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54"/>
  </p:notesMasterIdLst>
  <p:sldIdLst>
    <p:sldId id="256" r:id="rId2"/>
    <p:sldId id="274" r:id="rId3"/>
    <p:sldId id="291" r:id="rId4"/>
    <p:sldId id="315" r:id="rId5"/>
    <p:sldId id="316"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8" r:id="rId20"/>
    <p:sldId id="311" r:id="rId21"/>
    <p:sldId id="309"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05" r:id="rId41"/>
    <p:sldId id="306" r:id="rId42"/>
    <p:sldId id="307" r:id="rId43"/>
    <p:sldId id="335" r:id="rId44"/>
    <p:sldId id="310" r:id="rId45"/>
    <p:sldId id="336" r:id="rId46"/>
    <p:sldId id="337" r:id="rId47"/>
    <p:sldId id="312" r:id="rId48"/>
    <p:sldId id="338" r:id="rId49"/>
    <p:sldId id="313" r:id="rId50"/>
    <p:sldId id="339" r:id="rId51"/>
    <p:sldId id="290" r:id="rId52"/>
    <p:sldId id="26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AA4F24"/>
    <a:srgbClr val="5F8531"/>
    <a:srgbClr val="AAC64B"/>
    <a:srgbClr val="F4DDBE"/>
    <a:srgbClr val="292A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p:restoredTop sz="84498"/>
  </p:normalViewPr>
  <p:slideViewPr>
    <p:cSldViewPr snapToGrid="0" snapToObjects="1">
      <p:cViewPr varScale="1">
        <p:scale>
          <a:sx n="95" d="100"/>
          <a:sy n="95" d="100"/>
        </p:scale>
        <p:origin x="1856"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F853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1C74-4246-BE31-90111F0C3914}"/>
              </c:ext>
            </c:extLst>
          </c:dPt>
          <c:dPt>
            <c:idx val="1"/>
            <c:bubble3D val="0"/>
            <c:spPr>
              <a:solidFill>
                <a:srgbClr val="B7D45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1C74-4246-BE31-90111F0C3914}"/>
              </c:ext>
            </c:extLst>
          </c:dPt>
          <c:cat>
            <c:strRef>
              <c:f>Sheet1!$A$2:$A$3</c:f>
              <c:strCache>
                <c:ptCount val="2"/>
                <c:pt idx="0">
                  <c:v>Non Value added Activities</c:v>
                </c:pt>
                <c:pt idx="1">
                  <c:v>Value added activities</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1C74-4246-BE31-90111F0C3914}"/>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ission Gothic Thin"/>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ission Gothic Thin"/>
              </a:defRPr>
            </a:pPr>
            <a:endParaRPr lang="en-US"/>
          </a:p>
        </c:txPr>
      </c:legendEntry>
      <c:layout>
        <c:manualLayout>
          <c:xMode val="edge"/>
          <c:yMode val="edge"/>
          <c:x val="0.66185300564735261"/>
          <c:y val="0.19842917689210843"/>
          <c:w val="0.33814705453485"/>
          <c:h val="0.408546866158649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ission Gothic Thin"/>
              <a:ea typeface="+mn-ea"/>
              <a:cs typeface="Mission Gothic Thin"/>
            </a:defRPr>
          </a:pPr>
          <a:endParaRPr lang="en-US"/>
        </a:p>
      </c:txPr>
    </c:legend>
    <c:plotVisOnly val="1"/>
    <c:dispBlanksAs val="zero"/>
    <c:showDLblsOverMax val="0"/>
  </c:chart>
  <c:spPr>
    <a:noFill/>
    <a:ln w="9525" cap="flat" cmpd="sng" algn="ctr">
      <a:noFill/>
      <a:prstDash val="solid"/>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F853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8161-A74F-9C1F-CE69B2068304}"/>
              </c:ext>
            </c:extLst>
          </c:dPt>
          <c:dPt>
            <c:idx val="1"/>
            <c:bubble3D val="0"/>
            <c:spPr>
              <a:solidFill>
                <a:srgbClr val="B7D45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8161-A74F-9C1F-CE69B2068304}"/>
              </c:ext>
            </c:extLst>
          </c:dPt>
          <c:dLbls>
            <c:dLbl>
              <c:idx val="0"/>
              <c:tx>
                <c:rich>
                  <a:bodyPr/>
                  <a:lstStyle/>
                  <a:p>
                    <a:fld id="{D7904399-1FE6-BC49-8CCB-B03E2CDEEC9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61-A74F-9C1F-CE69B2068304}"/>
                </c:ext>
              </c:extLst>
            </c:dLbl>
            <c:dLbl>
              <c:idx val="1"/>
              <c:tx>
                <c:rich>
                  <a:bodyPr/>
                  <a:lstStyle/>
                  <a:p>
                    <a:fld id="{940BF216-77F9-7744-A000-777EDF15953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61-A74F-9C1F-CE69B2068304}"/>
                </c:ext>
              </c:extLst>
            </c:dLbl>
            <c:spPr>
              <a:noFill/>
              <a:ln>
                <a:noFill/>
              </a:ln>
              <a:effectLst/>
            </c:spPr>
            <c:txPr>
              <a:bodyPr wrap="square" lIns="38100" tIns="19050" rIns="38100" bIns="19050" anchor="ctr">
                <a:spAutoFit/>
              </a:bodyPr>
              <a:lstStyle/>
              <a:p>
                <a:pPr>
                  <a:defRPr sz="3000">
                    <a:solidFill>
                      <a:schemeClr val="bg1"/>
                    </a:solidFill>
                    <a:latin typeface="Mission Gothic" charset="0"/>
                    <a:ea typeface="Mission Gothic" charset="0"/>
                    <a:cs typeface="Mission Gothic"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Non Value added Activities</c:v>
                </c:pt>
                <c:pt idx="1">
                  <c:v>Value added activities</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8161-A74F-9C1F-CE69B2068304}"/>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ission Gothic Thin"/>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ission Gothic Thin"/>
              </a:defRPr>
            </a:pPr>
            <a:endParaRPr lang="en-US"/>
          </a:p>
        </c:txPr>
      </c:legendEntry>
      <c:layout>
        <c:manualLayout>
          <c:xMode val="edge"/>
          <c:yMode val="edge"/>
          <c:x val="0.64950726645280399"/>
          <c:y val="0.248023901211742"/>
          <c:w val="0.33814705453485"/>
          <c:h val="0.408546866158649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ission Gothic Thin"/>
              <a:ea typeface="+mn-ea"/>
              <a:cs typeface="Mission Gothic Thin"/>
            </a:defRPr>
          </a:pPr>
          <a:endParaRPr lang="en-US"/>
        </a:p>
      </c:txPr>
    </c:legend>
    <c:plotVisOnly val="1"/>
    <c:dispBlanksAs val="zero"/>
    <c:showDLblsOverMax val="0"/>
  </c:chart>
  <c:spPr>
    <a:noFill/>
    <a:ln w="9525" cap="flat" cmpd="sng" algn="ctr">
      <a:noFill/>
      <a:prstDash val="solid"/>
    </a:ln>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7216747184937707E-2"/>
          <c:y val="9.4304736473953335E-2"/>
          <c:w val="0.60521457050456307"/>
          <c:h val="0.76386093986922099"/>
        </c:manualLayout>
      </c:layout>
      <c:barChart>
        <c:barDir val="col"/>
        <c:grouping val="clustered"/>
        <c:varyColors val="0"/>
        <c:ser>
          <c:idx val="0"/>
          <c:order val="0"/>
          <c:tx>
            <c:strRef>
              <c:f>Sheet1!$B$1</c:f>
              <c:strCache>
                <c:ptCount val="1"/>
                <c:pt idx="0">
                  <c:v>REASONABLE CAPACITY/ CAPABILITY  OF PEOPLE OR EQUIPMENT</c:v>
                </c:pt>
              </c:strCache>
            </c:strRef>
          </c:tx>
          <c:spPr>
            <a:solidFill>
              <a:schemeClr val="accent6"/>
            </a:solidFill>
            <a:ln w="25400" cap="flat" cmpd="sng" algn="ctr">
              <a:solidFill>
                <a:schemeClr val="accent6">
                  <a:shade val="50000"/>
                </a:schemeClr>
              </a:solidFill>
              <a:prstDash val="solid"/>
            </a:ln>
            <a:effectLst/>
          </c:spPr>
          <c:invertIfNegative val="0"/>
          <c:cat>
            <c:strRef>
              <c:f>Sheet1!$A$2:$A$6</c:f>
              <c:strCache>
                <c:ptCount val="1"/>
                <c:pt idx="0">
                  <c:v>REQUIREMENTS </c:v>
                </c:pt>
              </c:strCache>
            </c:strRef>
          </c:cat>
          <c:val>
            <c:numRef>
              <c:f>Sheet1!$B$2:$B$6</c:f>
              <c:numCache>
                <c:formatCode>General</c:formatCode>
                <c:ptCount val="5"/>
                <c:pt idx="0">
                  <c:v>10</c:v>
                </c:pt>
                <c:pt idx="1">
                  <c:v>10</c:v>
                </c:pt>
              </c:numCache>
            </c:numRef>
          </c:val>
          <c:extLst>
            <c:ext xmlns:c16="http://schemas.microsoft.com/office/drawing/2014/chart" uri="{C3380CC4-5D6E-409C-BE32-E72D297353CC}">
              <c16:uniqueId val="{00000000-3437-D54B-BE3B-A29BBF05AB5C}"/>
            </c:ext>
          </c:extLst>
        </c:ser>
        <c:dLbls>
          <c:showLegendKey val="0"/>
          <c:showVal val="0"/>
          <c:showCatName val="0"/>
          <c:showSerName val="0"/>
          <c:showPercent val="0"/>
          <c:showBubbleSize val="0"/>
        </c:dLbls>
        <c:gapWidth val="150"/>
        <c:axId val="108721280"/>
        <c:axId val="108722816"/>
      </c:barChart>
      <c:catAx>
        <c:axId val="108721280"/>
        <c:scaling>
          <c:orientation val="minMax"/>
        </c:scaling>
        <c:delete val="1"/>
        <c:axPos val="b"/>
        <c:numFmt formatCode="General" sourceLinked="1"/>
        <c:majorTickMark val="none"/>
        <c:minorTickMark val="none"/>
        <c:tickLblPos val="none"/>
        <c:crossAx val="108722816"/>
        <c:crosses val="autoZero"/>
        <c:auto val="1"/>
        <c:lblAlgn val="ctr"/>
        <c:lblOffset val="100"/>
        <c:noMultiLvlLbl val="0"/>
      </c:catAx>
      <c:valAx>
        <c:axId val="108722816"/>
        <c:scaling>
          <c:orientation val="minMax"/>
        </c:scaling>
        <c:delete val="1"/>
        <c:axPos val="l"/>
        <c:numFmt formatCode="General" sourceLinked="1"/>
        <c:majorTickMark val="none"/>
        <c:minorTickMark val="none"/>
        <c:tickLblPos val="none"/>
        <c:crossAx val="108721280"/>
        <c:crosses val="autoZero"/>
        <c:crossBetween val="between"/>
      </c:valAx>
      <c:spPr>
        <a:noFill/>
      </c:spPr>
    </c:plotArea>
    <c:legend>
      <c:legendPos val="r"/>
      <c:layout>
        <c:manualLayout>
          <c:xMode val="edge"/>
          <c:yMode val="edge"/>
          <c:x val="0.26514782600668196"/>
          <c:y val="0.27013354076174495"/>
          <c:w val="0.55899011525987519"/>
          <c:h val="0.47536977428616206"/>
        </c:manualLayout>
      </c:layout>
      <c:overlay val="0"/>
      <c:txPr>
        <a:bodyPr/>
        <a:lstStyle/>
        <a:p>
          <a:pPr>
            <a:defRPr>
              <a:solidFill>
                <a:srgbClr val="7F7F7F"/>
              </a:solidFill>
              <a:latin typeface="Arial Black"/>
              <a:cs typeface="Arial Black"/>
            </a:defRPr>
          </a:pPr>
          <a:endParaRPr lang="en-US"/>
        </a:p>
      </c:txPr>
    </c:legend>
    <c:plotVisOnly val="1"/>
    <c:dispBlanksAs val="gap"/>
    <c:showDLblsOverMax val="0"/>
  </c:chart>
  <c:txPr>
    <a:bodyPr/>
    <a:lstStyle/>
    <a:p>
      <a:pPr>
        <a:defRPr sz="1800">
          <a:solidFill>
            <a:schemeClr val="bg1">
              <a:lumMod val="50000"/>
            </a:schemeClr>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7E4F3-4E9F-1748-A0D2-80483BCD5BC3}" type="doc">
      <dgm:prSet loTypeId="urn:microsoft.com/office/officeart/2005/8/layout/venn1" loCatId="" qsTypeId="urn:microsoft.com/office/officeart/2005/8/quickstyle/simple4" qsCatId="simple" csTypeId="urn:microsoft.com/office/officeart/2005/8/colors/accent1_2" csCatId="accent1" phldr="1"/>
      <dgm:spPr/>
    </dgm:pt>
    <dgm:pt modelId="{13901CAD-77E0-D84D-86F2-984A67B40C99}">
      <dgm:prSet phldrT="[Text]"/>
      <dgm:spPr>
        <a:solidFill>
          <a:schemeClr val="accent6">
            <a:lumMod val="60000"/>
            <a:lumOff val="40000"/>
            <a:alpha val="50000"/>
          </a:schemeClr>
        </a:solidFill>
        <a:ln>
          <a:noFill/>
        </a:ln>
      </dgm:spPr>
      <dgm:t>
        <a:bodyPr/>
        <a:lstStyle/>
        <a:p>
          <a:r>
            <a:rPr lang="en-US" dirty="0">
              <a:solidFill>
                <a:srgbClr val="7F7F7F"/>
              </a:solidFill>
              <a:latin typeface="Mission Gothic Light" panose="02000603020000020003" pitchFamily="2" charset="77"/>
              <a:cs typeface="Arial Black"/>
            </a:rPr>
            <a:t>UNEVENNESS</a:t>
          </a:r>
        </a:p>
      </dgm:t>
    </dgm:pt>
    <dgm:pt modelId="{35FF609C-9053-0844-B46F-B2899E2979FD}" type="parTrans" cxnId="{EF653FB5-2ECE-0947-A4D2-484ABCC11C94}">
      <dgm:prSet/>
      <dgm:spPr/>
      <dgm:t>
        <a:bodyPr/>
        <a:lstStyle/>
        <a:p>
          <a:endParaRPr lang="en-US"/>
        </a:p>
      </dgm:t>
    </dgm:pt>
    <dgm:pt modelId="{7EBD247D-8B2D-BD47-B3FC-82A09A35E9E4}" type="sibTrans" cxnId="{EF653FB5-2ECE-0947-A4D2-484ABCC11C94}">
      <dgm:prSet/>
      <dgm:spPr/>
      <dgm:t>
        <a:bodyPr/>
        <a:lstStyle/>
        <a:p>
          <a:endParaRPr lang="en-US"/>
        </a:p>
      </dgm:t>
    </dgm:pt>
    <dgm:pt modelId="{A95D7992-87C1-1F40-BF0A-377E9277935E}">
      <dgm:prSet phldrT="[Text]"/>
      <dgm:spPr>
        <a:solidFill>
          <a:schemeClr val="accent6">
            <a:lumMod val="60000"/>
            <a:lumOff val="40000"/>
            <a:alpha val="50000"/>
          </a:schemeClr>
        </a:solidFill>
        <a:ln>
          <a:noFill/>
        </a:ln>
      </dgm:spPr>
      <dgm:t>
        <a:bodyPr/>
        <a:lstStyle/>
        <a:p>
          <a:r>
            <a:rPr lang="en-US" dirty="0">
              <a:solidFill>
                <a:srgbClr val="7F7F7F"/>
              </a:solidFill>
              <a:latin typeface="Mission Gothic Light" panose="02000603020000020003" pitchFamily="2" charset="77"/>
              <a:cs typeface="Arial Black"/>
            </a:rPr>
            <a:t>OVERBURDEN</a:t>
          </a:r>
        </a:p>
      </dgm:t>
    </dgm:pt>
    <dgm:pt modelId="{855B504E-7BC6-9F4A-97AB-B426A3D27EC1}" type="parTrans" cxnId="{9F966DA5-C75D-7147-825C-C7420D5125A6}">
      <dgm:prSet/>
      <dgm:spPr/>
      <dgm:t>
        <a:bodyPr/>
        <a:lstStyle/>
        <a:p>
          <a:endParaRPr lang="en-US"/>
        </a:p>
      </dgm:t>
    </dgm:pt>
    <dgm:pt modelId="{9D63CB7B-37F2-C940-B1BA-3A31DCFDE430}" type="sibTrans" cxnId="{9F966DA5-C75D-7147-825C-C7420D5125A6}">
      <dgm:prSet/>
      <dgm:spPr/>
      <dgm:t>
        <a:bodyPr/>
        <a:lstStyle/>
        <a:p>
          <a:endParaRPr lang="en-US"/>
        </a:p>
      </dgm:t>
    </dgm:pt>
    <dgm:pt modelId="{2D6EBB56-83BA-CD4C-A373-D0CF6FD80F12}">
      <dgm:prSet phldrT="[Text]"/>
      <dgm:spPr>
        <a:solidFill>
          <a:schemeClr val="accent6">
            <a:lumMod val="60000"/>
            <a:lumOff val="40000"/>
            <a:alpha val="50000"/>
          </a:schemeClr>
        </a:solidFill>
        <a:ln>
          <a:noFill/>
        </a:ln>
      </dgm:spPr>
      <dgm:t>
        <a:bodyPr/>
        <a:lstStyle/>
        <a:p>
          <a:r>
            <a:rPr lang="en-US" dirty="0">
              <a:solidFill>
                <a:srgbClr val="7F7F7F"/>
              </a:solidFill>
              <a:latin typeface="Mission Gothic Light" panose="02000603020000020003" pitchFamily="2" charset="77"/>
              <a:cs typeface="Arial Black"/>
            </a:rPr>
            <a:t>8 WASTES</a:t>
          </a:r>
        </a:p>
      </dgm:t>
    </dgm:pt>
    <dgm:pt modelId="{17BD2D8B-8940-1E4E-81A5-D8977A66F722}" type="parTrans" cxnId="{12D35F47-94EF-5E44-B328-8CD40C1F0926}">
      <dgm:prSet/>
      <dgm:spPr/>
      <dgm:t>
        <a:bodyPr/>
        <a:lstStyle/>
        <a:p>
          <a:endParaRPr lang="en-US"/>
        </a:p>
      </dgm:t>
    </dgm:pt>
    <dgm:pt modelId="{134AD5C6-3358-004F-BA8F-CF9F3411F746}" type="sibTrans" cxnId="{12D35F47-94EF-5E44-B328-8CD40C1F0926}">
      <dgm:prSet/>
      <dgm:spPr/>
      <dgm:t>
        <a:bodyPr/>
        <a:lstStyle/>
        <a:p>
          <a:endParaRPr lang="en-US"/>
        </a:p>
      </dgm:t>
    </dgm:pt>
    <dgm:pt modelId="{31FC5469-C056-6946-A431-A70FB21CF34E}" type="pres">
      <dgm:prSet presAssocID="{0937E4F3-4E9F-1748-A0D2-80483BCD5BC3}" presName="compositeShape" presStyleCnt="0">
        <dgm:presLayoutVars>
          <dgm:chMax val="7"/>
          <dgm:dir/>
          <dgm:resizeHandles val="exact"/>
        </dgm:presLayoutVars>
      </dgm:prSet>
      <dgm:spPr/>
    </dgm:pt>
    <dgm:pt modelId="{398BE667-531D-8642-A40D-45AE29560118}" type="pres">
      <dgm:prSet presAssocID="{13901CAD-77E0-D84D-86F2-984A67B40C99}" presName="circ1" presStyleLbl="vennNode1" presStyleIdx="0" presStyleCnt="3"/>
      <dgm:spPr/>
    </dgm:pt>
    <dgm:pt modelId="{4AC20E9F-A6E5-E54D-8CDB-5E8C5C6096E7}" type="pres">
      <dgm:prSet presAssocID="{13901CAD-77E0-D84D-86F2-984A67B40C99}" presName="circ1Tx" presStyleLbl="revTx" presStyleIdx="0" presStyleCnt="0">
        <dgm:presLayoutVars>
          <dgm:chMax val="0"/>
          <dgm:chPref val="0"/>
          <dgm:bulletEnabled val="1"/>
        </dgm:presLayoutVars>
      </dgm:prSet>
      <dgm:spPr/>
    </dgm:pt>
    <dgm:pt modelId="{1D9D0306-1A42-6141-A433-A82C747D7970}" type="pres">
      <dgm:prSet presAssocID="{A95D7992-87C1-1F40-BF0A-377E9277935E}" presName="circ2" presStyleLbl="vennNode1" presStyleIdx="1" presStyleCnt="3"/>
      <dgm:spPr/>
    </dgm:pt>
    <dgm:pt modelId="{84351DE6-6C71-4D43-9FA5-E38512572094}" type="pres">
      <dgm:prSet presAssocID="{A95D7992-87C1-1F40-BF0A-377E9277935E}" presName="circ2Tx" presStyleLbl="revTx" presStyleIdx="0" presStyleCnt="0">
        <dgm:presLayoutVars>
          <dgm:chMax val="0"/>
          <dgm:chPref val="0"/>
          <dgm:bulletEnabled val="1"/>
        </dgm:presLayoutVars>
      </dgm:prSet>
      <dgm:spPr/>
    </dgm:pt>
    <dgm:pt modelId="{7B210808-BBD5-884F-84F7-CAE9BE9F614A}" type="pres">
      <dgm:prSet presAssocID="{2D6EBB56-83BA-CD4C-A373-D0CF6FD80F12}" presName="circ3" presStyleLbl="vennNode1" presStyleIdx="2" presStyleCnt="3" custScaleX="102490" custScaleY="102490"/>
      <dgm:spPr/>
    </dgm:pt>
    <dgm:pt modelId="{4CC92C32-FB8F-DF47-9B37-7429A3254409}" type="pres">
      <dgm:prSet presAssocID="{2D6EBB56-83BA-CD4C-A373-D0CF6FD80F12}" presName="circ3Tx" presStyleLbl="revTx" presStyleIdx="0" presStyleCnt="0">
        <dgm:presLayoutVars>
          <dgm:chMax val="0"/>
          <dgm:chPref val="0"/>
          <dgm:bulletEnabled val="1"/>
        </dgm:presLayoutVars>
      </dgm:prSet>
      <dgm:spPr/>
    </dgm:pt>
  </dgm:ptLst>
  <dgm:cxnLst>
    <dgm:cxn modelId="{60EE2A06-7A4D-C245-9E8A-D16C1CEBE38F}" type="presOf" srcId="{2D6EBB56-83BA-CD4C-A373-D0CF6FD80F12}" destId="{7B210808-BBD5-884F-84F7-CAE9BE9F614A}" srcOrd="0" destOrd="0" presId="urn:microsoft.com/office/officeart/2005/8/layout/venn1"/>
    <dgm:cxn modelId="{E88F6E29-32EC-4944-8F43-A7C2BBDDEA77}" type="presOf" srcId="{A95D7992-87C1-1F40-BF0A-377E9277935E}" destId="{84351DE6-6C71-4D43-9FA5-E38512572094}" srcOrd="1" destOrd="0" presId="urn:microsoft.com/office/officeart/2005/8/layout/venn1"/>
    <dgm:cxn modelId="{0932A542-B6D9-0449-8CF6-549D59E082BB}" type="presOf" srcId="{13901CAD-77E0-D84D-86F2-984A67B40C99}" destId="{398BE667-531D-8642-A40D-45AE29560118}" srcOrd="0" destOrd="0" presId="urn:microsoft.com/office/officeart/2005/8/layout/venn1"/>
    <dgm:cxn modelId="{12D35F47-94EF-5E44-B328-8CD40C1F0926}" srcId="{0937E4F3-4E9F-1748-A0D2-80483BCD5BC3}" destId="{2D6EBB56-83BA-CD4C-A373-D0CF6FD80F12}" srcOrd="2" destOrd="0" parTransId="{17BD2D8B-8940-1E4E-81A5-D8977A66F722}" sibTransId="{134AD5C6-3358-004F-BA8F-CF9F3411F746}"/>
    <dgm:cxn modelId="{FD756568-EF80-3349-B260-872A21FCB337}" type="presOf" srcId="{0937E4F3-4E9F-1748-A0D2-80483BCD5BC3}" destId="{31FC5469-C056-6946-A431-A70FB21CF34E}" srcOrd="0" destOrd="0" presId="urn:microsoft.com/office/officeart/2005/8/layout/venn1"/>
    <dgm:cxn modelId="{197A5C6E-654F-5541-B107-27EE0EE8D73B}" type="presOf" srcId="{2D6EBB56-83BA-CD4C-A373-D0CF6FD80F12}" destId="{4CC92C32-FB8F-DF47-9B37-7429A3254409}" srcOrd="1" destOrd="0" presId="urn:microsoft.com/office/officeart/2005/8/layout/venn1"/>
    <dgm:cxn modelId="{C9B7CC89-A4B1-D940-85E3-A069118B0C13}" type="presOf" srcId="{A95D7992-87C1-1F40-BF0A-377E9277935E}" destId="{1D9D0306-1A42-6141-A433-A82C747D7970}" srcOrd="0" destOrd="0" presId="urn:microsoft.com/office/officeart/2005/8/layout/venn1"/>
    <dgm:cxn modelId="{9F966DA5-C75D-7147-825C-C7420D5125A6}" srcId="{0937E4F3-4E9F-1748-A0D2-80483BCD5BC3}" destId="{A95D7992-87C1-1F40-BF0A-377E9277935E}" srcOrd="1" destOrd="0" parTransId="{855B504E-7BC6-9F4A-97AB-B426A3D27EC1}" sibTransId="{9D63CB7B-37F2-C940-B1BA-3A31DCFDE430}"/>
    <dgm:cxn modelId="{EF653FB5-2ECE-0947-A4D2-484ABCC11C94}" srcId="{0937E4F3-4E9F-1748-A0D2-80483BCD5BC3}" destId="{13901CAD-77E0-D84D-86F2-984A67B40C99}" srcOrd="0" destOrd="0" parTransId="{35FF609C-9053-0844-B46F-B2899E2979FD}" sibTransId="{7EBD247D-8B2D-BD47-B3FC-82A09A35E9E4}"/>
    <dgm:cxn modelId="{6D01C6EE-2B06-4B44-B78D-1BDDA92D2CF8}" type="presOf" srcId="{13901CAD-77E0-D84D-86F2-984A67B40C99}" destId="{4AC20E9F-A6E5-E54D-8CDB-5E8C5C6096E7}" srcOrd="1" destOrd="0" presId="urn:microsoft.com/office/officeart/2005/8/layout/venn1"/>
    <dgm:cxn modelId="{8AE99AE2-7739-D348-A289-DB8B92241643}" type="presParOf" srcId="{31FC5469-C056-6946-A431-A70FB21CF34E}" destId="{398BE667-531D-8642-A40D-45AE29560118}" srcOrd="0" destOrd="0" presId="urn:microsoft.com/office/officeart/2005/8/layout/venn1"/>
    <dgm:cxn modelId="{29B74B71-67DC-5342-9EDB-3D57B21168B9}" type="presParOf" srcId="{31FC5469-C056-6946-A431-A70FB21CF34E}" destId="{4AC20E9F-A6E5-E54D-8CDB-5E8C5C6096E7}" srcOrd="1" destOrd="0" presId="urn:microsoft.com/office/officeart/2005/8/layout/venn1"/>
    <dgm:cxn modelId="{F524A9BE-4E9D-D846-A98C-8AE306B729DC}" type="presParOf" srcId="{31FC5469-C056-6946-A431-A70FB21CF34E}" destId="{1D9D0306-1A42-6141-A433-A82C747D7970}" srcOrd="2" destOrd="0" presId="urn:microsoft.com/office/officeart/2005/8/layout/venn1"/>
    <dgm:cxn modelId="{7AA9F9DE-B487-3C41-99DD-9BCF22CFA8CD}" type="presParOf" srcId="{31FC5469-C056-6946-A431-A70FB21CF34E}" destId="{84351DE6-6C71-4D43-9FA5-E38512572094}" srcOrd="3" destOrd="0" presId="urn:microsoft.com/office/officeart/2005/8/layout/venn1"/>
    <dgm:cxn modelId="{B9D3C46D-6556-0244-A9CE-07A9BE2A1E53}" type="presParOf" srcId="{31FC5469-C056-6946-A431-A70FB21CF34E}" destId="{7B210808-BBD5-884F-84F7-CAE9BE9F614A}" srcOrd="4" destOrd="0" presId="urn:microsoft.com/office/officeart/2005/8/layout/venn1"/>
    <dgm:cxn modelId="{E66325B3-504A-9642-AB05-314713895F5E}" type="presParOf" srcId="{31FC5469-C056-6946-A431-A70FB21CF34E}" destId="{4CC92C32-FB8F-DF47-9B37-7429A325440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BE667-531D-8642-A40D-45AE29560118}">
      <dsp:nvSpPr>
        <dsp:cNvPr id="0" name=""/>
        <dsp:cNvSpPr/>
      </dsp:nvSpPr>
      <dsp:spPr>
        <a:xfrm>
          <a:off x="2176648" y="34532"/>
          <a:ext cx="2363896" cy="2363896"/>
        </a:xfrm>
        <a:prstGeom prst="ellipse">
          <a:avLst/>
        </a:prstGeom>
        <a:solidFill>
          <a:schemeClr val="accent6">
            <a:lumMod val="60000"/>
            <a:lumOff val="4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7F7F7F"/>
              </a:solidFill>
              <a:latin typeface="Mission Gothic Light" panose="02000603020000020003" pitchFamily="2" charset="77"/>
              <a:cs typeface="Arial Black"/>
            </a:rPr>
            <a:t>UNEVENNESS</a:t>
          </a:r>
        </a:p>
      </dsp:txBody>
      <dsp:txXfrm>
        <a:off x="2491834" y="448214"/>
        <a:ext cx="1733524" cy="1063753"/>
      </dsp:txXfrm>
    </dsp:sp>
    <dsp:sp modelId="{1D9D0306-1A42-6141-A433-A82C747D7970}">
      <dsp:nvSpPr>
        <dsp:cNvPr id="0" name=""/>
        <dsp:cNvSpPr/>
      </dsp:nvSpPr>
      <dsp:spPr>
        <a:xfrm>
          <a:off x="3029621" y="1511968"/>
          <a:ext cx="2363896" cy="2363896"/>
        </a:xfrm>
        <a:prstGeom prst="ellipse">
          <a:avLst/>
        </a:prstGeom>
        <a:solidFill>
          <a:schemeClr val="accent6">
            <a:lumMod val="60000"/>
            <a:lumOff val="4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7F7F7F"/>
              </a:solidFill>
              <a:latin typeface="Mission Gothic Light" panose="02000603020000020003" pitchFamily="2" charset="77"/>
              <a:cs typeface="Arial Black"/>
            </a:rPr>
            <a:t>OVERBURDEN</a:t>
          </a:r>
        </a:p>
      </dsp:txBody>
      <dsp:txXfrm>
        <a:off x="3752579" y="2122641"/>
        <a:ext cx="1418338" cy="1300143"/>
      </dsp:txXfrm>
    </dsp:sp>
    <dsp:sp modelId="{7B210808-BBD5-884F-84F7-CAE9BE9F614A}">
      <dsp:nvSpPr>
        <dsp:cNvPr id="0" name=""/>
        <dsp:cNvSpPr/>
      </dsp:nvSpPr>
      <dsp:spPr>
        <a:xfrm>
          <a:off x="1294245" y="1482537"/>
          <a:ext cx="2422757" cy="2422757"/>
        </a:xfrm>
        <a:prstGeom prst="ellipse">
          <a:avLst/>
        </a:prstGeom>
        <a:solidFill>
          <a:schemeClr val="accent6">
            <a:lumMod val="60000"/>
            <a:lumOff val="4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7F7F7F"/>
              </a:solidFill>
              <a:latin typeface="Mission Gothic Light" panose="02000603020000020003" pitchFamily="2" charset="77"/>
              <a:cs typeface="Arial Black"/>
            </a:rPr>
            <a:t>8 WASTES</a:t>
          </a:r>
        </a:p>
      </dsp:txBody>
      <dsp:txXfrm>
        <a:off x="1522388" y="2108416"/>
        <a:ext cx="1453654" cy="13325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17F07-2D03-8642-97E7-72C845F18F31}" type="datetimeFigureOut">
              <a:rPr lang="en-US" smtClean="0"/>
              <a:t>9/24/18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EB93E-E680-AC44-9220-9F008CFB19B2}" type="slidenum">
              <a:rPr lang="en-US" smtClean="0"/>
              <a:t>‹#›</a:t>
            </a:fld>
            <a:endParaRPr lang="en-US"/>
          </a:p>
        </p:txBody>
      </p:sp>
    </p:spTree>
    <p:extLst>
      <p:ext uri="{BB962C8B-B14F-4D97-AF65-F5344CB8AC3E}">
        <p14:creationId xmlns:p14="http://schemas.microsoft.com/office/powerpoint/2010/main" val="123920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SYSTEMATIC </a:t>
            </a:r>
          </a:p>
          <a:p>
            <a:r>
              <a:rPr lang="en-US" dirty="0"/>
              <a:t>RELENTLESS </a:t>
            </a:r>
          </a:p>
          <a:p>
            <a:r>
              <a:rPr lang="en-US" dirty="0"/>
              <a:t>ELIMINATION</a:t>
            </a:r>
            <a:r>
              <a:rPr lang="en-US" baseline="0" dirty="0"/>
              <a:t> </a:t>
            </a:r>
          </a:p>
          <a:p>
            <a:r>
              <a:rPr lang="en-US" baseline="0" dirty="0"/>
              <a:t>= INTENTIONAL </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6</a:t>
            </a:fld>
            <a:endParaRPr lang="en-US"/>
          </a:p>
        </p:txBody>
      </p:sp>
    </p:spTree>
    <p:extLst>
      <p:ext uri="{BB962C8B-B14F-4D97-AF65-F5344CB8AC3E}">
        <p14:creationId xmlns:p14="http://schemas.microsoft.com/office/powerpoint/2010/main" val="175114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b="1" dirty="0"/>
              <a:t>Purpose:  </a:t>
            </a:r>
            <a:r>
              <a:rPr lang="en-US" altLang="en-US" dirty="0"/>
              <a:t>Introduce the concept of teams</a:t>
            </a:r>
          </a:p>
          <a:p>
            <a:pPr marL="228600" indent="-228600"/>
            <a:endParaRPr lang="en-US" altLang="en-US" b="1" dirty="0"/>
          </a:p>
          <a:p>
            <a:pPr marL="228600" indent="-228600"/>
            <a:r>
              <a:rPr lang="en-US" altLang="en-US" b="1" dirty="0"/>
              <a:t>Main point:</a:t>
            </a:r>
          </a:p>
          <a:p>
            <a:pPr marL="228600" indent="-228600">
              <a:buFontTx/>
              <a:buChar char="-"/>
            </a:pPr>
            <a:r>
              <a:rPr lang="en-US" altLang="en-US" dirty="0"/>
              <a:t>Team environments are critical to the success of Lean Manufacturing.</a:t>
            </a:r>
          </a:p>
          <a:p>
            <a:pPr marL="228600" indent="-228600">
              <a:buFontTx/>
              <a:buChar char="-"/>
            </a:pPr>
            <a:r>
              <a:rPr lang="en-US" altLang="en-US" dirty="0"/>
              <a:t>Cross training provides an overlap of skill sets.  Companies are vulnerable if they rely on a few key people to know how to do a job.</a:t>
            </a:r>
          </a:p>
          <a:p>
            <a:pPr marL="228600" indent="-228600">
              <a:buFontTx/>
              <a:buChar char="-"/>
            </a:pPr>
            <a:r>
              <a:rPr lang="en-US" altLang="en-US" dirty="0"/>
              <a:t>It is critical that management fosters an environment that supports participatory decision making.</a:t>
            </a:r>
          </a:p>
          <a:p>
            <a:pPr marL="228600" indent="-228600"/>
            <a:endParaRPr lang="en-US" altLang="en-US" dirty="0"/>
          </a:p>
          <a:p>
            <a:pPr marL="228600" indent="-228600"/>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29</a:t>
            </a:fld>
            <a:endParaRPr lang="en-US"/>
          </a:p>
        </p:txBody>
      </p:sp>
    </p:spTree>
    <p:extLst>
      <p:ext uri="{BB962C8B-B14F-4D97-AF65-F5344CB8AC3E}">
        <p14:creationId xmlns:p14="http://schemas.microsoft.com/office/powerpoint/2010/main" val="3946527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 Introduce the concept of Set-up reduction and define Set-up</a:t>
            </a:r>
            <a:r>
              <a:rPr lang="en-US" altLang="en-US" b="1" dirty="0"/>
              <a:t> </a:t>
            </a:r>
            <a:endParaRPr lang="en-US" altLang="en-US" dirty="0"/>
          </a:p>
          <a:p>
            <a:endParaRPr lang="en-US" altLang="en-US" b="1" dirty="0"/>
          </a:p>
          <a:p>
            <a:r>
              <a:rPr lang="en-US" altLang="en-US" dirty="0"/>
              <a:t>If a good part is produced with no adjustments, the run time is not part of the setup time</a:t>
            </a:r>
            <a:endParaRPr lang="en-US" altLang="en-US" b="1" dirty="0"/>
          </a:p>
          <a:p>
            <a:endParaRPr lang="en-US" altLang="en-US" b="1" dirty="0"/>
          </a:p>
          <a:p>
            <a:r>
              <a:rPr lang="en-US" altLang="en-US" b="1" dirty="0"/>
              <a:t>Main point:</a:t>
            </a:r>
          </a:p>
          <a:p>
            <a:pPr>
              <a:buFontTx/>
              <a:buChar char="-"/>
            </a:pPr>
            <a:r>
              <a:rPr lang="en-US" altLang="en-US" dirty="0"/>
              <a:t>Most companies focus on change over improvements where this is just a small fraction of the time invested in equipment set-up.</a:t>
            </a:r>
          </a:p>
          <a:p>
            <a:pPr>
              <a:buFontTx/>
              <a:buChar char="-"/>
            </a:pPr>
            <a:r>
              <a:rPr lang="en-US" altLang="en-US" dirty="0"/>
              <a:t>We have learned about standardization, How does this tie into controlling and improving set-up times?</a:t>
            </a:r>
          </a:p>
          <a:p>
            <a:pPr>
              <a:buFontTx/>
              <a:buChar char="-"/>
            </a:pPr>
            <a:r>
              <a:rPr lang="en-US" altLang="en-US" dirty="0"/>
              <a:t>Can any of these set-up activities be done while the machine is still running?  Challenge the traditional way of setting up a machine.</a:t>
            </a:r>
          </a:p>
          <a:p>
            <a:pPr>
              <a:buFontTx/>
              <a:buChar char="-"/>
            </a:pPr>
            <a:r>
              <a:rPr lang="en-US" altLang="en-US" dirty="0"/>
              <a:t>SMED &amp; FAST approach to set-up reduction.</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31</a:t>
            </a:fld>
            <a:endParaRPr lang="en-US"/>
          </a:p>
        </p:txBody>
      </p:sp>
    </p:spTree>
    <p:extLst>
      <p:ext uri="{BB962C8B-B14F-4D97-AF65-F5344CB8AC3E}">
        <p14:creationId xmlns:p14="http://schemas.microsoft.com/office/powerpoint/2010/main" val="305075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Introduce the concept of Point Of Use Storage (POUS)</a:t>
            </a:r>
          </a:p>
          <a:p>
            <a:endParaRPr lang="en-US" altLang="en-US" b="1" dirty="0"/>
          </a:p>
          <a:p>
            <a:r>
              <a:rPr lang="en-US" altLang="en-US" b="1" dirty="0"/>
              <a:t>Main point:</a:t>
            </a:r>
          </a:p>
          <a:p>
            <a:pPr>
              <a:buFontTx/>
              <a:buChar char="-"/>
            </a:pPr>
            <a:r>
              <a:rPr lang="en-US" altLang="en-US" dirty="0"/>
              <a:t>Eliminates much of the wait associated with movement.</a:t>
            </a:r>
          </a:p>
          <a:p>
            <a:pPr>
              <a:buFontTx/>
              <a:buChar char="-"/>
            </a:pPr>
            <a:r>
              <a:rPr lang="en-US" altLang="en-US" dirty="0"/>
              <a:t>Can eliminate or minimize counting.</a:t>
            </a:r>
          </a:p>
          <a:p>
            <a:pPr>
              <a:buFontTx/>
              <a:buChar char="-"/>
            </a:pPr>
            <a:r>
              <a:rPr lang="en-US" altLang="en-US" dirty="0"/>
              <a:t>Operators are not waiting on material from the warehouse or having to go get more.</a:t>
            </a:r>
          </a:p>
          <a:p>
            <a:pPr>
              <a:buFontTx/>
              <a:buChar char="-"/>
            </a:pPr>
            <a:r>
              <a:rPr lang="en-US" altLang="en-US" dirty="0"/>
              <a:t>Operators are not looking around for tooling.</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32</a:t>
            </a:fld>
            <a:endParaRPr lang="en-US"/>
          </a:p>
        </p:txBody>
      </p:sp>
    </p:spTree>
    <p:extLst>
      <p:ext uri="{BB962C8B-B14F-4D97-AF65-F5344CB8AC3E}">
        <p14:creationId xmlns:p14="http://schemas.microsoft.com/office/powerpoint/2010/main" val="395155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Introduce the concept of Point Of Use Storage (POUS)</a:t>
            </a:r>
          </a:p>
          <a:p>
            <a:endParaRPr lang="en-US" altLang="en-US" b="1" dirty="0"/>
          </a:p>
          <a:p>
            <a:r>
              <a:rPr lang="en-US" altLang="en-US" b="1" dirty="0"/>
              <a:t>Main point:</a:t>
            </a:r>
          </a:p>
          <a:p>
            <a:pPr>
              <a:buFontTx/>
              <a:buChar char="-"/>
            </a:pPr>
            <a:r>
              <a:rPr lang="en-US" altLang="en-US" dirty="0"/>
              <a:t>Eliminates much of the wait associated with movement.</a:t>
            </a:r>
          </a:p>
          <a:p>
            <a:pPr>
              <a:buFontTx/>
              <a:buChar char="-"/>
            </a:pPr>
            <a:r>
              <a:rPr lang="en-US" altLang="en-US" dirty="0"/>
              <a:t>Can eliminate or minimize counting.</a:t>
            </a:r>
          </a:p>
          <a:p>
            <a:pPr>
              <a:buFontTx/>
              <a:buChar char="-"/>
            </a:pPr>
            <a:r>
              <a:rPr lang="en-US" altLang="en-US" dirty="0"/>
              <a:t>Operators are not waiting on material from the warehouse or having to go get more.</a:t>
            </a:r>
          </a:p>
          <a:p>
            <a:pPr>
              <a:buFontTx/>
              <a:buChar char="-"/>
            </a:pPr>
            <a:r>
              <a:rPr lang="en-US" altLang="en-US" dirty="0"/>
              <a:t>Operators are not looking around for tooling.</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33</a:t>
            </a:fld>
            <a:endParaRPr lang="en-US"/>
          </a:p>
        </p:txBody>
      </p:sp>
    </p:spTree>
    <p:extLst>
      <p:ext uri="{BB962C8B-B14F-4D97-AF65-F5344CB8AC3E}">
        <p14:creationId xmlns:p14="http://schemas.microsoft.com/office/powerpoint/2010/main" val="322982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Explain Quality at the source </a:t>
            </a:r>
          </a:p>
          <a:p>
            <a:endParaRPr lang="en-US" altLang="en-US" dirty="0"/>
          </a:p>
          <a:p>
            <a:r>
              <a:rPr lang="en-US" altLang="en-US" b="1" dirty="0"/>
              <a:t>Main point:</a:t>
            </a:r>
          </a:p>
          <a:p>
            <a:pPr>
              <a:buFontTx/>
              <a:buChar char="-"/>
            </a:pPr>
            <a:r>
              <a:rPr lang="en-US" altLang="en-US" dirty="0"/>
              <a:t>Operators have a clear understanding of what is good and bad.</a:t>
            </a:r>
          </a:p>
          <a:p>
            <a:pPr>
              <a:buFontTx/>
              <a:buChar char="-"/>
            </a:pPr>
            <a:r>
              <a:rPr lang="en-US" altLang="en-US" dirty="0"/>
              <a:t>Root cause of defects are forced to the surface and can be addressed.</a:t>
            </a:r>
          </a:p>
          <a:p>
            <a:pPr>
              <a:buFontTx/>
              <a:buChar char="-"/>
            </a:pPr>
            <a:r>
              <a:rPr lang="en-US" altLang="en-US" dirty="0"/>
              <a:t>The focus is on quality not speed.</a:t>
            </a:r>
          </a:p>
          <a:p>
            <a:pPr>
              <a:buFontTx/>
              <a:buChar char="-"/>
            </a:pPr>
            <a:r>
              <a:rPr lang="en-US" altLang="en-US" dirty="0"/>
              <a:t>Quality can be a moving target depending upon where you are in the month.</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34</a:t>
            </a:fld>
            <a:endParaRPr lang="en-US"/>
          </a:p>
        </p:txBody>
      </p:sp>
    </p:spTree>
    <p:extLst>
      <p:ext uri="{BB962C8B-B14F-4D97-AF65-F5344CB8AC3E}">
        <p14:creationId xmlns:p14="http://schemas.microsoft.com/office/powerpoint/2010/main" val="36502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b="1" dirty="0"/>
              <a:t>Purpose:  </a:t>
            </a:r>
            <a:r>
              <a:rPr lang="en-US" altLang="en-US" dirty="0"/>
              <a:t>Discuss Total Productive Maintenance (TPM)</a:t>
            </a:r>
          </a:p>
          <a:p>
            <a:pPr marL="228600" indent="-228600"/>
            <a:endParaRPr lang="en-US" altLang="en-US" b="1" dirty="0"/>
          </a:p>
          <a:p>
            <a:pPr marL="228600" indent="-228600"/>
            <a:r>
              <a:rPr lang="en-US" altLang="en-US" b="1" dirty="0"/>
              <a:t>Main point:</a:t>
            </a:r>
            <a:endParaRPr lang="en-US" altLang="en-US" dirty="0"/>
          </a:p>
          <a:p>
            <a:pPr marL="228600" indent="-228600">
              <a:buFontTx/>
              <a:buChar char="-"/>
            </a:pPr>
            <a:r>
              <a:rPr lang="en-US" altLang="en-US" dirty="0"/>
              <a:t>The simulation does not touch on this subject but it is an important part of maintaining flow.</a:t>
            </a:r>
          </a:p>
          <a:p>
            <a:pPr marL="228600" indent="-228600">
              <a:buFontTx/>
              <a:buChar char="-"/>
            </a:pPr>
            <a:r>
              <a:rPr lang="en-US" altLang="en-US" dirty="0"/>
              <a:t>Consistent and reliable equipment operation is critical to establishing and maintaining flow.</a:t>
            </a:r>
          </a:p>
          <a:p>
            <a:pPr marL="228600" indent="-228600">
              <a:buFontTx/>
              <a:buChar char="-"/>
            </a:pPr>
            <a:r>
              <a:rPr lang="en-US" altLang="en-US" dirty="0"/>
              <a:t>Standardize equipment maintenance with log sheets and checklists.</a:t>
            </a:r>
          </a:p>
          <a:p>
            <a:pPr marL="228600" indent="-228600"/>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35</a:t>
            </a:fld>
            <a:endParaRPr lang="en-US"/>
          </a:p>
        </p:txBody>
      </p:sp>
    </p:spTree>
    <p:extLst>
      <p:ext uri="{BB962C8B-B14F-4D97-AF65-F5344CB8AC3E}">
        <p14:creationId xmlns:p14="http://schemas.microsoft.com/office/powerpoint/2010/main" val="1742642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0" indent="-190500">
              <a:lnSpc>
                <a:spcPct val="90000"/>
              </a:lnSpc>
            </a:pPr>
            <a:r>
              <a:rPr lang="en-US" altLang="en-US" sz="1100" b="1" dirty="0"/>
              <a:t>TIME: Max ___ minutes</a:t>
            </a:r>
          </a:p>
          <a:p>
            <a:pPr marL="190500" indent="-190500">
              <a:lnSpc>
                <a:spcPct val="90000"/>
              </a:lnSpc>
            </a:pPr>
            <a:r>
              <a:rPr lang="en-US" altLang="en-US" sz="1100" b="1" dirty="0"/>
              <a:t>PURPOSE:  </a:t>
            </a:r>
            <a:r>
              <a:rPr lang="en-US" altLang="en-US" sz="1100" dirty="0"/>
              <a:t>Demonstrate how a pull system works</a:t>
            </a:r>
          </a:p>
          <a:p>
            <a:pPr marL="190500" indent="-190500">
              <a:lnSpc>
                <a:spcPct val="90000"/>
              </a:lnSpc>
            </a:pPr>
            <a:r>
              <a:rPr lang="en-US" altLang="en-US" sz="1100" b="1" dirty="0"/>
              <a:t>KEY POINTS:</a:t>
            </a:r>
            <a:endParaRPr lang="en-US" altLang="en-US" sz="1100" dirty="0"/>
          </a:p>
          <a:p>
            <a:pPr marL="647700" lvl="1" indent="-190500">
              <a:lnSpc>
                <a:spcPct val="90000"/>
              </a:lnSpc>
            </a:pPr>
            <a:r>
              <a:rPr lang="en-US" altLang="en-US" sz="1100" dirty="0"/>
              <a:t>1.  Production precision based on actual consumption</a:t>
            </a:r>
            <a:br>
              <a:rPr lang="en-US" altLang="en-US" sz="1100" dirty="0"/>
            </a:br>
            <a:r>
              <a:rPr lang="en-US" altLang="en-US" sz="1100" dirty="0"/>
              <a:t>2.  Small lots or 1 piece flow</a:t>
            </a:r>
            <a:br>
              <a:rPr lang="en-US" altLang="en-US" sz="1100" dirty="0"/>
            </a:br>
            <a:r>
              <a:rPr lang="en-US" altLang="en-US" sz="1100" dirty="0"/>
              <a:t>3.  Low inventories</a:t>
            </a:r>
            <a:br>
              <a:rPr lang="en-US" altLang="en-US" sz="1100" dirty="0"/>
            </a:br>
            <a:r>
              <a:rPr lang="en-US" altLang="en-US" sz="1100" dirty="0"/>
              <a:t>4.  Waste reduction</a:t>
            </a:r>
            <a:br>
              <a:rPr lang="en-US" altLang="en-US" sz="1100" dirty="0"/>
            </a:br>
            <a:r>
              <a:rPr lang="en-US" altLang="en-US" sz="1100" dirty="0"/>
              <a:t>5.  Management by site – visual controls</a:t>
            </a:r>
            <a:br>
              <a:rPr lang="en-US" altLang="en-US" sz="1100" dirty="0"/>
            </a:br>
            <a:r>
              <a:rPr lang="en-US" altLang="en-US" sz="1100" dirty="0"/>
              <a:t>6.  Improved communication</a:t>
            </a:r>
          </a:p>
          <a:p>
            <a:pPr marL="190500" indent="-190500">
              <a:lnSpc>
                <a:spcPct val="90000"/>
              </a:lnSpc>
              <a:buClr>
                <a:srgbClr val="FF0000"/>
              </a:buClr>
              <a:buFontTx/>
              <a:buAutoNum type="arabicPeriod"/>
            </a:pPr>
            <a:r>
              <a:rPr lang="en-US" altLang="en-US" sz="1100" dirty="0"/>
              <a:t>It is a </a:t>
            </a:r>
            <a:r>
              <a:rPr lang="en-US" altLang="en-US" sz="1100" i="1" dirty="0"/>
              <a:t>flexible and simple</a:t>
            </a:r>
            <a:r>
              <a:rPr lang="en-US" altLang="en-US" sz="1100" dirty="0"/>
              <a:t> method of </a:t>
            </a:r>
            <a:r>
              <a:rPr lang="en-US" altLang="en-US" sz="1100" b="1" dirty="0"/>
              <a:t>controlling and balancing the flow</a:t>
            </a:r>
            <a:r>
              <a:rPr lang="en-US" altLang="en-US" sz="1100" dirty="0"/>
              <a:t> of resources </a:t>
            </a:r>
            <a:r>
              <a:rPr lang="en-US" altLang="en-US" sz="1100" b="1" dirty="0"/>
              <a:t>based on what is consumed</a:t>
            </a:r>
          </a:p>
          <a:p>
            <a:pPr marL="190500" indent="-190500">
              <a:lnSpc>
                <a:spcPct val="90000"/>
              </a:lnSpc>
              <a:buClr>
                <a:srgbClr val="FF0000"/>
              </a:buClr>
              <a:buFontTx/>
              <a:buAutoNum type="arabicPeriod"/>
            </a:pPr>
            <a:r>
              <a:rPr lang="en-US" altLang="en-US" sz="1100" dirty="0"/>
              <a:t>Pull is </a:t>
            </a:r>
            <a:r>
              <a:rPr lang="en-US" altLang="en-US" sz="1100" b="1" dirty="0"/>
              <a:t>focused on eliminating waste</a:t>
            </a:r>
            <a:r>
              <a:rPr lang="en-US" altLang="en-US" sz="1100" dirty="0"/>
              <a:t> of handling, storage, expediting, obsolescence, repair, rework, facilities, equipment and excess inventories (WIP &amp; FG)</a:t>
            </a:r>
          </a:p>
          <a:p>
            <a:pPr marL="647700" lvl="1" indent="-190500">
              <a:lnSpc>
                <a:spcPct val="90000"/>
              </a:lnSpc>
              <a:buFontTx/>
              <a:buChar char="-"/>
            </a:pPr>
            <a:r>
              <a:rPr lang="en-US" altLang="en-US" sz="1100" dirty="0"/>
              <a:t>Flow diagram shows</a:t>
            </a:r>
            <a:br>
              <a:rPr lang="en-US" altLang="en-US" sz="1100" dirty="0"/>
            </a:br>
            <a:r>
              <a:rPr lang="en-US" altLang="en-US" sz="1100" dirty="0"/>
              <a:t>1.  customer pulls from finished goods</a:t>
            </a:r>
            <a:br>
              <a:rPr lang="en-US" altLang="en-US" sz="1100" dirty="0"/>
            </a:br>
            <a:r>
              <a:rPr lang="en-US" altLang="en-US" sz="1100" dirty="0"/>
              <a:t>2.  Finished goods sends an information signal to process C</a:t>
            </a:r>
            <a:br>
              <a:rPr lang="en-US" altLang="en-US" sz="1100" dirty="0"/>
            </a:br>
            <a:r>
              <a:rPr lang="en-US" altLang="en-US" sz="1100" dirty="0"/>
              <a:t>3.  Process C replenishes Finished goods</a:t>
            </a:r>
            <a:br>
              <a:rPr lang="en-US" altLang="en-US" sz="1100" dirty="0"/>
            </a:br>
            <a:r>
              <a:rPr lang="en-US" altLang="en-US" sz="1100" dirty="0"/>
              <a:t>4.  Pulls WIP and adds value</a:t>
            </a:r>
            <a:br>
              <a:rPr lang="en-US" altLang="en-US" sz="1100" dirty="0"/>
            </a:br>
            <a:r>
              <a:rPr lang="en-US" altLang="en-US" sz="1100" dirty="0"/>
              <a:t>5.  Information signal from Process C alerts Process B for replenishment</a:t>
            </a:r>
            <a:br>
              <a:rPr lang="en-US" altLang="en-US" sz="1100" dirty="0"/>
            </a:br>
            <a:r>
              <a:rPr lang="en-US" altLang="en-US" sz="1100" dirty="0"/>
              <a:t>6.  Process B replenishes C’s buffer</a:t>
            </a:r>
            <a:br>
              <a:rPr lang="en-US" altLang="en-US" sz="1100" dirty="0"/>
            </a:br>
            <a:r>
              <a:rPr lang="en-US" altLang="en-US" sz="1100" dirty="0"/>
              <a:t>7.  Process B pulls WIP and adds value</a:t>
            </a:r>
            <a:br>
              <a:rPr lang="en-US" altLang="en-US" sz="1100" dirty="0"/>
            </a:br>
            <a:r>
              <a:rPr lang="en-US" altLang="en-US" sz="1100" dirty="0"/>
              <a:t>8.  Information signal from B alerts Process A </a:t>
            </a:r>
            <a:br>
              <a:rPr lang="en-US" altLang="en-US" sz="1100" dirty="0"/>
            </a:br>
            <a:r>
              <a:rPr lang="en-US" altLang="en-US" sz="1100" dirty="0"/>
              <a:t>9.  Process A replenishes B’s buffer</a:t>
            </a:r>
            <a:br>
              <a:rPr lang="en-US" altLang="en-US" sz="1100" dirty="0"/>
            </a:br>
            <a:r>
              <a:rPr lang="en-US" altLang="en-US" sz="1100" dirty="0"/>
              <a:t>10.Process A pulls raw material from raw material</a:t>
            </a:r>
            <a:br>
              <a:rPr lang="en-US" altLang="en-US" sz="1100" dirty="0"/>
            </a:br>
            <a:r>
              <a:rPr lang="en-US" altLang="en-US" sz="1100" dirty="0"/>
              <a:t>11.Information goes to the supplier to replenish</a:t>
            </a:r>
            <a:br>
              <a:rPr lang="en-US" altLang="en-US" sz="1100" dirty="0"/>
            </a:br>
            <a:r>
              <a:rPr lang="en-US" altLang="en-US" sz="1100" dirty="0"/>
              <a:t>12.Supplier replenishes the raw material</a:t>
            </a:r>
          </a:p>
          <a:p>
            <a:pPr marL="190500" indent="-190500">
              <a:lnSpc>
                <a:spcPct val="90000"/>
              </a:lnSpc>
            </a:pPr>
            <a:r>
              <a:rPr lang="en-US" altLang="en-US" sz="1100" b="1" dirty="0"/>
              <a:t>QUESTIONS:</a:t>
            </a:r>
          </a:p>
          <a:p>
            <a:pPr marL="190500" indent="-190500">
              <a:lnSpc>
                <a:spcPct val="90000"/>
              </a:lnSpc>
            </a:pPr>
            <a:r>
              <a:rPr lang="en-US" altLang="en-US" sz="1100" b="1" dirty="0"/>
              <a:t>TRANSITIONS:</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37</a:t>
            </a:fld>
            <a:endParaRPr lang="en-US"/>
          </a:p>
        </p:txBody>
      </p:sp>
    </p:spTree>
    <p:extLst>
      <p:ext uri="{BB962C8B-B14F-4D97-AF65-F5344CB8AC3E}">
        <p14:creationId xmlns:p14="http://schemas.microsoft.com/office/powerpoint/2010/main" val="3367826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Demonstrate how to calculate Takt Time</a:t>
            </a:r>
          </a:p>
          <a:p>
            <a:endParaRPr lang="en-US" altLang="en-US" dirty="0"/>
          </a:p>
          <a:p>
            <a:r>
              <a:rPr lang="en-US" altLang="en-US" b="1" dirty="0"/>
              <a:t>Main point:</a:t>
            </a:r>
            <a:endParaRPr lang="en-US" altLang="en-US" dirty="0"/>
          </a:p>
          <a:p>
            <a:pPr>
              <a:buFontTx/>
              <a:buChar char="•"/>
            </a:pPr>
            <a:r>
              <a:rPr lang="en-US" altLang="en-US" dirty="0"/>
              <a:t>Takt time sets the pace for the cell.  It is how often 1 part should come off of the end of the line</a:t>
            </a:r>
          </a:p>
          <a:p>
            <a:pPr>
              <a:buFontTx/>
              <a:buChar char="•"/>
            </a:pPr>
            <a:r>
              <a:rPr lang="en-US" altLang="en-US" dirty="0"/>
              <a:t>Smooth and steady is the goal.</a:t>
            </a:r>
          </a:p>
          <a:p>
            <a:pPr>
              <a:buFontTx/>
              <a:buChar char="-"/>
            </a:pPr>
            <a:r>
              <a:rPr lang="en-US" altLang="en-US" dirty="0"/>
              <a:t>The goal is to produce to the demand</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39</a:t>
            </a:fld>
            <a:endParaRPr lang="en-US"/>
          </a:p>
        </p:txBody>
      </p:sp>
    </p:spTree>
    <p:extLst>
      <p:ext uri="{BB962C8B-B14F-4D97-AF65-F5344CB8AC3E}">
        <p14:creationId xmlns:p14="http://schemas.microsoft.com/office/powerpoint/2010/main" val="10700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Demonstrate line balancing</a:t>
            </a:r>
          </a:p>
          <a:p>
            <a:endParaRPr lang="en-US" altLang="en-US" b="1" dirty="0"/>
          </a:p>
          <a:p>
            <a:r>
              <a:rPr lang="en-US" altLang="en-US" b="1" dirty="0"/>
              <a:t>Main point:</a:t>
            </a:r>
            <a:endParaRPr lang="en-US" altLang="en-US" dirty="0"/>
          </a:p>
          <a:p>
            <a:pPr>
              <a:buFontTx/>
              <a:buChar char="•"/>
            </a:pPr>
            <a:r>
              <a:rPr lang="en-US" altLang="en-US" dirty="0"/>
              <a:t>Don’t focus on materials, distribute the work evenly between operators to achieve a balanced line.</a:t>
            </a:r>
          </a:p>
          <a:p>
            <a:pPr>
              <a:buFontTx/>
              <a:buChar char="•"/>
            </a:pPr>
            <a:r>
              <a:rPr lang="en-US" altLang="en-US" dirty="0"/>
              <a:t>Each operation in the process must be less than or equal to the Takt time.</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40</a:t>
            </a:fld>
            <a:endParaRPr lang="en-US"/>
          </a:p>
        </p:txBody>
      </p:sp>
    </p:spTree>
    <p:extLst>
      <p:ext uri="{BB962C8B-B14F-4D97-AF65-F5344CB8AC3E}">
        <p14:creationId xmlns:p14="http://schemas.microsoft.com/office/powerpoint/2010/main" val="1033512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43</a:t>
            </a:fld>
            <a:endParaRPr lang="en-US"/>
          </a:p>
        </p:txBody>
      </p:sp>
    </p:spTree>
    <p:extLst>
      <p:ext uri="{BB962C8B-B14F-4D97-AF65-F5344CB8AC3E}">
        <p14:creationId xmlns:p14="http://schemas.microsoft.com/office/powerpoint/2010/main" val="99099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makes suggestions</a:t>
            </a:r>
            <a:r>
              <a:rPr lang="en-US" baseline="0" dirty="0"/>
              <a:t> on changes with limitations from instructor</a:t>
            </a:r>
          </a:p>
          <a:p>
            <a:pPr marL="171450" indent="-171450">
              <a:buFontTx/>
              <a:buChar char="-"/>
            </a:pPr>
            <a:r>
              <a:rPr lang="en-US" baseline="0" dirty="0"/>
              <a:t>Some movement of work stations, but not all</a:t>
            </a:r>
          </a:p>
          <a:p>
            <a:pPr marL="171450" indent="-171450">
              <a:buFontTx/>
              <a:buChar char="-"/>
            </a:pPr>
            <a:r>
              <a:rPr lang="en-US" baseline="0" dirty="0"/>
              <a:t>Can reduce batch size to 3</a:t>
            </a:r>
          </a:p>
          <a:p>
            <a:pPr marL="171450" indent="-171450">
              <a:buFontTx/>
              <a:buChar char="-"/>
            </a:pPr>
            <a:r>
              <a:rPr lang="en-US" baseline="0" dirty="0"/>
              <a:t>Same work instructions as Round 1 for each station</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21</a:t>
            </a:fld>
            <a:endParaRPr lang="en-US"/>
          </a:p>
        </p:txBody>
      </p:sp>
    </p:spTree>
    <p:extLst>
      <p:ext uri="{BB962C8B-B14F-4D97-AF65-F5344CB8AC3E}">
        <p14:creationId xmlns:p14="http://schemas.microsoft.com/office/powerpoint/2010/main" val="787027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49</a:t>
            </a:fld>
            <a:endParaRPr lang="en-US"/>
          </a:p>
        </p:txBody>
      </p:sp>
    </p:spTree>
    <p:extLst>
      <p:ext uri="{BB962C8B-B14F-4D97-AF65-F5344CB8AC3E}">
        <p14:creationId xmlns:p14="http://schemas.microsoft.com/office/powerpoint/2010/main" val="149358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 Don’t make excuses</a:t>
            </a:r>
          </a:p>
          <a:p>
            <a:endParaRPr lang="en-US" altLang="en-US" b="1" dirty="0"/>
          </a:p>
          <a:p>
            <a:r>
              <a:rPr lang="en-US" altLang="en-US" b="1" dirty="0"/>
              <a:t>Main point:</a:t>
            </a:r>
          </a:p>
          <a:p>
            <a:pPr>
              <a:buFontTx/>
              <a:buChar char="-"/>
            </a:pPr>
            <a:r>
              <a:rPr lang="en-US" altLang="en-US" dirty="0"/>
              <a:t>Drive home the point that it is not a simple process</a:t>
            </a:r>
          </a:p>
          <a:p>
            <a:pPr>
              <a:buFontTx/>
              <a:buChar char="-"/>
            </a:pPr>
            <a:r>
              <a:rPr lang="en-US" altLang="en-US" dirty="0"/>
              <a:t>You will have to work through a lot of preconceived notions to make this successful.</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50</a:t>
            </a:fld>
            <a:endParaRPr lang="en-US"/>
          </a:p>
        </p:txBody>
      </p:sp>
    </p:spTree>
    <p:extLst>
      <p:ext uri="{BB962C8B-B14F-4D97-AF65-F5344CB8AC3E}">
        <p14:creationId xmlns:p14="http://schemas.microsoft.com/office/powerpoint/2010/main" val="275485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52</a:t>
            </a:fld>
            <a:endParaRPr lang="en-US"/>
          </a:p>
        </p:txBody>
      </p:sp>
    </p:spTree>
    <p:extLst>
      <p:ext uri="{BB962C8B-B14F-4D97-AF65-F5344CB8AC3E}">
        <p14:creationId xmlns:p14="http://schemas.microsoft.com/office/powerpoint/2010/main" val="235987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Introduce the “House of Lean” </a:t>
            </a:r>
          </a:p>
          <a:p>
            <a:endParaRPr lang="en-US" altLang="en-US" dirty="0"/>
          </a:p>
          <a:p>
            <a:r>
              <a:rPr lang="en-US" altLang="en-US" b="1" dirty="0"/>
              <a:t>Main point:</a:t>
            </a:r>
            <a:endParaRPr lang="en-US" altLang="en-US" dirty="0"/>
          </a:p>
          <a:p>
            <a:pPr>
              <a:buFontTx/>
              <a:buChar char="-"/>
            </a:pPr>
            <a:r>
              <a:rPr lang="en-US" altLang="en-US" dirty="0"/>
              <a:t>All of these tools are used in lean manufacturing.  </a:t>
            </a:r>
          </a:p>
          <a:p>
            <a:pPr>
              <a:buFontTx/>
              <a:buChar char="-"/>
            </a:pPr>
            <a:r>
              <a:rPr lang="en-US" altLang="en-US" dirty="0"/>
              <a:t>Many of them utilize the same principles and build upon each other </a:t>
            </a:r>
          </a:p>
          <a:p>
            <a:pPr>
              <a:buFontTx/>
              <a:buChar char="-"/>
            </a:pPr>
            <a:r>
              <a:rPr lang="en-US" altLang="en-US" dirty="0"/>
              <a:t>The goal is to eliminate wastes and implement flow </a:t>
            </a:r>
            <a:br>
              <a:rPr lang="en-US" altLang="en-US" dirty="0"/>
            </a:b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22</a:t>
            </a:fld>
            <a:endParaRPr lang="en-US"/>
          </a:p>
        </p:txBody>
      </p:sp>
    </p:spTree>
    <p:extLst>
      <p:ext uri="{BB962C8B-B14F-4D97-AF65-F5344CB8AC3E}">
        <p14:creationId xmlns:p14="http://schemas.microsoft.com/office/powerpoint/2010/main" val="1861004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Introduce the concept of Standardized work</a:t>
            </a:r>
          </a:p>
          <a:p>
            <a:endParaRPr lang="en-US" altLang="en-US" dirty="0"/>
          </a:p>
          <a:p>
            <a:r>
              <a:rPr lang="en-US" altLang="en-US" b="1" dirty="0"/>
              <a:t>Main point:</a:t>
            </a:r>
            <a:endParaRPr lang="en-US" altLang="en-US" dirty="0"/>
          </a:p>
          <a:p>
            <a:pPr>
              <a:buFontTx/>
              <a:buChar char="•"/>
            </a:pPr>
            <a:r>
              <a:rPr lang="en-US" altLang="en-US" dirty="0"/>
              <a:t>Traditional manufacturing view would be to maximize one of these elements.</a:t>
            </a:r>
          </a:p>
          <a:p>
            <a:pPr>
              <a:buFontTx/>
              <a:buChar char="•"/>
            </a:pPr>
            <a:r>
              <a:rPr lang="en-US" altLang="en-US" dirty="0"/>
              <a:t>Without a standard there will always be inefficient variation.  </a:t>
            </a:r>
          </a:p>
          <a:p>
            <a:pPr>
              <a:buFontTx/>
              <a:buChar char="•"/>
            </a:pPr>
            <a:r>
              <a:rPr lang="en-US" altLang="en-US" dirty="0"/>
              <a:t>This is a necessary foundation / ground level activity for lean manufacturing</a:t>
            </a:r>
          </a:p>
          <a:p>
            <a:pPr>
              <a:buFontTx/>
              <a:buChar char="•"/>
            </a:pPr>
            <a:r>
              <a:rPr lang="en-US" altLang="en-US" dirty="0"/>
              <a:t>Standardized work is a major component of any quality system: ISO, QSR, Malcolm Baldridge</a:t>
            </a:r>
          </a:p>
          <a:p>
            <a:pPr>
              <a:buFontTx/>
              <a:buChar char="•"/>
            </a:pPr>
            <a:r>
              <a:rPr lang="en-US" altLang="en-US" dirty="0"/>
              <a:t>Once we have figured out the best way we always do it in that exact manner until an even better way is discovered</a:t>
            </a:r>
          </a:p>
          <a:p>
            <a:pPr>
              <a:buFontTx/>
              <a:buChar char="•"/>
            </a:pPr>
            <a:r>
              <a:rPr lang="en-US" altLang="en-US" dirty="0"/>
              <a:t>Finding a better way is always controlled and measured.</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23</a:t>
            </a:fld>
            <a:endParaRPr lang="en-US"/>
          </a:p>
        </p:txBody>
      </p:sp>
    </p:spTree>
    <p:extLst>
      <p:ext uri="{BB962C8B-B14F-4D97-AF65-F5344CB8AC3E}">
        <p14:creationId xmlns:p14="http://schemas.microsoft.com/office/powerpoint/2010/main" val="180529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a:t>
            </a:r>
            <a:r>
              <a:rPr lang="en-US" altLang="en-US" dirty="0"/>
              <a:t>  Emphasize that organization of a workplace is critical to implementation of lean</a:t>
            </a:r>
          </a:p>
          <a:p>
            <a:endParaRPr lang="en-US" altLang="en-US" b="1" dirty="0"/>
          </a:p>
          <a:p>
            <a:r>
              <a:rPr lang="en-US" altLang="en-US" b="1" dirty="0"/>
              <a:t>Main point:</a:t>
            </a:r>
          </a:p>
          <a:p>
            <a:pPr>
              <a:buFontTx/>
              <a:buChar char="-"/>
            </a:pPr>
            <a:r>
              <a:rPr lang="en-US" altLang="en-US" dirty="0"/>
              <a:t>“A place for everything and everything in its place”</a:t>
            </a:r>
          </a:p>
          <a:p>
            <a:pPr>
              <a:buFontTx/>
              <a:buChar char="-"/>
            </a:pPr>
            <a:r>
              <a:rPr lang="en-US" altLang="en-US" dirty="0"/>
              <a:t>It is much easier to find things if you know where to look for them</a:t>
            </a:r>
          </a:p>
          <a:p>
            <a:pPr>
              <a:buFontTx/>
              <a:buChar char="-"/>
            </a:pPr>
            <a:r>
              <a:rPr lang="en-US" altLang="en-US" dirty="0"/>
              <a:t>This is the impression you leave with customers and suppliers of your product when they visit your factory.</a:t>
            </a:r>
          </a:p>
          <a:p>
            <a:endParaRPr lang="en-US" altLang="en-US" dirty="0"/>
          </a:p>
          <a:p>
            <a:pPr>
              <a:buFontTx/>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24</a:t>
            </a:fld>
            <a:endParaRPr lang="en-US"/>
          </a:p>
        </p:txBody>
      </p:sp>
    </p:spTree>
    <p:extLst>
      <p:ext uri="{BB962C8B-B14F-4D97-AF65-F5344CB8AC3E}">
        <p14:creationId xmlns:p14="http://schemas.microsoft.com/office/powerpoint/2010/main" val="70761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b="1" dirty="0"/>
              <a:t>Purpose:</a:t>
            </a:r>
            <a:r>
              <a:rPr lang="en-US" altLang="en-US" dirty="0"/>
              <a:t>  Introduce the 5S program</a:t>
            </a:r>
          </a:p>
          <a:p>
            <a:pPr marL="228600" indent="-228600"/>
            <a:endParaRPr lang="en-US" altLang="en-US" b="1" dirty="0"/>
          </a:p>
          <a:p>
            <a:pPr marL="228600" indent="-228600"/>
            <a:r>
              <a:rPr lang="en-US" altLang="en-US" b="1" dirty="0"/>
              <a:t>Main point:</a:t>
            </a:r>
          </a:p>
          <a:p>
            <a:pPr marL="228600" indent="-228600">
              <a:buFontTx/>
              <a:buChar char="•"/>
            </a:pPr>
            <a:r>
              <a:rPr lang="en-US" altLang="en-US" dirty="0"/>
              <a:t>The 5S program is merely a way to implement good housekeeping practices</a:t>
            </a:r>
          </a:p>
          <a:p>
            <a:pPr marL="228600" indent="-228600">
              <a:buFontTx/>
              <a:buChar char="•"/>
            </a:pPr>
            <a:r>
              <a:rPr lang="en-US" altLang="en-US" dirty="0"/>
              <a:t>Don’t get hung up on what the S’s stand for, the basics are the same</a:t>
            </a:r>
          </a:p>
          <a:p>
            <a:pPr marL="228600" indent="-228600">
              <a:buFontTx/>
              <a:buAutoNum type="arabicPeriod"/>
            </a:pPr>
            <a:r>
              <a:rPr lang="en-US" altLang="en-US" u="sng" dirty="0"/>
              <a:t>Sort</a:t>
            </a:r>
            <a:r>
              <a:rPr lang="en-US" altLang="en-US" dirty="0"/>
              <a:t> – Remove all unnecessary items such as racks, tools, containers, equipment and excess materials</a:t>
            </a:r>
          </a:p>
          <a:p>
            <a:pPr marL="228600" indent="-228600">
              <a:buFontTx/>
              <a:buAutoNum type="arabicPeriod"/>
            </a:pPr>
            <a:r>
              <a:rPr lang="en-US" altLang="en-US" u="sng" dirty="0"/>
              <a:t>Set in Order</a:t>
            </a:r>
            <a:r>
              <a:rPr lang="en-US" altLang="en-US" dirty="0"/>
              <a:t> – Put what is left in order.  Designate locations, use shadow boards, if there is not a designated space for something it doesn’t belong in the area.</a:t>
            </a:r>
          </a:p>
          <a:p>
            <a:pPr marL="228600" indent="-228600">
              <a:buFontTx/>
              <a:buAutoNum type="arabicPeriod"/>
            </a:pPr>
            <a:r>
              <a:rPr lang="en-US" altLang="en-US" u="sng" dirty="0"/>
              <a:t>Shine</a:t>
            </a:r>
            <a:r>
              <a:rPr lang="en-US" altLang="en-US" dirty="0"/>
              <a:t> – Clean up what it left.  Paint it, refurbish it, etc.  Get the remaining items into the same condition as when they were new.  A clean work place is much more pleasant to work in; employee morale may even be improved.</a:t>
            </a:r>
          </a:p>
          <a:p>
            <a:pPr marL="228600" indent="-228600">
              <a:buFontTx/>
              <a:buAutoNum type="arabicPeriod"/>
            </a:pPr>
            <a:r>
              <a:rPr lang="en-US" altLang="en-US" u="sng" dirty="0"/>
              <a:t>Standardize</a:t>
            </a:r>
            <a:r>
              <a:rPr lang="en-US" altLang="en-US" dirty="0"/>
              <a:t> – Develop procedures that can keep things “like new”, for example house keeping and preventative maintenance.  Assign responsibilities to apply these procedures.  Get “affected” workgroups to make sure procedures are being utilized.</a:t>
            </a:r>
          </a:p>
          <a:p>
            <a:pPr marL="228600" indent="-228600">
              <a:buFontTx/>
              <a:buAutoNum type="arabicPeriod"/>
            </a:pPr>
            <a:r>
              <a:rPr lang="en-US" altLang="en-US" u="sng" dirty="0"/>
              <a:t>Sustain</a:t>
            </a:r>
            <a:r>
              <a:rPr lang="en-US" altLang="en-US" dirty="0"/>
              <a:t> – This is the most difficult part.  Don’t cut corners.  Stick to the standards you develop.</a:t>
            </a:r>
          </a:p>
          <a:p>
            <a:pPr marL="228600" indent="-228600">
              <a:buFontTx/>
              <a:buChar char="•"/>
            </a:pPr>
            <a:r>
              <a:rPr lang="en-US" altLang="en-US" dirty="0"/>
              <a:t>This is not easy.  How difficult is it to get your child to keep their room clean?</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25</a:t>
            </a:fld>
            <a:endParaRPr lang="en-US"/>
          </a:p>
        </p:txBody>
      </p:sp>
    </p:spTree>
    <p:extLst>
      <p:ext uri="{BB962C8B-B14F-4D97-AF65-F5344CB8AC3E}">
        <p14:creationId xmlns:p14="http://schemas.microsoft.com/office/powerpoint/2010/main" val="211788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 Introduce the concept of visual controls and the power of using them</a:t>
            </a:r>
          </a:p>
          <a:p>
            <a:endParaRPr lang="en-US" altLang="en-US" dirty="0"/>
          </a:p>
          <a:p>
            <a:r>
              <a:rPr lang="en-US" altLang="en-US" b="1" dirty="0"/>
              <a:t>Main point</a:t>
            </a:r>
            <a:r>
              <a:rPr lang="en-US" altLang="en-US" dirty="0"/>
              <a:t>:  </a:t>
            </a:r>
          </a:p>
          <a:p>
            <a:pPr>
              <a:buFontTx/>
              <a:buChar char="•"/>
            </a:pPr>
            <a:r>
              <a:rPr lang="en-US" altLang="en-US" dirty="0"/>
              <a:t>Visual controls are waste elimination tools.  They should be designed to quickly provide useful information.</a:t>
            </a:r>
          </a:p>
          <a:p>
            <a:pPr>
              <a:buFontTx/>
              <a:buChar char="•"/>
            </a:pPr>
            <a:r>
              <a:rPr lang="en-US" altLang="en-US" dirty="0"/>
              <a:t>They should be designed to indicate that a normal or abnormal condition exists</a:t>
            </a:r>
          </a:p>
          <a:p>
            <a:pPr>
              <a:buFontTx/>
              <a:buChar char="-"/>
            </a:pPr>
            <a:r>
              <a:rPr lang="en-US" altLang="en-US" dirty="0"/>
              <a:t>Examples</a:t>
            </a:r>
            <a:br>
              <a:rPr lang="en-US" altLang="en-US" dirty="0"/>
            </a:br>
            <a:r>
              <a:rPr lang="en-US" altLang="en-US" dirty="0"/>
              <a:t>- Color coded dies, tools and pallets</a:t>
            </a:r>
            <a:br>
              <a:rPr lang="en-US" altLang="en-US" dirty="0"/>
            </a:br>
            <a:r>
              <a:rPr lang="en-US" altLang="en-US" dirty="0"/>
              <a:t>- Lines on the floor to delineate storage areas, walk ways or work areas</a:t>
            </a:r>
            <a:br>
              <a:rPr lang="en-US" altLang="en-US" dirty="0"/>
            </a:br>
            <a:r>
              <a:rPr lang="en-US" altLang="en-US" dirty="0"/>
              <a:t>- Red / Yellow /  Green indicators painted on the wall to indicate inventory levels</a:t>
            </a:r>
            <a:br>
              <a:rPr lang="en-US" altLang="en-US" dirty="0"/>
            </a:br>
            <a:r>
              <a:rPr lang="en-US" altLang="en-US" dirty="0"/>
              <a:t>- Cleaning station shadow board – is anything missing?</a:t>
            </a:r>
          </a:p>
          <a:p>
            <a:pPr>
              <a:buFontTx/>
              <a:buChar char="-"/>
            </a:pPr>
            <a:r>
              <a:rPr lang="en-US" altLang="en-US" dirty="0"/>
              <a:t>Operators don’t have to print a report or have some one tell them what to do.</a:t>
            </a:r>
          </a:p>
          <a:p>
            <a:pPr>
              <a:buFontTx/>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26</a:t>
            </a:fld>
            <a:endParaRPr lang="en-US"/>
          </a:p>
        </p:txBody>
      </p:sp>
    </p:spTree>
    <p:extLst>
      <p:ext uri="{BB962C8B-B14F-4D97-AF65-F5344CB8AC3E}">
        <p14:creationId xmlns:p14="http://schemas.microsoft.com/office/powerpoint/2010/main" val="177314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Purpose: </a:t>
            </a:r>
            <a:r>
              <a:rPr lang="en-US" altLang="en-US" dirty="0"/>
              <a:t> Introduce the concept of visual controls and the power of using them</a:t>
            </a:r>
          </a:p>
          <a:p>
            <a:endParaRPr lang="en-US" altLang="en-US" dirty="0"/>
          </a:p>
          <a:p>
            <a:r>
              <a:rPr lang="en-US" altLang="en-US" b="1" dirty="0"/>
              <a:t>Main point</a:t>
            </a:r>
            <a:r>
              <a:rPr lang="en-US" altLang="en-US" dirty="0"/>
              <a:t>:  </a:t>
            </a:r>
          </a:p>
          <a:p>
            <a:pPr>
              <a:buFontTx/>
              <a:buChar char="•"/>
            </a:pPr>
            <a:r>
              <a:rPr lang="en-US" altLang="en-US" dirty="0"/>
              <a:t>Visual controls are waste elimination tools.  They should be designed to quickly provide useful information.</a:t>
            </a:r>
          </a:p>
          <a:p>
            <a:pPr>
              <a:buFontTx/>
              <a:buChar char="•"/>
            </a:pPr>
            <a:r>
              <a:rPr lang="en-US" altLang="en-US" dirty="0"/>
              <a:t>They should be designed to indicate that a normal or abnormal condition exists</a:t>
            </a:r>
          </a:p>
          <a:p>
            <a:pPr>
              <a:buFontTx/>
              <a:buChar char="-"/>
            </a:pPr>
            <a:r>
              <a:rPr lang="en-US" altLang="en-US" dirty="0"/>
              <a:t>Examples</a:t>
            </a:r>
            <a:br>
              <a:rPr lang="en-US" altLang="en-US" dirty="0"/>
            </a:br>
            <a:r>
              <a:rPr lang="en-US" altLang="en-US" dirty="0"/>
              <a:t>- Color coded dies, tools and pallets</a:t>
            </a:r>
            <a:br>
              <a:rPr lang="en-US" altLang="en-US" dirty="0"/>
            </a:br>
            <a:r>
              <a:rPr lang="en-US" altLang="en-US" dirty="0"/>
              <a:t>- Lines on the floor to delineate storage areas, walk ways or work areas</a:t>
            </a:r>
            <a:br>
              <a:rPr lang="en-US" altLang="en-US" dirty="0"/>
            </a:br>
            <a:r>
              <a:rPr lang="en-US" altLang="en-US" dirty="0"/>
              <a:t>- Red / Yellow /  Green indicators painted on the wall to indicate inventory levels</a:t>
            </a:r>
            <a:br>
              <a:rPr lang="en-US" altLang="en-US" dirty="0"/>
            </a:br>
            <a:r>
              <a:rPr lang="en-US" altLang="en-US" dirty="0"/>
              <a:t>- Cleaning station shadow board – is anything missing?</a:t>
            </a:r>
          </a:p>
          <a:p>
            <a:pPr>
              <a:buFontTx/>
              <a:buChar char="-"/>
            </a:pPr>
            <a:r>
              <a:rPr lang="en-US" altLang="en-US" dirty="0"/>
              <a:t>Operators don’t have to print a report or have some one tell them what to do.</a:t>
            </a:r>
          </a:p>
          <a:p>
            <a:pPr>
              <a:buFontTx/>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27</a:t>
            </a:fld>
            <a:endParaRPr lang="en-US"/>
          </a:p>
        </p:txBody>
      </p:sp>
    </p:spTree>
    <p:extLst>
      <p:ext uri="{BB962C8B-B14F-4D97-AF65-F5344CB8AC3E}">
        <p14:creationId xmlns:p14="http://schemas.microsoft.com/office/powerpoint/2010/main" val="2266941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b="1" dirty="0"/>
              <a:t>Purpose: </a:t>
            </a:r>
            <a:r>
              <a:rPr lang="en-US" altLang="en-US" dirty="0"/>
              <a:t> Reinforce that plant layout can drive a lot of waste</a:t>
            </a:r>
          </a:p>
          <a:p>
            <a:pPr marL="228600" indent="-228600"/>
            <a:endParaRPr lang="en-US" altLang="en-US" b="1" dirty="0"/>
          </a:p>
          <a:p>
            <a:pPr marL="228600" indent="-228600"/>
            <a:r>
              <a:rPr lang="en-US" altLang="en-US" b="1" dirty="0"/>
              <a:t>Main point:</a:t>
            </a:r>
            <a:endParaRPr lang="en-US" altLang="en-US" dirty="0"/>
          </a:p>
          <a:p>
            <a:pPr marL="228600" indent="-228600">
              <a:buFontTx/>
              <a:buChar char="•"/>
            </a:pPr>
            <a:r>
              <a:rPr lang="en-US" altLang="en-US" dirty="0"/>
              <a:t>Traditional plant layouts are “functional” in nature.</a:t>
            </a:r>
          </a:p>
          <a:p>
            <a:pPr marL="228600" indent="-228600">
              <a:buFontTx/>
              <a:buChar char="•"/>
            </a:pPr>
            <a:r>
              <a:rPr lang="en-US" altLang="en-US" dirty="0"/>
              <a:t>They usually become departmentalized which does not promote good communication and team work.</a:t>
            </a:r>
          </a:p>
          <a:p>
            <a:pPr marL="228600" indent="-228600">
              <a:buFontTx/>
              <a:buChar char="•"/>
            </a:pPr>
            <a:r>
              <a:rPr lang="en-US" altLang="en-US" dirty="0"/>
              <a:t>They are usually organized by function or machines with no strategy for flowing product through the factory.</a:t>
            </a:r>
          </a:p>
          <a:p>
            <a:pPr marL="228600" indent="-228600">
              <a:buFontTx/>
              <a:buChar char="•"/>
            </a:pPr>
            <a:r>
              <a:rPr lang="en-US" altLang="en-US" dirty="0"/>
              <a:t>People can put a lot of “mileage” on the product as it weaves its way through the factory.</a:t>
            </a:r>
          </a:p>
          <a:p>
            <a:pPr marL="228600" indent="-228600">
              <a:buFontTx/>
              <a:buChar char="•"/>
            </a:pPr>
            <a:r>
              <a:rPr lang="en-US" altLang="en-US" dirty="0"/>
              <a:t>What if we discover a problem in assembly that was caused in stamping?  It probably happened weeks ago, is any one going to remember?</a:t>
            </a:r>
          </a:p>
          <a:p>
            <a:pPr marL="228600" indent="-228600">
              <a:buFont typeface="Wingdings" pitchFamily="2" charset="2"/>
              <a:buNone/>
            </a:pPr>
            <a:endParaRPr lang="en-US" altLang="en-US" dirty="0"/>
          </a:p>
          <a:p>
            <a:pPr marL="228600" indent="-228600">
              <a:buFontTx/>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28</a:t>
            </a:fld>
            <a:endParaRPr lang="en-US"/>
          </a:p>
        </p:txBody>
      </p:sp>
    </p:spTree>
    <p:extLst>
      <p:ext uri="{BB962C8B-B14F-4D97-AF65-F5344CB8AC3E}">
        <p14:creationId xmlns:p14="http://schemas.microsoft.com/office/powerpoint/2010/main" val="1708154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730203"/>
          </a:xfrm>
        </p:spPr>
        <p:txBody>
          <a:bodyPr anchor="b">
            <a:noAutofit/>
          </a:bodyPr>
          <a:lstStyle>
            <a:lvl1pPr algn="l">
              <a:lnSpc>
                <a:spcPct val="100000"/>
              </a:lnSpc>
              <a:defRPr sz="8000" b="1">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685800" y="4953000"/>
            <a:ext cx="7086600" cy="1219200"/>
          </a:xfrm>
          <a:prstGeom prst="rect">
            <a:avLst/>
          </a:prstGeom>
        </p:spPr>
        <p:txBody>
          <a:bodyPr>
            <a:normAutofit/>
          </a:bodyPr>
          <a:lstStyle>
            <a:lvl1pPr marL="0" indent="0" algn="l">
              <a:buNone/>
              <a:defRPr sz="3000">
                <a:solidFill>
                  <a:schemeClr val="tx1">
                    <a:tint val="75000"/>
                  </a:schemeClr>
                </a:solidFill>
                <a:latin typeface="Calibri" charset="0"/>
                <a:ea typeface="Calibri"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9294" y="6223022"/>
            <a:ext cx="3032505" cy="3042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1789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02751"/>
            <a:ext cx="8229600" cy="937005"/>
          </a:xfrm>
        </p:spPr>
        <p:txBody>
          <a:bodyPr/>
          <a:lstStyle>
            <a:lvl1pPr>
              <a:defRPr sz="6000">
                <a:solidFill>
                  <a:srgbClr val="AA4F24"/>
                </a:solidFill>
                <a:latin typeface="Century Gothic" charset="0"/>
                <a:ea typeface="Century Gothic" charset="0"/>
                <a:cs typeface="Century Gothic" charset="0"/>
              </a:defRPr>
            </a:lvl1pPr>
          </a:lstStyle>
          <a:p>
            <a:r>
              <a:rPr lang="en-US" dirty="0"/>
              <a:t>Blank Slide Title</a:t>
            </a:r>
          </a:p>
        </p:txBody>
      </p:sp>
      <p:sp>
        <p:nvSpPr>
          <p:cNvPr id="3" name="Content Placeholder 2"/>
          <p:cNvSpPr>
            <a:spLocks noGrp="1"/>
          </p:cNvSpPr>
          <p:nvPr>
            <p:ph idx="1"/>
          </p:nvPr>
        </p:nvSpPr>
        <p:spPr>
          <a:xfrm>
            <a:off x="457200" y="1997296"/>
            <a:ext cx="8229600" cy="4128867"/>
          </a:xfrm>
          <a:prstGeom prst="rect">
            <a:avLst/>
          </a:prstGeom>
        </p:spPr>
        <p:txBody>
          <a:bodyPr/>
          <a:lstStyle>
            <a:lvl1pPr>
              <a:defRPr sz="4000">
                <a:latin typeface="Calibri" charset="0"/>
                <a:ea typeface="Calibri" charset="0"/>
                <a:cs typeface="Calibri" charset="0"/>
              </a:defRPr>
            </a:lvl1pPr>
            <a:lvl2pPr>
              <a:defRPr sz="4000">
                <a:latin typeface="Calibri" charset="0"/>
                <a:ea typeface="Calibri" charset="0"/>
                <a:cs typeface="Calibri" charset="0"/>
              </a:defRPr>
            </a:lvl2pPr>
            <a:lvl3pPr>
              <a:defRPr sz="4000">
                <a:latin typeface="Calibri" charset="0"/>
                <a:ea typeface="Calibri" charset="0"/>
                <a:cs typeface="Calibri" charset="0"/>
              </a:defRPr>
            </a:lvl3pPr>
            <a:lvl4pPr>
              <a:defRPr sz="4000">
                <a:latin typeface="Calibri" charset="0"/>
                <a:ea typeface="Calibri" charset="0"/>
                <a:cs typeface="Calibri" charset="0"/>
              </a:defRPr>
            </a:lvl4pPr>
            <a:lvl5pPr>
              <a:defRPr sz="4000">
                <a:latin typeface="Calibri" charset="0"/>
                <a:ea typeface="Calibri" charset="0"/>
                <a:cs typeface="Calibri"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ransition /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6000" b="1" kern="1200" baseline="0" dirty="0" smtClean="0">
                <a:solidFill>
                  <a:srgbClr val="AA4F24"/>
                </a:solidFill>
                <a:effectLst>
                  <a:outerShdw blurRad="63500" dist="38100" dir="5400000" algn="t" rotWithShape="0">
                    <a:prstClr val="black">
                      <a:alpha val="25000"/>
                    </a:prstClr>
                  </a:outerShdw>
                </a:effectLst>
                <a:latin typeface="Century Gothic" charset="0"/>
                <a:ea typeface="Century Gothic" charset="0"/>
                <a:cs typeface="Century Gothic" charset="0"/>
              </a:defRPr>
            </a:lvl1pPr>
          </a:lstStyle>
          <a:p>
            <a:r>
              <a:rPr lang="en-US" dirty="0"/>
              <a:t>Transition Slide</a:t>
            </a:r>
          </a:p>
        </p:txBody>
      </p:sp>
      <p:sp>
        <p:nvSpPr>
          <p:cNvPr id="3" name="Text Placeholder 2"/>
          <p:cNvSpPr>
            <a:spLocks noGrp="1"/>
          </p:cNvSpPr>
          <p:nvPr>
            <p:ph type="body" idx="1"/>
          </p:nvPr>
        </p:nvSpPr>
        <p:spPr>
          <a:xfrm>
            <a:off x="722313" y="4068763"/>
            <a:ext cx="7772400" cy="1131887"/>
          </a:xfrm>
          <a:prstGeom prst="rect">
            <a:avLst/>
          </a:prstGeom>
        </p:spPr>
        <p:txBody>
          <a:bodyPr anchor="t"/>
          <a:lstStyle>
            <a:lvl1pPr marL="0" indent="0" algn="ctr">
              <a:buNone/>
              <a:defRPr sz="4000">
                <a:solidFill>
                  <a:schemeClr val="tx1">
                    <a:tint val="75000"/>
                  </a:schemeClr>
                </a:solidFill>
                <a:latin typeface="Calibri" charset="0"/>
                <a:ea typeface="Calibri" charset="0"/>
                <a:cs typeface="Calibri"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229600" cy="1479479"/>
          </a:xfrm>
        </p:spPr>
        <p:txBody>
          <a:bodyPr/>
          <a:lstStyle>
            <a:lvl1pPr>
              <a:defRPr b="1">
                <a:solidFill>
                  <a:srgbClr val="AA4F24"/>
                </a:solidFill>
                <a:latin typeface="Century Gothic" charset="0"/>
                <a:ea typeface="Century Gothic" charset="0"/>
                <a:cs typeface="Century Gothic" charset="0"/>
              </a:defRPr>
            </a:lvl1pPr>
          </a:lstStyle>
          <a:p>
            <a:r>
              <a:rPr lang="en-US" dirty="0"/>
              <a:t>Click to edit Master title style</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4000">
                <a:latin typeface="Calibri" charset="0"/>
                <a:ea typeface="Calibri" charset="0"/>
                <a:cs typeface="Calibri" charset="0"/>
              </a:defRPr>
            </a:lvl1pPr>
            <a:lvl2pPr>
              <a:defRPr sz="4000">
                <a:latin typeface="Calibri" charset="0"/>
                <a:ea typeface="Calibri" charset="0"/>
                <a:cs typeface="Calibri" charset="0"/>
              </a:defRPr>
            </a:lvl2pPr>
            <a:lvl3pPr>
              <a:defRPr sz="4000">
                <a:latin typeface="Calibri" charset="0"/>
                <a:ea typeface="Calibri" charset="0"/>
                <a:cs typeface="Calibri" charset="0"/>
              </a:defRPr>
            </a:lvl3pPr>
            <a:lvl4pPr>
              <a:defRPr sz="4000">
                <a:latin typeface="Mission Gothic Thin"/>
                <a:cs typeface="Mission Gothic Thin"/>
              </a:defRPr>
            </a:lvl4pPr>
            <a:lvl5pPr>
              <a:defRPr sz="4000">
                <a:latin typeface="Mission Gothic Thin"/>
                <a:cs typeface="Mission Gothic Thin"/>
              </a:defRPr>
            </a:lvl5pPr>
            <a:lvl6pPr>
              <a:defRPr sz="1600"/>
            </a:lvl6pPr>
            <a:lvl7pPr>
              <a:defRPr sz="1600"/>
            </a:lvl7pPr>
            <a:lvl8pPr>
              <a:defRPr sz="1600"/>
            </a:lvl8pPr>
            <a:lvl9pPr>
              <a:defRPr sz="1600"/>
            </a:lvl9pPr>
          </a:lstStyle>
          <a:p>
            <a:pPr lvl="0"/>
            <a:r>
              <a:rPr lang="en-US" dirty="0"/>
              <a:t>Click to edit Master text styles</a:t>
            </a:r>
          </a:p>
          <a:p>
            <a:pPr lvl="1"/>
            <a:r>
              <a:rPr lang="en-US" dirty="0"/>
              <a:t>Test</a:t>
            </a:r>
          </a:p>
          <a:p>
            <a:pPr lvl="2"/>
            <a:r>
              <a:rPr lang="en-US" dirty="0"/>
              <a:t>Test</a:t>
            </a:r>
          </a:p>
        </p:txBody>
      </p:sp>
      <p:sp>
        <p:nvSpPr>
          <p:cNvPr id="9" name="Content Placeholder 8"/>
          <p:cNvSpPr>
            <a:spLocks noGrp="1"/>
          </p:cNvSpPr>
          <p:nvPr>
            <p:ph sz="quarter" idx="13"/>
          </p:nvPr>
        </p:nvSpPr>
        <p:spPr>
          <a:xfrm>
            <a:off x="365760" y="1600200"/>
            <a:ext cx="4041648" cy="4526280"/>
          </a:xfrm>
          <a:prstGeom prst="rect">
            <a:avLst/>
          </a:prstGeom>
        </p:spPr>
        <p:txBody>
          <a:bodyPr/>
          <a:lstStyle>
            <a:lvl1pPr>
              <a:defRPr sz="4000">
                <a:latin typeface="Calibri" charset="0"/>
                <a:ea typeface="Calibri" charset="0"/>
                <a:cs typeface="Calibri" charset="0"/>
              </a:defRPr>
            </a:lvl1pPr>
            <a:lvl2pPr>
              <a:defRPr>
                <a:latin typeface="Mission Gothic Thin"/>
                <a:cs typeface="Mission Gothic Thin"/>
              </a:defRPr>
            </a:lvl2pPr>
            <a:lvl3pPr>
              <a:defRPr>
                <a:latin typeface="Mission Gothic Thin"/>
                <a:cs typeface="Mission Gothic Thin"/>
              </a:defRPr>
            </a:lvl3pPr>
            <a:lvl4pPr>
              <a:defRPr>
                <a:latin typeface="Mission Gothic Thin"/>
                <a:cs typeface="Mission Gothic Thin"/>
              </a:defRPr>
            </a:lvl4pPr>
            <a:lvl5pPr>
              <a:defRPr>
                <a:latin typeface="Mission Gothic Thin"/>
                <a:cs typeface="Mission Gothic Thin"/>
              </a:defRPr>
            </a:lvl5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0146"/>
            <a:ext cx="8229600" cy="973991"/>
          </a:xfrm>
        </p:spPr>
        <p:txBody>
          <a:bodyPr/>
          <a:lstStyle>
            <a:lvl1pPr>
              <a:defRPr b="1">
                <a:solidFill>
                  <a:srgbClr val="AA4F24"/>
                </a:solidFill>
                <a:latin typeface="Century Gothic" charset="0"/>
                <a:ea typeface="Century Gothic" charset="0"/>
                <a:cs typeface="Century Gothic" charset="0"/>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hoto Layout">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406879" y="493161"/>
            <a:ext cx="4081126" cy="5819282"/>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
        <p:nvSpPr>
          <p:cNvPr id="12" name="Picture Placeholder 2"/>
          <p:cNvSpPr>
            <a:spLocks noGrp="1"/>
          </p:cNvSpPr>
          <p:nvPr>
            <p:ph type="pic" idx="10"/>
          </p:nvPr>
        </p:nvSpPr>
        <p:spPr>
          <a:xfrm>
            <a:off x="4702054" y="493161"/>
            <a:ext cx="4081126" cy="5819282"/>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9006"/>
            <a:ext cx="9144000" cy="6838994"/>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91880" y="19006"/>
            <a:ext cx="6252120" cy="6838994"/>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
        <p:nvSpPr>
          <p:cNvPr id="8" name="TextBox 7"/>
          <p:cNvSpPr txBox="1"/>
          <p:nvPr userDrawn="1"/>
        </p:nvSpPr>
        <p:spPr>
          <a:xfrm>
            <a:off x="616484" y="2712377"/>
            <a:ext cx="2034398" cy="477054"/>
          </a:xfrm>
          <a:prstGeom prst="rect">
            <a:avLst/>
          </a:prstGeom>
          <a:noFill/>
        </p:spPr>
        <p:txBody>
          <a:bodyPr wrap="square" rtlCol="0">
            <a:spAutoFit/>
          </a:bodyPr>
          <a:lstStyle/>
          <a:p>
            <a:r>
              <a:rPr lang="en-US" sz="2500" dirty="0">
                <a:solidFill>
                  <a:srgbClr val="AA4F24"/>
                </a:solidFill>
                <a:latin typeface="Mission Gothic Thin"/>
                <a:cs typeface="Mission Gothic Thin"/>
              </a:rPr>
              <a:t>Picture</a:t>
            </a:r>
            <a:r>
              <a:rPr lang="en-US" sz="2500" baseline="0" dirty="0">
                <a:solidFill>
                  <a:srgbClr val="AA4F24"/>
                </a:solidFill>
                <a:latin typeface="Mission Gothic Thin"/>
                <a:cs typeface="Mission Gothic Thin"/>
              </a:rPr>
              <a:t> Caption</a:t>
            </a:r>
            <a:endParaRPr lang="en-US" sz="2500" dirty="0">
              <a:solidFill>
                <a:srgbClr val="AA4F24"/>
              </a:solidFill>
              <a:latin typeface="Mission Gothic Thin"/>
              <a:cs typeface="Mission Gothic Thin"/>
            </a:endParaRPr>
          </a:p>
        </p:txBody>
      </p:sp>
      <p:sp>
        <p:nvSpPr>
          <p:cNvPr id="9" name="Rectangle 8"/>
          <p:cNvSpPr/>
          <p:nvPr userDrawn="1"/>
        </p:nvSpPr>
        <p:spPr>
          <a:xfrm>
            <a:off x="0" y="19006"/>
            <a:ext cx="2891880" cy="6838994"/>
          </a:xfrm>
          <a:prstGeom prst="rect">
            <a:avLst/>
          </a:prstGeom>
          <a:solidFill>
            <a:srgbClr val="F4D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4DDBE"/>
              </a:solidFill>
            </a:endParaRPr>
          </a:p>
        </p:txBody>
      </p:sp>
      <p:sp>
        <p:nvSpPr>
          <p:cNvPr id="11" name="Content Placeholder 2"/>
          <p:cNvSpPr>
            <a:spLocks noGrp="1"/>
          </p:cNvSpPr>
          <p:nvPr>
            <p:ph idx="10"/>
          </p:nvPr>
        </p:nvSpPr>
        <p:spPr>
          <a:xfrm>
            <a:off x="357561" y="2376390"/>
            <a:ext cx="2293321" cy="1626082"/>
          </a:xfrm>
          <a:prstGeom prst="rect">
            <a:avLst/>
          </a:prstGeom>
        </p:spPr>
        <p:txBody>
          <a:bodyPr/>
          <a:lstStyle>
            <a:lvl1pPr marL="0" indent="0">
              <a:buNone/>
              <a:defRPr sz="3200">
                <a:solidFill>
                  <a:srgbClr val="292A1E"/>
                </a:solidFill>
                <a:latin typeface="Calibri" charset="0"/>
                <a:ea typeface="Calibri" charset="0"/>
                <a:cs typeface="Calibri" charset="0"/>
              </a:defRPr>
            </a:lvl1pPr>
            <a:lvl2pPr>
              <a:defRPr sz="2800">
                <a:latin typeface="Mission Gothic Thin"/>
                <a:cs typeface="Mission Gothic Thin"/>
              </a:defRPr>
            </a:lvl2pPr>
            <a:lvl3pPr>
              <a:defRPr sz="2400">
                <a:latin typeface="Mission Gothic Thin"/>
                <a:cs typeface="Mission Gothic Thin"/>
              </a:defRPr>
            </a:lvl3pPr>
            <a:lvl4pPr>
              <a:defRPr sz="2000">
                <a:latin typeface="Mission Gothic Thin"/>
                <a:cs typeface="Mission Gothic Thin"/>
              </a:defRPr>
            </a:lvl4pPr>
            <a:lvl5pPr>
              <a:defRPr sz="2000">
                <a:latin typeface="Mission Gothic Thin"/>
                <a:cs typeface="Mission Gothic Thin"/>
              </a:defRPr>
            </a:lvl5pPr>
            <a:lvl6pPr>
              <a:defRPr sz="2000"/>
            </a:lvl6pPr>
            <a:lvl7pPr>
              <a:defRPr sz="2000"/>
            </a:lvl7pPr>
            <a:lvl8pPr>
              <a:defRPr sz="2000"/>
            </a:lvl8pPr>
            <a:lvl9pPr>
              <a:defRPr sz="20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3500" b="1">
                <a:effectLst>
                  <a:outerShdw blurRad="50800" dist="25400" dir="5400000" algn="t" rotWithShape="0">
                    <a:prstClr val="black">
                      <a:alpha val="25000"/>
                    </a:prstClr>
                  </a:outerShdw>
                </a:effectLst>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idx="1"/>
          </p:nvPr>
        </p:nvSpPr>
        <p:spPr>
          <a:xfrm>
            <a:off x="719137" y="273050"/>
            <a:ext cx="4995863" cy="5853113"/>
          </a:xfrm>
          <a:prstGeom prst="rect">
            <a:avLst/>
          </a:prstGeom>
        </p:spPr>
        <p:txBody>
          <a:bodyPr/>
          <a:lstStyle>
            <a:lvl1pPr>
              <a:defRPr sz="4000">
                <a:latin typeface="Calibri" charset="0"/>
                <a:ea typeface="Calibri" charset="0"/>
                <a:cs typeface="Calibri" charset="0"/>
              </a:defRPr>
            </a:lvl1pPr>
            <a:lvl2pPr>
              <a:defRPr sz="2800">
                <a:latin typeface="Mission Gothic Thin"/>
                <a:cs typeface="Mission Gothic Thin"/>
              </a:defRPr>
            </a:lvl2pPr>
            <a:lvl3pPr>
              <a:defRPr sz="2400">
                <a:latin typeface="Mission Gothic Thin"/>
                <a:cs typeface="Mission Gothic Thin"/>
              </a:defRPr>
            </a:lvl3pPr>
            <a:lvl4pPr>
              <a:defRPr sz="2000">
                <a:latin typeface="Mission Gothic Thin"/>
                <a:cs typeface="Mission Gothic Thin"/>
              </a:defRPr>
            </a:lvl4pPr>
            <a:lvl5pPr>
              <a:defRPr sz="2000">
                <a:latin typeface="Mission Gothic Thin"/>
                <a:cs typeface="Mission Gothic Thin"/>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p:nvPr>
        </p:nvSpPr>
        <p:spPr>
          <a:xfrm>
            <a:off x="5907087" y="2438400"/>
            <a:ext cx="3008313" cy="3687763"/>
          </a:xfrm>
          <a:prstGeom prst="rect">
            <a:avLst/>
          </a:prstGeom>
        </p:spPr>
        <p:txBody>
          <a:bodyPr>
            <a:normAutofit/>
          </a:bodyPr>
          <a:lstStyle>
            <a:lvl1pPr marL="0" indent="0" algn="ctr">
              <a:lnSpc>
                <a:spcPct val="125000"/>
              </a:lnSpc>
              <a:buNone/>
              <a:defRPr sz="4000">
                <a:latin typeface="Calibri" charset="0"/>
                <a:ea typeface="Calibri" charset="0"/>
                <a:cs typeface="Calibri"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chemeClr val="bg1">
                <a:tint val="80000"/>
                <a:satMod val="250000"/>
              </a:schemeClr>
            </a:gs>
            <a:gs pos="84000">
              <a:schemeClr val="bg1">
                <a:tint val="90000"/>
                <a:shade val="90000"/>
                <a:satMod val="200000"/>
              </a:schemeClr>
            </a:gs>
            <a:gs pos="96000">
              <a:schemeClr val="bg1">
                <a:tint val="90000"/>
                <a:shade val="70000"/>
                <a:satMod val="2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02751"/>
            <a:ext cx="8229600" cy="1479479"/>
          </a:xfrm>
          <a:prstGeom prst="rect">
            <a:avLst/>
          </a:prstGeom>
        </p:spPr>
        <p:txBody>
          <a:bodyPr vert="horz" lIns="91440" tIns="45720" rIns="91440" bIns="45720" rtlCol="0" anchor="b">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1" r:id="rId5"/>
    <p:sldLayoutId id="2147483750" r:id="rId6"/>
    <p:sldLayoutId id="2147483752" r:id="rId7"/>
    <p:sldLayoutId id="2147483754" r:id="rId8"/>
    <p:sldLayoutId id="2147483753" r:id="rId9"/>
    <p:sldLayoutId id="2147483755" r:id="rId10"/>
  </p:sldLayoutIdLst>
  <p:txStyles>
    <p:titleStyle>
      <a:lvl1pPr algn="ctr" defTabSz="914400" rtl="0" eaLnBrk="1" latinLnBrk="0" hangingPunct="1">
        <a:lnSpc>
          <a:spcPts val="5800"/>
        </a:lnSpc>
        <a:spcBef>
          <a:spcPct val="0"/>
        </a:spcBef>
        <a:buNone/>
        <a:defRPr sz="5400" kern="1200">
          <a:solidFill>
            <a:srgbClr val="5F8531"/>
          </a:solidFill>
          <a:effectLst>
            <a:outerShdw blurRad="63500" dist="38100" dir="5400000" algn="t" rotWithShape="0">
              <a:prstClr val="black">
                <a:alpha val="25000"/>
              </a:prstClr>
            </a:outerShdw>
          </a:effectLst>
          <a:latin typeface="Geared Slab Bold"/>
          <a:ea typeface="+mj-ea"/>
          <a:cs typeface="Geared Slab Bold"/>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image" Target="../media/image7.gif"/><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 Id="rId9" Type="http://schemas.openxmlformats.org/officeDocument/2006/relationships/image" Target="../media/image14.gif"/></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 Id="rId9"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4.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3.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5.xml"/><Relationship Id="rId4" Type="http://schemas.openxmlformats.org/officeDocument/2006/relationships/image" Target="../media/image37.wmf"/></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40.wmf"/><Relationship Id="rId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26434" y="1036320"/>
            <a:ext cx="7331765" cy="2303228"/>
          </a:xfrm>
          <a:effectLst/>
        </p:spPr>
        <p:txBody>
          <a:bodyPr>
            <a:normAutofit fontScale="90000"/>
          </a:bodyPr>
          <a:lstStyle/>
          <a:p>
            <a:r>
              <a:rPr lang="en-US" dirty="0">
                <a:solidFill>
                  <a:srgbClr val="5F8531"/>
                </a:solidFill>
              </a:rPr>
              <a:t>Principles of Lean Enterprise </a:t>
            </a:r>
          </a:p>
        </p:txBody>
      </p:sp>
      <p:sp>
        <p:nvSpPr>
          <p:cNvPr id="6" name="Subtitle 5"/>
          <p:cNvSpPr>
            <a:spLocks noGrp="1"/>
          </p:cNvSpPr>
          <p:nvPr>
            <p:ph type="subTitle" idx="1"/>
          </p:nvPr>
        </p:nvSpPr>
        <p:spPr>
          <a:xfrm>
            <a:off x="1126434" y="4953000"/>
            <a:ext cx="6645966" cy="1219200"/>
          </a:xfrm>
        </p:spPr>
        <p:txBody>
          <a:bodyPr>
            <a:normAutofit/>
          </a:bodyPr>
          <a:lstStyle/>
          <a:p>
            <a:pPr algn="l"/>
            <a:r>
              <a:rPr lang="en-US" sz="2800" dirty="0"/>
              <a:t>Presenter: Instructors Name </a:t>
            </a:r>
          </a:p>
        </p:txBody>
      </p:sp>
      <p:sp useBgFill="1">
        <p:nvSpPr>
          <p:cNvPr id="4" name="Rectangle 3"/>
          <p:cNvSpPr/>
          <p:nvPr/>
        </p:nvSpPr>
        <p:spPr>
          <a:xfrm>
            <a:off x="457200" y="6482080"/>
            <a:ext cx="211916" cy="1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712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6F14-181B-0543-AD27-23E7B3D7D5D5}"/>
              </a:ext>
            </a:extLst>
          </p:cNvPr>
          <p:cNvSpPr>
            <a:spLocks noGrp="1"/>
          </p:cNvSpPr>
          <p:nvPr>
            <p:ph type="title"/>
          </p:nvPr>
        </p:nvSpPr>
        <p:spPr>
          <a:xfrm>
            <a:off x="357188" y="172959"/>
            <a:ext cx="8229600" cy="973991"/>
          </a:xfrm>
        </p:spPr>
        <p:txBody>
          <a:bodyPr/>
          <a:lstStyle/>
          <a:p>
            <a:r>
              <a:rPr lang="en-US" dirty="0"/>
              <a:t>8 Wastes</a:t>
            </a:r>
          </a:p>
        </p:txBody>
      </p:sp>
      <p:pic>
        <p:nvPicPr>
          <p:cNvPr id="3" name="Picture 2">
            <a:extLst>
              <a:ext uri="{FF2B5EF4-FFF2-40B4-BE49-F238E27FC236}">
                <a16:creationId xmlns:a16="http://schemas.microsoft.com/office/drawing/2014/main" id="{B9917F60-61A0-EF4E-9DAD-E0CAF0F247D3}"/>
              </a:ext>
            </a:extLst>
          </p:cNvPr>
          <p:cNvPicPr>
            <a:picLocks noChangeAspect="1"/>
          </p:cNvPicPr>
          <p:nvPr/>
        </p:nvPicPr>
        <p:blipFill rotWithShape="1">
          <a:blip r:embed="rId2">
            <a:extLst>
              <a:ext uri="{28A0092B-C50C-407E-A947-70E740481C1C}">
                <a14:useLocalDpi xmlns:a14="http://schemas.microsoft.com/office/drawing/2010/main" val="0"/>
              </a:ext>
            </a:extLst>
          </a:blip>
          <a:srcRect b="34139"/>
          <a:stretch/>
        </p:blipFill>
        <p:spPr>
          <a:xfrm>
            <a:off x="270436" y="1165751"/>
            <a:ext cx="1828800" cy="1204457"/>
          </a:xfrm>
          <a:prstGeom prst="rect">
            <a:avLst/>
          </a:prstGeom>
        </p:spPr>
      </p:pic>
      <p:pic>
        <p:nvPicPr>
          <p:cNvPr id="4" name="Picture 3">
            <a:extLst>
              <a:ext uri="{FF2B5EF4-FFF2-40B4-BE49-F238E27FC236}">
                <a16:creationId xmlns:a16="http://schemas.microsoft.com/office/drawing/2014/main" id="{594D52DA-CAEE-9046-850A-9947EC00E9E5}"/>
              </a:ext>
            </a:extLst>
          </p:cNvPr>
          <p:cNvPicPr>
            <a:picLocks noChangeAspect="1"/>
          </p:cNvPicPr>
          <p:nvPr/>
        </p:nvPicPr>
        <p:blipFill rotWithShape="1">
          <a:blip r:embed="rId3">
            <a:extLst>
              <a:ext uri="{28A0092B-C50C-407E-A947-70E740481C1C}">
                <a14:useLocalDpi xmlns:a14="http://schemas.microsoft.com/office/drawing/2010/main" val="0"/>
              </a:ext>
            </a:extLst>
          </a:blip>
          <a:srcRect b="25372"/>
          <a:stretch/>
        </p:blipFill>
        <p:spPr>
          <a:xfrm>
            <a:off x="2246042" y="1162480"/>
            <a:ext cx="1828800" cy="1364789"/>
          </a:xfrm>
          <a:prstGeom prst="rect">
            <a:avLst/>
          </a:prstGeom>
        </p:spPr>
      </p:pic>
      <p:pic>
        <p:nvPicPr>
          <p:cNvPr id="5" name="Picture 4">
            <a:extLst>
              <a:ext uri="{FF2B5EF4-FFF2-40B4-BE49-F238E27FC236}">
                <a16:creationId xmlns:a16="http://schemas.microsoft.com/office/drawing/2014/main" id="{883F8CA3-9AE1-BC44-8630-4F6FD7A3ACD9}"/>
              </a:ext>
            </a:extLst>
          </p:cNvPr>
          <p:cNvPicPr>
            <a:picLocks noChangeAspect="1"/>
          </p:cNvPicPr>
          <p:nvPr/>
        </p:nvPicPr>
        <p:blipFill rotWithShape="1">
          <a:blip r:embed="rId4">
            <a:extLst>
              <a:ext uri="{28A0092B-C50C-407E-A947-70E740481C1C}">
                <a14:useLocalDpi xmlns:a14="http://schemas.microsoft.com/office/drawing/2010/main" val="0"/>
              </a:ext>
            </a:extLst>
          </a:blip>
          <a:srcRect b="23181"/>
          <a:stretch/>
        </p:blipFill>
        <p:spPr>
          <a:xfrm>
            <a:off x="7003523" y="1145331"/>
            <a:ext cx="1828800" cy="1404873"/>
          </a:xfrm>
          <a:prstGeom prst="rect">
            <a:avLst/>
          </a:prstGeom>
        </p:spPr>
      </p:pic>
      <p:pic>
        <p:nvPicPr>
          <p:cNvPr id="6" name="Picture 5">
            <a:extLst>
              <a:ext uri="{FF2B5EF4-FFF2-40B4-BE49-F238E27FC236}">
                <a16:creationId xmlns:a16="http://schemas.microsoft.com/office/drawing/2014/main" id="{7CF66E00-A8EC-1041-89CC-0011556C9B49}"/>
              </a:ext>
            </a:extLst>
          </p:cNvPr>
          <p:cNvPicPr>
            <a:picLocks noChangeAspect="1"/>
          </p:cNvPicPr>
          <p:nvPr/>
        </p:nvPicPr>
        <p:blipFill rotWithShape="1">
          <a:blip r:embed="rId5">
            <a:extLst>
              <a:ext uri="{28A0092B-C50C-407E-A947-70E740481C1C}">
                <a14:useLocalDpi xmlns:a14="http://schemas.microsoft.com/office/drawing/2010/main" val="0"/>
              </a:ext>
            </a:extLst>
          </a:blip>
          <a:srcRect b="27564"/>
          <a:stretch/>
        </p:blipFill>
        <p:spPr>
          <a:xfrm>
            <a:off x="4655057" y="1166571"/>
            <a:ext cx="1828800" cy="1324707"/>
          </a:xfrm>
          <a:prstGeom prst="rect">
            <a:avLst/>
          </a:prstGeom>
        </p:spPr>
      </p:pic>
      <p:pic>
        <p:nvPicPr>
          <p:cNvPr id="7" name="Picture 6">
            <a:extLst>
              <a:ext uri="{FF2B5EF4-FFF2-40B4-BE49-F238E27FC236}">
                <a16:creationId xmlns:a16="http://schemas.microsoft.com/office/drawing/2014/main" id="{F85960F7-2C5B-4A4C-8C77-DCFF2D60F27F}"/>
              </a:ext>
            </a:extLst>
          </p:cNvPr>
          <p:cNvPicPr>
            <a:picLocks noChangeAspect="1"/>
          </p:cNvPicPr>
          <p:nvPr/>
        </p:nvPicPr>
        <p:blipFill rotWithShape="1">
          <a:blip r:embed="rId6">
            <a:extLst>
              <a:ext uri="{28A0092B-C50C-407E-A947-70E740481C1C}">
                <a14:useLocalDpi xmlns:a14="http://schemas.microsoft.com/office/drawing/2010/main" val="0"/>
              </a:ext>
            </a:extLst>
          </a:blip>
          <a:srcRect b="36282"/>
          <a:stretch/>
        </p:blipFill>
        <p:spPr>
          <a:xfrm>
            <a:off x="318697" y="3752005"/>
            <a:ext cx="1828800" cy="1165265"/>
          </a:xfrm>
          <a:prstGeom prst="rect">
            <a:avLst/>
          </a:prstGeom>
        </p:spPr>
      </p:pic>
      <p:pic>
        <p:nvPicPr>
          <p:cNvPr id="8" name="Picture 7">
            <a:extLst>
              <a:ext uri="{FF2B5EF4-FFF2-40B4-BE49-F238E27FC236}">
                <a16:creationId xmlns:a16="http://schemas.microsoft.com/office/drawing/2014/main" id="{FD8B63C5-168D-A04C-817B-8B21ED13D693}"/>
              </a:ext>
            </a:extLst>
          </p:cNvPr>
          <p:cNvPicPr>
            <a:picLocks noChangeAspect="1"/>
          </p:cNvPicPr>
          <p:nvPr/>
        </p:nvPicPr>
        <p:blipFill rotWithShape="1">
          <a:blip r:embed="rId7">
            <a:extLst>
              <a:ext uri="{28A0092B-C50C-407E-A947-70E740481C1C}">
                <a14:useLocalDpi xmlns:a14="http://schemas.microsoft.com/office/drawing/2010/main" val="0"/>
              </a:ext>
            </a:extLst>
          </a:blip>
          <a:srcRect b="32045"/>
          <a:stretch/>
        </p:blipFill>
        <p:spPr>
          <a:xfrm>
            <a:off x="2417734" y="3674512"/>
            <a:ext cx="1828800" cy="1242758"/>
          </a:xfrm>
          <a:prstGeom prst="rect">
            <a:avLst/>
          </a:prstGeom>
        </p:spPr>
      </p:pic>
      <p:pic>
        <p:nvPicPr>
          <p:cNvPr id="9" name="Picture 8">
            <a:extLst>
              <a:ext uri="{FF2B5EF4-FFF2-40B4-BE49-F238E27FC236}">
                <a16:creationId xmlns:a16="http://schemas.microsoft.com/office/drawing/2014/main" id="{452DA883-6B1B-8649-B048-1B661F482D10}"/>
              </a:ext>
            </a:extLst>
          </p:cNvPr>
          <p:cNvPicPr>
            <a:picLocks noChangeAspect="1"/>
          </p:cNvPicPr>
          <p:nvPr/>
        </p:nvPicPr>
        <p:blipFill rotWithShape="1">
          <a:blip r:embed="rId8">
            <a:extLst>
              <a:ext uri="{28A0092B-C50C-407E-A947-70E740481C1C}">
                <a14:useLocalDpi xmlns:a14="http://schemas.microsoft.com/office/drawing/2010/main" val="0"/>
              </a:ext>
            </a:extLst>
          </a:blip>
          <a:srcRect b="24087"/>
          <a:stretch/>
        </p:blipFill>
        <p:spPr>
          <a:xfrm>
            <a:off x="4527040" y="3528976"/>
            <a:ext cx="1828800" cy="1388294"/>
          </a:xfrm>
          <a:prstGeom prst="rect">
            <a:avLst/>
          </a:prstGeom>
        </p:spPr>
      </p:pic>
      <p:pic>
        <p:nvPicPr>
          <p:cNvPr id="10" name="Picture 9">
            <a:extLst>
              <a:ext uri="{FF2B5EF4-FFF2-40B4-BE49-F238E27FC236}">
                <a16:creationId xmlns:a16="http://schemas.microsoft.com/office/drawing/2014/main" id="{09124D63-BE86-1B44-B760-1DB4559BBCDF}"/>
              </a:ext>
            </a:extLst>
          </p:cNvPr>
          <p:cNvPicPr>
            <a:picLocks noChangeAspect="1"/>
          </p:cNvPicPr>
          <p:nvPr/>
        </p:nvPicPr>
        <p:blipFill rotWithShape="1">
          <a:blip r:embed="rId9">
            <a:extLst>
              <a:ext uri="{28A0092B-C50C-407E-A947-70E740481C1C}">
                <a14:useLocalDpi xmlns:a14="http://schemas.microsoft.com/office/drawing/2010/main" val="0"/>
              </a:ext>
            </a:extLst>
          </a:blip>
          <a:srcRect b="30946"/>
          <a:stretch/>
        </p:blipFill>
        <p:spPr>
          <a:xfrm>
            <a:off x="7003523" y="3654417"/>
            <a:ext cx="1828800" cy="1262853"/>
          </a:xfrm>
          <a:prstGeom prst="rect">
            <a:avLst/>
          </a:prstGeom>
        </p:spPr>
      </p:pic>
      <p:sp>
        <p:nvSpPr>
          <p:cNvPr id="11" name="Title 1">
            <a:extLst>
              <a:ext uri="{FF2B5EF4-FFF2-40B4-BE49-F238E27FC236}">
                <a16:creationId xmlns:a16="http://schemas.microsoft.com/office/drawing/2014/main" id="{3821FB8D-86E9-544C-8AAD-68778A63D6BB}"/>
              </a:ext>
            </a:extLst>
          </p:cNvPr>
          <p:cNvSpPr txBox="1">
            <a:spLocks/>
          </p:cNvSpPr>
          <p:nvPr/>
        </p:nvSpPr>
        <p:spPr>
          <a:xfrm>
            <a:off x="244772" y="2311003"/>
            <a:ext cx="1880128"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Over Production</a:t>
            </a:r>
          </a:p>
        </p:txBody>
      </p:sp>
      <p:sp>
        <p:nvSpPr>
          <p:cNvPr id="12" name="Title 1">
            <a:extLst>
              <a:ext uri="{FF2B5EF4-FFF2-40B4-BE49-F238E27FC236}">
                <a16:creationId xmlns:a16="http://schemas.microsoft.com/office/drawing/2014/main" id="{01DD8B01-2177-C944-8C62-28BD17D0B8E2}"/>
              </a:ext>
            </a:extLst>
          </p:cNvPr>
          <p:cNvSpPr txBox="1">
            <a:spLocks/>
          </p:cNvSpPr>
          <p:nvPr/>
        </p:nvSpPr>
        <p:spPr>
          <a:xfrm>
            <a:off x="2350741" y="2311002"/>
            <a:ext cx="1880128"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Excess Inventory</a:t>
            </a:r>
          </a:p>
        </p:txBody>
      </p:sp>
      <p:sp>
        <p:nvSpPr>
          <p:cNvPr id="13" name="Title 1">
            <a:extLst>
              <a:ext uri="{FF2B5EF4-FFF2-40B4-BE49-F238E27FC236}">
                <a16:creationId xmlns:a16="http://schemas.microsoft.com/office/drawing/2014/main" id="{6D6C58BA-F35B-2547-A233-D4EBA9794E23}"/>
              </a:ext>
            </a:extLst>
          </p:cNvPr>
          <p:cNvSpPr txBox="1">
            <a:spLocks/>
          </p:cNvSpPr>
          <p:nvPr/>
        </p:nvSpPr>
        <p:spPr>
          <a:xfrm>
            <a:off x="4559579" y="2315093"/>
            <a:ext cx="2019756"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Excess Transportation</a:t>
            </a:r>
          </a:p>
        </p:txBody>
      </p:sp>
      <p:sp>
        <p:nvSpPr>
          <p:cNvPr id="14" name="Title 1">
            <a:extLst>
              <a:ext uri="{FF2B5EF4-FFF2-40B4-BE49-F238E27FC236}">
                <a16:creationId xmlns:a16="http://schemas.microsoft.com/office/drawing/2014/main" id="{416B8A76-BCEE-9B4E-9F15-3C134AD96267}"/>
              </a:ext>
            </a:extLst>
          </p:cNvPr>
          <p:cNvSpPr txBox="1">
            <a:spLocks/>
          </p:cNvSpPr>
          <p:nvPr/>
        </p:nvSpPr>
        <p:spPr>
          <a:xfrm>
            <a:off x="6908045" y="2311002"/>
            <a:ext cx="2019756"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Excess </a:t>
            </a:r>
            <a:br>
              <a:rPr lang="en-US" sz="2000" dirty="0">
                <a:solidFill>
                  <a:srgbClr val="292A1E"/>
                </a:solidFill>
                <a:latin typeface="Century Gothic" panose="020B0502020202020204" pitchFamily="34" charset="0"/>
              </a:rPr>
            </a:br>
            <a:r>
              <a:rPr lang="en-US" sz="2000" dirty="0">
                <a:solidFill>
                  <a:srgbClr val="292A1E"/>
                </a:solidFill>
                <a:latin typeface="Century Gothic" panose="020B0502020202020204" pitchFamily="34" charset="0"/>
              </a:rPr>
              <a:t>Motion</a:t>
            </a:r>
          </a:p>
        </p:txBody>
      </p:sp>
      <p:sp>
        <p:nvSpPr>
          <p:cNvPr id="15" name="Title 1">
            <a:extLst>
              <a:ext uri="{FF2B5EF4-FFF2-40B4-BE49-F238E27FC236}">
                <a16:creationId xmlns:a16="http://schemas.microsoft.com/office/drawing/2014/main" id="{3246D9EB-1F74-C34F-A550-A97DD02286C5}"/>
              </a:ext>
            </a:extLst>
          </p:cNvPr>
          <p:cNvSpPr txBox="1">
            <a:spLocks/>
          </p:cNvSpPr>
          <p:nvPr/>
        </p:nvSpPr>
        <p:spPr>
          <a:xfrm>
            <a:off x="307041" y="4718514"/>
            <a:ext cx="1880128"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Over Processing</a:t>
            </a:r>
          </a:p>
        </p:txBody>
      </p:sp>
      <p:sp>
        <p:nvSpPr>
          <p:cNvPr id="16" name="Title 1">
            <a:extLst>
              <a:ext uri="{FF2B5EF4-FFF2-40B4-BE49-F238E27FC236}">
                <a16:creationId xmlns:a16="http://schemas.microsoft.com/office/drawing/2014/main" id="{FAD1AE72-C68F-2643-8964-89D7FD4AAAD6}"/>
              </a:ext>
            </a:extLst>
          </p:cNvPr>
          <p:cNvSpPr txBox="1">
            <a:spLocks/>
          </p:cNvSpPr>
          <p:nvPr/>
        </p:nvSpPr>
        <p:spPr>
          <a:xfrm>
            <a:off x="2429585" y="5100474"/>
            <a:ext cx="1880128" cy="55504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00000"/>
              </a:lnSpc>
            </a:pPr>
            <a:r>
              <a:rPr lang="en-US" sz="2000" dirty="0">
                <a:solidFill>
                  <a:srgbClr val="292A1E"/>
                </a:solidFill>
                <a:latin typeface="Century Gothic" panose="020B0502020202020204" pitchFamily="34" charset="0"/>
              </a:rPr>
              <a:t>Defects</a:t>
            </a:r>
          </a:p>
        </p:txBody>
      </p:sp>
      <p:sp>
        <p:nvSpPr>
          <p:cNvPr id="17" name="Title 1">
            <a:extLst>
              <a:ext uri="{FF2B5EF4-FFF2-40B4-BE49-F238E27FC236}">
                <a16:creationId xmlns:a16="http://schemas.microsoft.com/office/drawing/2014/main" id="{CA9C4031-4679-B042-8182-787DC97D0402}"/>
              </a:ext>
            </a:extLst>
          </p:cNvPr>
          <p:cNvSpPr txBox="1">
            <a:spLocks/>
          </p:cNvSpPr>
          <p:nvPr/>
        </p:nvSpPr>
        <p:spPr>
          <a:xfrm>
            <a:off x="4512634" y="4718514"/>
            <a:ext cx="2019756"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00000"/>
              </a:lnSpc>
            </a:pPr>
            <a:r>
              <a:rPr lang="en-US" sz="2000" dirty="0">
                <a:solidFill>
                  <a:srgbClr val="292A1E"/>
                </a:solidFill>
                <a:latin typeface="Century Gothic" panose="020B0502020202020204" pitchFamily="34" charset="0"/>
              </a:rPr>
              <a:t>Waiting</a:t>
            </a:r>
          </a:p>
        </p:txBody>
      </p:sp>
      <p:sp>
        <p:nvSpPr>
          <p:cNvPr id="18" name="Title 1">
            <a:extLst>
              <a:ext uri="{FF2B5EF4-FFF2-40B4-BE49-F238E27FC236}">
                <a16:creationId xmlns:a16="http://schemas.microsoft.com/office/drawing/2014/main" id="{1D0FBDDA-01D0-8043-8E19-7725DAE607ED}"/>
              </a:ext>
            </a:extLst>
          </p:cNvPr>
          <p:cNvSpPr txBox="1">
            <a:spLocks/>
          </p:cNvSpPr>
          <p:nvPr/>
        </p:nvSpPr>
        <p:spPr>
          <a:xfrm>
            <a:off x="6908045" y="4718514"/>
            <a:ext cx="2019756"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2000"/>
              </a:lnSpc>
            </a:pPr>
            <a:r>
              <a:rPr lang="en-US" sz="2000" dirty="0">
                <a:solidFill>
                  <a:srgbClr val="292A1E"/>
                </a:solidFill>
                <a:latin typeface="Century Gothic" panose="020B0502020202020204" pitchFamily="34" charset="0"/>
              </a:rPr>
              <a:t>Underutilized Talent</a:t>
            </a:r>
          </a:p>
        </p:txBody>
      </p:sp>
    </p:spTree>
    <p:extLst>
      <p:ext uri="{BB962C8B-B14F-4D97-AF65-F5344CB8AC3E}">
        <p14:creationId xmlns:p14="http://schemas.microsoft.com/office/powerpoint/2010/main" val="4275646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7C02E4-3061-DF44-8FA1-1EDFD4116427}"/>
              </a:ext>
            </a:extLst>
          </p:cNvPr>
          <p:cNvSpPr/>
          <p:nvPr/>
        </p:nvSpPr>
        <p:spPr>
          <a:xfrm>
            <a:off x="0" y="0"/>
            <a:ext cx="6123439" cy="2683042"/>
          </a:xfrm>
          <a:prstGeom prst="rect">
            <a:avLst/>
          </a:prstGeom>
          <a:gradFill flip="none" rotWithShape="1">
            <a:gsLst>
              <a:gs pos="83000">
                <a:schemeClr val="bg1"/>
              </a:gs>
              <a:gs pos="64000">
                <a:srgbClr val="D6E4C0"/>
              </a:gs>
              <a:gs pos="1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A04531B-D257-EE45-A0DE-A0F2F20DD724}"/>
              </a:ext>
            </a:extLst>
          </p:cNvPr>
          <p:cNvPicPr>
            <a:picLocks noChangeAspect="1"/>
          </p:cNvPicPr>
          <p:nvPr/>
        </p:nvPicPr>
        <p:blipFill rotWithShape="1">
          <a:blip r:embed="rId2">
            <a:extLst>
              <a:ext uri="{28A0092B-C50C-407E-A947-70E740481C1C}">
                <a14:useLocalDpi xmlns:a14="http://schemas.microsoft.com/office/drawing/2010/main" val="0"/>
              </a:ext>
            </a:extLst>
          </a:blip>
          <a:srcRect b="33340"/>
          <a:stretch/>
        </p:blipFill>
        <p:spPr>
          <a:xfrm>
            <a:off x="5464695" y="-38700"/>
            <a:ext cx="4083015" cy="2721742"/>
          </a:xfrm>
          <a:prstGeom prst="rect">
            <a:avLst/>
          </a:prstGeom>
        </p:spPr>
      </p:pic>
      <p:sp>
        <p:nvSpPr>
          <p:cNvPr id="5" name="TextBox 4">
            <a:extLst>
              <a:ext uri="{FF2B5EF4-FFF2-40B4-BE49-F238E27FC236}">
                <a16:creationId xmlns:a16="http://schemas.microsoft.com/office/drawing/2014/main" id="{1431AE00-0247-454D-AF88-7ACD735E110A}"/>
              </a:ext>
            </a:extLst>
          </p:cNvPr>
          <p:cNvSpPr txBox="1"/>
          <p:nvPr/>
        </p:nvSpPr>
        <p:spPr>
          <a:xfrm>
            <a:off x="604201" y="372025"/>
            <a:ext cx="4256293" cy="1938992"/>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Over </a:t>
            </a:r>
          </a:p>
          <a:p>
            <a:r>
              <a:rPr lang="en-US" sz="6000" b="1" dirty="0">
                <a:solidFill>
                  <a:schemeClr val="bg1"/>
                </a:solidFill>
                <a:latin typeface="Century Gothic" panose="020B0502020202020204" pitchFamily="34" charset="0"/>
              </a:rPr>
              <a:t>Production</a:t>
            </a:r>
          </a:p>
        </p:txBody>
      </p:sp>
      <p:sp>
        <p:nvSpPr>
          <p:cNvPr id="7" name="Content Placeholder 2">
            <a:extLst>
              <a:ext uri="{FF2B5EF4-FFF2-40B4-BE49-F238E27FC236}">
                <a16:creationId xmlns:a16="http://schemas.microsoft.com/office/drawing/2014/main" id="{B836E34F-A596-8746-A950-10C94D03016E}"/>
              </a:ext>
            </a:extLst>
          </p:cNvPr>
          <p:cNvSpPr txBox="1">
            <a:spLocks/>
          </p:cNvSpPr>
          <p:nvPr/>
        </p:nvSpPr>
        <p:spPr>
          <a:xfrm>
            <a:off x="771524" y="3535765"/>
            <a:ext cx="7080363" cy="332223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000" dirty="0">
                <a:latin typeface="Century Gothic" panose="020B0502020202020204" pitchFamily="34" charset="0"/>
              </a:rPr>
              <a:t>Producing more than what is needed by the next process or customer. (Too much, too soon, too fast)</a:t>
            </a:r>
          </a:p>
        </p:txBody>
      </p:sp>
    </p:spTree>
    <p:extLst>
      <p:ext uri="{BB962C8B-B14F-4D97-AF65-F5344CB8AC3E}">
        <p14:creationId xmlns:p14="http://schemas.microsoft.com/office/powerpoint/2010/main" val="201331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10577-CF7D-5F4C-B441-CB71F091B19A}"/>
              </a:ext>
            </a:extLst>
          </p:cNvPr>
          <p:cNvSpPr/>
          <p:nvPr/>
        </p:nvSpPr>
        <p:spPr>
          <a:xfrm>
            <a:off x="0" y="0"/>
            <a:ext cx="6123439" cy="2683042"/>
          </a:xfrm>
          <a:prstGeom prst="rect">
            <a:avLst/>
          </a:prstGeom>
          <a:gradFill flip="none" rotWithShape="1">
            <a:gsLst>
              <a:gs pos="83000">
                <a:schemeClr val="bg1"/>
              </a:gs>
              <a:gs pos="64000">
                <a:srgbClr val="D6E4C0"/>
              </a:gs>
              <a:gs pos="1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4EB6184-883C-E14F-B076-8F652D88F419}"/>
              </a:ext>
            </a:extLst>
          </p:cNvPr>
          <p:cNvPicPr>
            <a:picLocks noChangeAspect="1"/>
          </p:cNvPicPr>
          <p:nvPr/>
        </p:nvPicPr>
        <p:blipFill rotWithShape="1">
          <a:blip r:embed="rId2">
            <a:extLst>
              <a:ext uri="{28A0092B-C50C-407E-A947-70E740481C1C}">
                <a14:useLocalDpi xmlns:a14="http://schemas.microsoft.com/office/drawing/2010/main" val="0"/>
              </a:ext>
            </a:extLst>
          </a:blip>
          <a:srcRect b="25203"/>
          <a:stretch/>
        </p:blipFill>
        <p:spPr>
          <a:xfrm>
            <a:off x="5470035" y="0"/>
            <a:ext cx="3587104" cy="2683042"/>
          </a:xfrm>
          <a:prstGeom prst="rect">
            <a:avLst/>
          </a:prstGeom>
        </p:spPr>
      </p:pic>
      <p:sp>
        <p:nvSpPr>
          <p:cNvPr id="5" name="TextBox 4">
            <a:extLst>
              <a:ext uri="{FF2B5EF4-FFF2-40B4-BE49-F238E27FC236}">
                <a16:creationId xmlns:a16="http://schemas.microsoft.com/office/drawing/2014/main" id="{D0919F07-61C5-554C-8B7C-B52EEC589243}"/>
              </a:ext>
            </a:extLst>
          </p:cNvPr>
          <p:cNvSpPr txBox="1"/>
          <p:nvPr/>
        </p:nvSpPr>
        <p:spPr>
          <a:xfrm>
            <a:off x="522642" y="372025"/>
            <a:ext cx="3845925" cy="1938992"/>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Excess</a:t>
            </a:r>
          </a:p>
          <a:p>
            <a:r>
              <a:rPr lang="en-US" sz="6000" b="1" dirty="0">
                <a:solidFill>
                  <a:schemeClr val="bg1"/>
                </a:solidFill>
                <a:latin typeface="Century Gothic" panose="020B0502020202020204" pitchFamily="34" charset="0"/>
              </a:rPr>
              <a:t>Inventory </a:t>
            </a:r>
          </a:p>
        </p:txBody>
      </p:sp>
      <p:sp>
        <p:nvSpPr>
          <p:cNvPr id="6" name="TextBox 5">
            <a:extLst>
              <a:ext uri="{FF2B5EF4-FFF2-40B4-BE49-F238E27FC236}">
                <a16:creationId xmlns:a16="http://schemas.microsoft.com/office/drawing/2014/main" id="{30337CAA-08D0-AB44-AB4B-E347D22724E2}"/>
              </a:ext>
            </a:extLst>
          </p:cNvPr>
          <p:cNvSpPr txBox="1"/>
          <p:nvPr/>
        </p:nvSpPr>
        <p:spPr>
          <a:xfrm>
            <a:off x="864241" y="3700462"/>
            <a:ext cx="7236276" cy="1015663"/>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Excess raw materials, work in progress,</a:t>
            </a:r>
          </a:p>
          <a:p>
            <a:pPr algn="ctr"/>
            <a:r>
              <a:rPr lang="en-US" sz="3000" dirty="0">
                <a:solidFill>
                  <a:schemeClr val="tx1">
                    <a:lumMod val="50000"/>
                    <a:lumOff val="50000"/>
                  </a:schemeClr>
                </a:solidFill>
                <a:latin typeface="Century Gothic" panose="020B0502020202020204" pitchFamily="34" charset="0"/>
              </a:rPr>
              <a:t>and finished goods</a:t>
            </a:r>
          </a:p>
        </p:txBody>
      </p:sp>
    </p:spTree>
    <p:extLst>
      <p:ext uri="{BB962C8B-B14F-4D97-AF65-F5344CB8AC3E}">
        <p14:creationId xmlns:p14="http://schemas.microsoft.com/office/powerpoint/2010/main" val="297344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bg1">
                <a:tint val="80000"/>
                <a:satMod val="250000"/>
                <a:lumMod val="72000"/>
                <a:lumOff val="28000"/>
              </a:schemeClr>
            </a:gs>
            <a:gs pos="84000">
              <a:schemeClr val="bg1">
                <a:tint val="90000"/>
                <a:shade val="90000"/>
                <a:satMod val="200000"/>
              </a:schemeClr>
            </a:gs>
            <a:gs pos="96000">
              <a:schemeClr val="bg1">
                <a:tint val="90000"/>
                <a:shade val="70000"/>
                <a:satMod val="2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782F1-961E-A647-997C-2E5F9DC27421}"/>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81704DE-7981-6A47-8E4D-399B5B6F7CD9}"/>
              </a:ext>
            </a:extLst>
          </p:cNvPr>
          <p:cNvPicPr>
            <a:picLocks noChangeAspect="1"/>
          </p:cNvPicPr>
          <p:nvPr/>
        </p:nvPicPr>
        <p:blipFill rotWithShape="1">
          <a:blip r:embed="rId2">
            <a:extLst>
              <a:ext uri="{28A0092B-C50C-407E-A947-70E740481C1C}">
                <a14:useLocalDpi xmlns:a14="http://schemas.microsoft.com/office/drawing/2010/main" val="0"/>
              </a:ext>
            </a:extLst>
          </a:blip>
          <a:srcRect b="26166"/>
          <a:stretch/>
        </p:blipFill>
        <p:spPr>
          <a:xfrm>
            <a:off x="5729077" y="161662"/>
            <a:ext cx="3414923" cy="2521379"/>
          </a:xfrm>
          <a:prstGeom prst="rect">
            <a:avLst/>
          </a:prstGeom>
        </p:spPr>
      </p:pic>
      <p:sp>
        <p:nvSpPr>
          <p:cNvPr id="5" name="TextBox 4">
            <a:extLst>
              <a:ext uri="{FF2B5EF4-FFF2-40B4-BE49-F238E27FC236}">
                <a16:creationId xmlns:a16="http://schemas.microsoft.com/office/drawing/2014/main" id="{EECC92E6-5890-7845-B55B-F7413801B704}"/>
              </a:ext>
            </a:extLst>
          </p:cNvPr>
          <p:cNvSpPr txBox="1"/>
          <p:nvPr/>
        </p:nvSpPr>
        <p:spPr>
          <a:xfrm>
            <a:off x="129655" y="452855"/>
            <a:ext cx="5469767" cy="1938992"/>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Excess</a:t>
            </a:r>
          </a:p>
          <a:p>
            <a:r>
              <a:rPr lang="en-US" sz="6000" b="1" dirty="0">
                <a:solidFill>
                  <a:schemeClr val="bg1"/>
                </a:solidFill>
                <a:latin typeface="Century Gothic" panose="020B0502020202020204" pitchFamily="34" charset="0"/>
              </a:rPr>
              <a:t>Transportation</a:t>
            </a:r>
          </a:p>
        </p:txBody>
      </p:sp>
      <p:sp>
        <p:nvSpPr>
          <p:cNvPr id="6" name="TextBox 5">
            <a:extLst>
              <a:ext uri="{FF2B5EF4-FFF2-40B4-BE49-F238E27FC236}">
                <a16:creationId xmlns:a16="http://schemas.microsoft.com/office/drawing/2014/main" id="{AFE6C0E1-2CD7-B54C-A0E7-AA3C822F069F}"/>
              </a:ext>
            </a:extLst>
          </p:cNvPr>
          <p:cNvSpPr txBox="1"/>
          <p:nvPr/>
        </p:nvSpPr>
        <p:spPr>
          <a:xfrm>
            <a:off x="2015397" y="3800477"/>
            <a:ext cx="5085046" cy="1015663"/>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Moving product from one </a:t>
            </a:r>
          </a:p>
          <a:p>
            <a:pPr algn="ctr"/>
            <a:r>
              <a:rPr lang="en-US" sz="3000" dirty="0">
                <a:solidFill>
                  <a:schemeClr val="tx1">
                    <a:lumMod val="50000"/>
                    <a:lumOff val="50000"/>
                  </a:schemeClr>
                </a:solidFill>
                <a:latin typeface="Century Gothic" panose="020B0502020202020204" pitchFamily="34" charset="0"/>
              </a:rPr>
              <a:t>place to another </a:t>
            </a:r>
          </a:p>
        </p:txBody>
      </p:sp>
    </p:spTree>
    <p:extLst>
      <p:ext uri="{BB962C8B-B14F-4D97-AF65-F5344CB8AC3E}">
        <p14:creationId xmlns:p14="http://schemas.microsoft.com/office/powerpoint/2010/main" val="1708667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381009-581F-7C45-9A7E-2B984ECC06C5}"/>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201A307-3634-A44D-BFA5-BBBEC08D3FDA}"/>
              </a:ext>
            </a:extLst>
          </p:cNvPr>
          <p:cNvPicPr>
            <a:picLocks noChangeAspect="1"/>
          </p:cNvPicPr>
          <p:nvPr/>
        </p:nvPicPr>
        <p:blipFill rotWithShape="1">
          <a:blip r:embed="rId2">
            <a:extLst>
              <a:ext uri="{28A0092B-C50C-407E-A947-70E740481C1C}">
                <a14:useLocalDpi xmlns:a14="http://schemas.microsoft.com/office/drawing/2010/main" val="0"/>
              </a:ext>
            </a:extLst>
          </a:blip>
          <a:srcRect l="-1" r="-2636" b="22733"/>
          <a:stretch/>
        </p:blipFill>
        <p:spPr>
          <a:xfrm>
            <a:off x="6012869" y="0"/>
            <a:ext cx="3452418" cy="2683042"/>
          </a:xfrm>
          <a:prstGeom prst="rect">
            <a:avLst/>
          </a:prstGeom>
        </p:spPr>
      </p:pic>
      <p:sp>
        <p:nvSpPr>
          <p:cNvPr id="8" name="TextBox 7">
            <a:extLst>
              <a:ext uri="{FF2B5EF4-FFF2-40B4-BE49-F238E27FC236}">
                <a16:creationId xmlns:a16="http://schemas.microsoft.com/office/drawing/2014/main" id="{ED04FE4A-536C-6F42-9566-2E1C5AFF922C}"/>
              </a:ext>
            </a:extLst>
          </p:cNvPr>
          <p:cNvSpPr txBox="1"/>
          <p:nvPr/>
        </p:nvSpPr>
        <p:spPr>
          <a:xfrm>
            <a:off x="474416" y="372025"/>
            <a:ext cx="2892138" cy="1938992"/>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Excess </a:t>
            </a:r>
          </a:p>
          <a:p>
            <a:r>
              <a:rPr lang="en-US" sz="6000" b="1" dirty="0">
                <a:solidFill>
                  <a:schemeClr val="bg1"/>
                </a:solidFill>
                <a:latin typeface="Century Gothic" panose="020B0502020202020204" pitchFamily="34" charset="0"/>
              </a:rPr>
              <a:t>Motion</a:t>
            </a:r>
          </a:p>
        </p:txBody>
      </p:sp>
      <p:sp>
        <p:nvSpPr>
          <p:cNvPr id="9" name="TextBox 8">
            <a:extLst>
              <a:ext uri="{FF2B5EF4-FFF2-40B4-BE49-F238E27FC236}">
                <a16:creationId xmlns:a16="http://schemas.microsoft.com/office/drawing/2014/main" id="{D1EB8E95-D8DD-D047-8E80-B8D16B3666D8}"/>
              </a:ext>
            </a:extLst>
          </p:cNvPr>
          <p:cNvSpPr txBox="1"/>
          <p:nvPr/>
        </p:nvSpPr>
        <p:spPr>
          <a:xfrm>
            <a:off x="1165643" y="3714750"/>
            <a:ext cx="6659195" cy="1015663"/>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Excessive human movement such</a:t>
            </a:r>
          </a:p>
          <a:p>
            <a:pPr algn="ctr"/>
            <a:r>
              <a:rPr lang="en-US" sz="3000" dirty="0">
                <a:solidFill>
                  <a:schemeClr val="tx1">
                    <a:lumMod val="50000"/>
                    <a:lumOff val="50000"/>
                  </a:schemeClr>
                </a:solidFill>
                <a:latin typeface="Century Gothic" panose="020B0502020202020204" pitchFamily="34" charset="0"/>
              </a:rPr>
              <a:t>as searching, reaching, or stacking</a:t>
            </a:r>
          </a:p>
        </p:txBody>
      </p:sp>
    </p:spTree>
    <p:extLst>
      <p:ext uri="{BB962C8B-B14F-4D97-AF65-F5344CB8AC3E}">
        <p14:creationId xmlns:p14="http://schemas.microsoft.com/office/powerpoint/2010/main" val="36971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31AFB2-27D5-2542-B2F5-7D9B179F39C4}"/>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855572A-EA33-394B-98D7-E0E2F9B0A48B}"/>
              </a:ext>
            </a:extLst>
          </p:cNvPr>
          <p:cNvPicPr>
            <a:picLocks noChangeAspect="1"/>
          </p:cNvPicPr>
          <p:nvPr/>
        </p:nvPicPr>
        <p:blipFill rotWithShape="1">
          <a:blip r:embed="rId2">
            <a:extLst>
              <a:ext uri="{28A0092B-C50C-407E-A947-70E740481C1C}">
                <a14:useLocalDpi xmlns:a14="http://schemas.microsoft.com/office/drawing/2010/main" val="0"/>
              </a:ext>
            </a:extLst>
          </a:blip>
          <a:srcRect b="39070"/>
          <a:stretch/>
        </p:blipFill>
        <p:spPr>
          <a:xfrm>
            <a:off x="5495013" y="-128596"/>
            <a:ext cx="4080172" cy="2486033"/>
          </a:xfrm>
          <a:prstGeom prst="rect">
            <a:avLst/>
          </a:prstGeom>
        </p:spPr>
      </p:pic>
      <p:sp>
        <p:nvSpPr>
          <p:cNvPr id="5" name="TextBox 4">
            <a:extLst>
              <a:ext uri="{FF2B5EF4-FFF2-40B4-BE49-F238E27FC236}">
                <a16:creationId xmlns:a16="http://schemas.microsoft.com/office/drawing/2014/main" id="{5780277A-3BC2-7544-9158-F4591CD834E2}"/>
              </a:ext>
            </a:extLst>
          </p:cNvPr>
          <p:cNvSpPr txBox="1"/>
          <p:nvPr/>
        </p:nvSpPr>
        <p:spPr>
          <a:xfrm>
            <a:off x="585697" y="372025"/>
            <a:ext cx="4384534" cy="1938992"/>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Over </a:t>
            </a:r>
          </a:p>
          <a:p>
            <a:r>
              <a:rPr lang="en-US" sz="6000" b="1" dirty="0">
                <a:solidFill>
                  <a:schemeClr val="bg1"/>
                </a:solidFill>
                <a:latin typeface="Century Gothic" panose="020B0502020202020204" pitchFamily="34" charset="0"/>
              </a:rPr>
              <a:t>Processing </a:t>
            </a:r>
          </a:p>
        </p:txBody>
      </p:sp>
      <p:sp>
        <p:nvSpPr>
          <p:cNvPr id="6" name="TextBox 5">
            <a:extLst>
              <a:ext uri="{FF2B5EF4-FFF2-40B4-BE49-F238E27FC236}">
                <a16:creationId xmlns:a16="http://schemas.microsoft.com/office/drawing/2014/main" id="{BAF98494-B2FA-584D-A391-E29064496D4D}"/>
              </a:ext>
            </a:extLst>
          </p:cNvPr>
          <p:cNvSpPr txBox="1"/>
          <p:nvPr/>
        </p:nvSpPr>
        <p:spPr>
          <a:xfrm>
            <a:off x="1330634" y="3843346"/>
            <a:ext cx="6827510" cy="1015663"/>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Taking unneeded steps to produce </a:t>
            </a:r>
          </a:p>
          <a:p>
            <a:pPr algn="ctr"/>
            <a:r>
              <a:rPr lang="en-US" sz="3000" dirty="0">
                <a:solidFill>
                  <a:schemeClr val="tx1">
                    <a:lumMod val="50000"/>
                    <a:lumOff val="50000"/>
                  </a:schemeClr>
                </a:solidFill>
                <a:latin typeface="Century Gothic" panose="020B0502020202020204" pitchFamily="34" charset="0"/>
              </a:rPr>
              <a:t>or modify a product </a:t>
            </a:r>
          </a:p>
        </p:txBody>
      </p:sp>
    </p:spTree>
    <p:extLst>
      <p:ext uri="{BB962C8B-B14F-4D97-AF65-F5344CB8AC3E}">
        <p14:creationId xmlns:p14="http://schemas.microsoft.com/office/powerpoint/2010/main" val="392748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B8F5FC-B755-6443-BA2F-2DF3028B8F22}"/>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A2E8219-9E9F-6140-A8DD-8EACC5DC94A3}"/>
              </a:ext>
            </a:extLst>
          </p:cNvPr>
          <p:cNvPicPr>
            <a:picLocks noChangeAspect="1"/>
          </p:cNvPicPr>
          <p:nvPr/>
        </p:nvPicPr>
        <p:blipFill rotWithShape="1">
          <a:blip r:embed="rId2">
            <a:extLst>
              <a:ext uri="{28A0092B-C50C-407E-A947-70E740481C1C}">
                <a14:useLocalDpi xmlns:a14="http://schemas.microsoft.com/office/drawing/2010/main" val="0"/>
              </a:ext>
            </a:extLst>
          </a:blip>
          <a:srcRect b="32781"/>
          <a:stretch/>
        </p:blipFill>
        <p:spPr>
          <a:xfrm>
            <a:off x="5999062" y="0"/>
            <a:ext cx="3506597" cy="2357078"/>
          </a:xfrm>
          <a:prstGeom prst="rect">
            <a:avLst/>
          </a:prstGeom>
        </p:spPr>
      </p:pic>
      <p:sp>
        <p:nvSpPr>
          <p:cNvPr id="5" name="TextBox 4">
            <a:extLst>
              <a:ext uri="{FF2B5EF4-FFF2-40B4-BE49-F238E27FC236}">
                <a16:creationId xmlns:a16="http://schemas.microsoft.com/office/drawing/2014/main" id="{37251912-8E08-9040-AB55-51518438F758}"/>
              </a:ext>
            </a:extLst>
          </p:cNvPr>
          <p:cNvSpPr txBox="1"/>
          <p:nvPr/>
        </p:nvSpPr>
        <p:spPr>
          <a:xfrm>
            <a:off x="628650" y="833689"/>
            <a:ext cx="3057247" cy="1015663"/>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Defects</a:t>
            </a:r>
          </a:p>
        </p:txBody>
      </p:sp>
      <p:sp>
        <p:nvSpPr>
          <p:cNvPr id="6" name="TextBox 5">
            <a:extLst>
              <a:ext uri="{FF2B5EF4-FFF2-40B4-BE49-F238E27FC236}">
                <a16:creationId xmlns:a16="http://schemas.microsoft.com/office/drawing/2014/main" id="{90C40A71-E80D-934A-AD8F-FDBAD8EC1D11}"/>
              </a:ext>
            </a:extLst>
          </p:cNvPr>
          <p:cNvSpPr txBox="1"/>
          <p:nvPr/>
        </p:nvSpPr>
        <p:spPr>
          <a:xfrm>
            <a:off x="1476030" y="3702465"/>
            <a:ext cx="6324167" cy="1477328"/>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Producing defective product </a:t>
            </a:r>
          </a:p>
          <a:p>
            <a:pPr algn="ctr"/>
            <a:r>
              <a:rPr lang="en-US" sz="3000" dirty="0">
                <a:solidFill>
                  <a:schemeClr val="tx1">
                    <a:lumMod val="50000"/>
                    <a:lumOff val="50000"/>
                  </a:schemeClr>
                </a:solidFill>
                <a:latin typeface="Century Gothic" panose="020B0502020202020204" pitchFamily="34" charset="0"/>
              </a:rPr>
              <a:t>or correcting work already done </a:t>
            </a:r>
          </a:p>
          <a:p>
            <a:pPr algn="ctr"/>
            <a:r>
              <a:rPr lang="en-US" sz="3000" dirty="0">
                <a:solidFill>
                  <a:schemeClr val="tx1">
                    <a:lumMod val="50000"/>
                    <a:lumOff val="50000"/>
                  </a:schemeClr>
                </a:solidFill>
                <a:latin typeface="Century Gothic" panose="020B0502020202020204" pitchFamily="34" charset="0"/>
              </a:rPr>
              <a:t>(rework)</a:t>
            </a:r>
          </a:p>
        </p:txBody>
      </p:sp>
    </p:spTree>
    <p:extLst>
      <p:ext uri="{BB962C8B-B14F-4D97-AF65-F5344CB8AC3E}">
        <p14:creationId xmlns:p14="http://schemas.microsoft.com/office/powerpoint/2010/main" val="93646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5DB66F-B5D0-004F-934F-98EA56CC4EC3}"/>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D587289-EAE2-C240-8C26-E8AEAAA14A03}"/>
              </a:ext>
            </a:extLst>
          </p:cNvPr>
          <p:cNvPicPr>
            <a:picLocks noChangeAspect="1"/>
          </p:cNvPicPr>
          <p:nvPr/>
        </p:nvPicPr>
        <p:blipFill rotWithShape="1">
          <a:blip r:embed="rId2">
            <a:extLst>
              <a:ext uri="{28A0092B-C50C-407E-A947-70E740481C1C}">
                <a14:useLocalDpi xmlns:a14="http://schemas.microsoft.com/office/drawing/2010/main" val="0"/>
              </a:ext>
            </a:extLst>
          </a:blip>
          <a:srcRect b="23799"/>
          <a:stretch/>
        </p:blipFill>
        <p:spPr>
          <a:xfrm>
            <a:off x="5898963" y="105148"/>
            <a:ext cx="3245037" cy="2472745"/>
          </a:xfrm>
          <a:prstGeom prst="rect">
            <a:avLst/>
          </a:prstGeom>
        </p:spPr>
      </p:pic>
      <p:sp>
        <p:nvSpPr>
          <p:cNvPr id="6" name="TextBox 5">
            <a:extLst>
              <a:ext uri="{FF2B5EF4-FFF2-40B4-BE49-F238E27FC236}">
                <a16:creationId xmlns:a16="http://schemas.microsoft.com/office/drawing/2014/main" id="{17211805-C463-8347-B439-F208B1784055}"/>
              </a:ext>
            </a:extLst>
          </p:cNvPr>
          <p:cNvSpPr txBox="1"/>
          <p:nvPr/>
        </p:nvSpPr>
        <p:spPr>
          <a:xfrm>
            <a:off x="264112" y="833688"/>
            <a:ext cx="3005951" cy="1015663"/>
          </a:xfrm>
          <a:prstGeom prst="rect">
            <a:avLst/>
          </a:prstGeom>
          <a:noFill/>
        </p:spPr>
        <p:txBody>
          <a:bodyPr wrap="none" rtlCol="0">
            <a:spAutoFit/>
          </a:bodyPr>
          <a:lstStyle/>
          <a:p>
            <a:r>
              <a:rPr lang="en-US" sz="6000" b="1" dirty="0">
                <a:solidFill>
                  <a:schemeClr val="bg1"/>
                </a:solidFill>
                <a:latin typeface="Century Gothic" panose="020B0502020202020204" pitchFamily="34" charset="0"/>
              </a:rPr>
              <a:t>Waiting</a:t>
            </a:r>
          </a:p>
        </p:txBody>
      </p:sp>
      <p:sp>
        <p:nvSpPr>
          <p:cNvPr id="7" name="TextBox 6">
            <a:extLst>
              <a:ext uri="{FF2B5EF4-FFF2-40B4-BE49-F238E27FC236}">
                <a16:creationId xmlns:a16="http://schemas.microsoft.com/office/drawing/2014/main" id="{40620289-90B6-8543-94DC-B55323430C30}"/>
              </a:ext>
            </a:extLst>
          </p:cNvPr>
          <p:cNvSpPr txBox="1"/>
          <p:nvPr/>
        </p:nvSpPr>
        <p:spPr>
          <a:xfrm>
            <a:off x="90746" y="3631033"/>
            <a:ext cx="9081332" cy="1477328"/>
          </a:xfrm>
          <a:prstGeom prst="rect">
            <a:avLst/>
          </a:prstGeom>
          <a:noFill/>
        </p:spPr>
        <p:txBody>
          <a:bodyPr wrap="none" rtlCol="0">
            <a:spAutoFit/>
          </a:bodyPr>
          <a:lstStyle/>
          <a:p>
            <a:pPr algn="ctr"/>
            <a:r>
              <a:rPr lang="en-US" sz="3000" dirty="0">
                <a:solidFill>
                  <a:schemeClr val="tx1">
                    <a:lumMod val="50000"/>
                    <a:lumOff val="50000"/>
                  </a:schemeClr>
                </a:solidFill>
                <a:latin typeface="Century Gothic" panose="020B0502020202020204" pitchFamily="34" charset="0"/>
              </a:rPr>
              <a:t>Time spent with no activity taking place –</a:t>
            </a:r>
          </a:p>
          <a:p>
            <a:pPr algn="ctr"/>
            <a:r>
              <a:rPr lang="en-US" sz="3000" dirty="0">
                <a:solidFill>
                  <a:schemeClr val="tx1">
                    <a:lumMod val="50000"/>
                    <a:lumOff val="50000"/>
                  </a:schemeClr>
                </a:solidFill>
                <a:latin typeface="Century Gothic" panose="020B0502020202020204" pitchFamily="34" charset="0"/>
              </a:rPr>
              <a:t>people waiting for parts, machines, information </a:t>
            </a:r>
          </a:p>
          <a:p>
            <a:pPr algn="ctr"/>
            <a:r>
              <a:rPr lang="en-US" sz="3000" dirty="0">
                <a:solidFill>
                  <a:schemeClr val="tx1">
                    <a:lumMod val="50000"/>
                    <a:lumOff val="50000"/>
                  </a:schemeClr>
                </a:solidFill>
                <a:latin typeface="Century Gothic" panose="020B0502020202020204" pitchFamily="34" charset="0"/>
              </a:rPr>
              <a:t>or supplies</a:t>
            </a:r>
          </a:p>
        </p:txBody>
      </p:sp>
    </p:spTree>
    <p:extLst>
      <p:ext uri="{BB962C8B-B14F-4D97-AF65-F5344CB8AC3E}">
        <p14:creationId xmlns:p14="http://schemas.microsoft.com/office/powerpoint/2010/main" val="78893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92D157-B927-3842-92BF-13ACC400F63F}"/>
              </a:ext>
            </a:extLst>
          </p:cNvPr>
          <p:cNvSpPr/>
          <p:nvPr/>
        </p:nvSpPr>
        <p:spPr>
          <a:xfrm>
            <a:off x="0" y="0"/>
            <a:ext cx="6515100" cy="2683042"/>
          </a:xfrm>
          <a:prstGeom prst="rect">
            <a:avLst/>
          </a:prstGeom>
          <a:gradFill flip="none" rotWithShape="1">
            <a:gsLst>
              <a:gs pos="87000">
                <a:schemeClr val="bg1"/>
              </a:gs>
              <a:gs pos="66000">
                <a:srgbClr val="D6E4C0"/>
              </a:gs>
              <a:gs pos="1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AF7E453-D61D-D041-A9A5-F900EEF75BEF}"/>
              </a:ext>
            </a:extLst>
          </p:cNvPr>
          <p:cNvPicPr>
            <a:picLocks noChangeAspect="1"/>
          </p:cNvPicPr>
          <p:nvPr/>
        </p:nvPicPr>
        <p:blipFill rotWithShape="1">
          <a:blip r:embed="rId2">
            <a:extLst>
              <a:ext uri="{28A0092B-C50C-407E-A947-70E740481C1C}">
                <a14:useLocalDpi xmlns:a14="http://schemas.microsoft.com/office/drawing/2010/main" val="0"/>
              </a:ext>
            </a:extLst>
          </a:blip>
          <a:srcRect b="30686"/>
          <a:stretch/>
        </p:blipFill>
        <p:spPr>
          <a:xfrm>
            <a:off x="5898879" y="133410"/>
            <a:ext cx="3678392" cy="2549632"/>
          </a:xfrm>
          <a:prstGeom prst="rect">
            <a:avLst/>
          </a:prstGeom>
        </p:spPr>
      </p:pic>
      <p:sp>
        <p:nvSpPr>
          <p:cNvPr id="5" name="TextBox 4">
            <a:extLst>
              <a:ext uri="{FF2B5EF4-FFF2-40B4-BE49-F238E27FC236}">
                <a16:creationId xmlns:a16="http://schemas.microsoft.com/office/drawing/2014/main" id="{A23F8F29-BF3E-574E-9C4F-6716497322EB}"/>
              </a:ext>
            </a:extLst>
          </p:cNvPr>
          <p:cNvSpPr txBox="1"/>
          <p:nvPr/>
        </p:nvSpPr>
        <p:spPr>
          <a:xfrm>
            <a:off x="198014" y="455064"/>
            <a:ext cx="4902304" cy="1754326"/>
          </a:xfrm>
          <a:prstGeom prst="rect">
            <a:avLst/>
          </a:prstGeom>
          <a:noFill/>
        </p:spPr>
        <p:txBody>
          <a:bodyPr wrap="none" rtlCol="0">
            <a:spAutoFit/>
          </a:bodyPr>
          <a:lstStyle/>
          <a:p>
            <a:r>
              <a:rPr lang="en-US" sz="5400" b="1" dirty="0">
                <a:solidFill>
                  <a:schemeClr val="bg1"/>
                </a:solidFill>
                <a:latin typeface="Century Gothic" panose="020B0502020202020204" pitchFamily="34" charset="0"/>
              </a:rPr>
              <a:t>Under</a:t>
            </a:r>
          </a:p>
          <a:p>
            <a:r>
              <a:rPr lang="en-US" sz="5400" b="1" dirty="0">
                <a:solidFill>
                  <a:schemeClr val="bg1"/>
                </a:solidFill>
                <a:latin typeface="Century Gothic" panose="020B0502020202020204" pitchFamily="34" charset="0"/>
              </a:rPr>
              <a:t>Utilized Talent </a:t>
            </a:r>
          </a:p>
        </p:txBody>
      </p:sp>
      <p:sp>
        <p:nvSpPr>
          <p:cNvPr id="6" name="TextBox 5">
            <a:extLst>
              <a:ext uri="{FF2B5EF4-FFF2-40B4-BE49-F238E27FC236}">
                <a16:creationId xmlns:a16="http://schemas.microsoft.com/office/drawing/2014/main" id="{516C1D52-9BDE-EE42-AA5C-7FFCA9AA0898}"/>
              </a:ext>
            </a:extLst>
          </p:cNvPr>
          <p:cNvSpPr txBox="1"/>
          <p:nvPr/>
        </p:nvSpPr>
        <p:spPr>
          <a:xfrm>
            <a:off x="2004830" y="3641275"/>
            <a:ext cx="5114427" cy="1477328"/>
          </a:xfrm>
          <a:prstGeom prst="rect">
            <a:avLst/>
          </a:prstGeom>
          <a:noFill/>
        </p:spPr>
        <p:txBody>
          <a:bodyPr wrap="square" rtlCol="0">
            <a:spAutoFit/>
          </a:bodyPr>
          <a:lstStyle/>
          <a:p>
            <a:pPr algn="ctr"/>
            <a:r>
              <a:rPr lang="en-US" sz="3000" dirty="0">
                <a:solidFill>
                  <a:schemeClr val="tx1">
                    <a:lumMod val="50000"/>
                    <a:lumOff val="50000"/>
                  </a:schemeClr>
                </a:solidFill>
                <a:latin typeface="Century Gothic" panose="020B0502020202020204" pitchFamily="34" charset="0"/>
              </a:rPr>
              <a:t>Underutilizing people’s</a:t>
            </a:r>
          </a:p>
          <a:p>
            <a:pPr algn="ctr"/>
            <a:r>
              <a:rPr lang="en-US" sz="3000" dirty="0">
                <a:solidFill>
                  <a:schemeClr val="tx1">
                    <a:lumMod val="50000"/>
                    <a:lumOff val="50000"/>
                  </a:schemeClr>
                </a:solidFill>
                <a:latin typeface="Century Gothic" panose="020B0502020202020204" pitchFamily="34" charset="0"/>
              </a:rPr>
              <a:t>knowledge and creativity</a:t>
            </a:r>
          </a:p>
          <a:p>
            <a:pPr algn="ctr"/>
            <a:r>
              <a:rPr lang="en-US" sz="3000" dirty="0">
                <a:solidFill>
                  <a:schemeClr val="tx1">
                    <a:lumMod val="50000"/>
                    <a:lumOff val="50000"/>
                  </a:schemeClr>
                </a:solidFill>
                <a:latin typeface="Century Gothic" panose="020B0502020202020204" pitchFamily="34" charset="0"/>
              </a:rPr>
              <a:t>in the workplace</a:t>
            </a:r>
          </a:p>
        </p:txBody>
      </p:sp>
    </p:spTree>
    <p:extLst>
      <p:ext uri="{BB962C8B-B14F-4D97-AF65-F5344CB8AC3E}">
        <p14:creationId xmlns:p14="http://schemas.microsoft.com/office/powerpoint/2010/main" val="291981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84DF-E307-4C45-B56A-3B704E156085}"/>
              </a:ext>
            </a:extLst>
          </p:cNvPr>
          <p:cNvSpPr>
            <a:spLocks noGrp="1"/>
          </p:cNvSpPr>
          <p:nvPr>
            <p:ph type="title"/>
          </p:nvPr>
        </p:nvSpPr>
        <p:spPr>
          <a:xfrm>
            <a:off x="457199" y="145373"/>
            <a:ext cx="8229600" cy="973991"/>
          </a:xfrm>
        </p:spPr>
        <p:txBody>
          <a:bodyPr/>
          <a:lstStyle/>
          <a:p>
            <a:r>
              <a:rPr lang="en-US" dirty="0"/>
              <a:t>Underutilized Creativity</a:t>
            </a:r>
          </a:p>
        </p:txBody>
      </p:sp>
      <p:sp>
        <p:nvSpPr>
          <p:cNvPr id="3" name="Rectangle 2">
            <a:extLst>
              <a:ext uri="{FF2B5EF4-FFF2-40B4-BE49-F238E27FC236}">
                <a16:creationId xmlns:a16="http://schemas.microsoft.com/office/drawing/2014/main" id="{0A3ECCF6-4745-1F4E-9279-E8E4F5DF55C3}"/>
              </a:ext>
            </a:extLst>
          </p:cNvPr>
          <p:cNvSpPr/>
          <p:nvPr/>
        </p:nvSpPr>
        <p:spPr>
          <a:xfrm>
            <a:off x="1493790" y="932363"/>
            <a:ext cx="6156417" cy="500983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n-US" sz="2400" dirty="0">
                <a:solidFill>
                  <a:srgbClr val="7F7F7F"/>
                </a:solidFill>
                <a:latin typeface="+mn-lt"/>
                <a:cs typeface="Arial Black"/>
              </a:rPr>
              <a:t>We want to not only show respect to our people, the same way we want to show respect to everyone we meet in life, we also want to respect their humanity, what it is that makes us human, which is our ability to think and feel – we have to respect that humanity in the way we design the work, so that the work enables their very human characteristics to flourish.</a:t>
            </a:r>
          </a:p>
        </p:txBody>
      </p:sp>
      <p:sp>
        <p:nvSpPr>
          <p:cNvPr id="4" name="Rectangle 3">
            <a:extLst>
              <a:ext uri="{FF2B5EF4-FFF2-40B4-BE49-F238E27FC236}">
                <a16:creationId xmlns:a16="http://schemas.microsoft.com/office/drawing/2014/main" id="{EE4947DD-202D-0E4C-BFA5-1C4123934AE8}"/>
              </a:ext>
            </a:extLst>
          </p:cNvPr>
          <p:cNvSpPr/>
          <p:nvPr/>
        </p:nvSpPr>
        <p:spPr>
          <a:xfrm>
            <a:off x="767441" y="247870"/>
            <a:ext cx="890186" cy="216136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n-US" sz="10000" dirty="0">
                <a:solidFill>
                  <a:srgbClr val="7F7F7F"/>
                </a:solidFill>
                <a:latin typeface="Arial Black"/>
                <a:cs typeface="Arial Black"/>
              </a:rPr>
              <a:t>“</a:t>
            </a:r>
          </a:p>
        </p:txBody>
      </p:sp>
      <p:sp>
        <p:nvSpPr>
          <p:cNvPr id="5" name="Rectangle 4">
            <a:extLst>
              <a:ext uri="{FF2B5EF4-FFF2-40B4-BE49-F238E27FC236}">
                <a16:creationId xmlns:a16="http://schemas.microsoft.com/office/drawing/2014/main" id="{6A51F3DA-08EC-D64A-8EA8-33C1E1567DE6}"/>
              </a:ext>
            </a:extLst>
          </p:cNvPr>
          <p:cNvSpPr/>
          <p:nvPr/>
        </p:nvSpPr>
        <p:spPr>
          <a:xfrm rot="10800000">
            <a:off x="6859157" y="4657430"/>
            <a:ext cx="791050" cy="216136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n-US" sz="10000" dirty="0">
                <a:solidFill>
                  <a:srgbClr val="7F7F7F"/>
                </a:solidFill>
                <a:latin typeface="Arial Black"/>
                <a:cs typeface="Arial Black"/>
              </a:rPr>
              <a:t>“</a:t>
            </a:r>
          </a:p>
        </p:txBody>
      </p:sp>
      <p:sp>
        <p:nvSpPr>
          <p:cNvPr id="6" name="Rectangle 5">
            <a:extLst>
              <a:ext uri="{FF2B5EF4-FFF2-40B4-BE49-F238E27FC236}">
                <a16:creationId xmlns:a16="http://schemas.microsoft.com/office/drawing/2014/main" id="{89F3841E-9D9B-EB41-9D16-2FC0CF491051}"/>
              </a:ext>
            </a:extLst>
          </p:cNvPr>
          <p:cNvSpPr/>
          <p:nvPr/>
        </p:nvSpPr>
        <p:spPr>
          <a:xfrm>
            <a:off x="1789625" y="6270239"/>
            <a:ext cx="5992581" cy="444096"/>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50000"/>
              </a:lnSpc>
            </a:pPr>
            <a:r>
              <a:rPr lang="en-US" sz="1700" b="1" dirty="0">
                <a:solidFill>
                  <a:srgbClr val="7F7F7F"/>
                </a:solidFill>
                <a:latin typeface="Mission Gothic Light" panose="02000603020000020003" pitchFamily="2" charset="77"/>
                <a:cs typeface="Arial Black"/>
              </a:rPr>
              <a:t>FUJO CHO – Toyota Motor Company </a:t>
            </a:r>
          </a:p>
        </p:txBody>
      </p:sp>
    </p:spTree>
    <p:extLst>
      <p:ext uri="{BB962C8B-B14F-4D97-AF65-F5344CB8AC3E}">
        <p14:creationId xmlns:p14="http://schemas.microsoft.com/office/powerpoint/2010/main" val="303348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a:t>
            </a:r>
            <a:r>
              <a:rPr lang="en-US" dirty="0"/>
              <a:t> </a:t>
            </a:r>
            <a:r>
              <a:rPr lang="en-US" b="1" dirty="0"/>
              <a:t>Outline</a:t>
            </a:r>
            <a:r>
              <a:rPr lang="en-US" dirty="0"/>
              <a:t> </a:t>
            </a:r>
          </a:p>
        </p:txBody>
      </p:sp>
      <p:sp>
        <p:nvSpPr>
          <p:cNvPr id="3" name="Content Placeholder 2"/>
          <p:cNvSpPr>
            <a:spLocks noGrp="1"/>
          </p:cNvSpPr>
          <p:nvPr>
            <p:ph idx="1"/>
          </p:nvPr>
        </p:nvSpPr>
        <p:spPr/>
        <p:txBody>
          <a:bodyPr/>
          <a:lstStyle/>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Know</a:t>
            </a:r>
            <a:r>
              <a:rPr lang="en-US" sz="2000" dirty="0">
                <a:solidFill>
                  <a:schemeClr val="bg1">
                    <a:lumMod val="50000"/>
                  </a:schemeClr>
                </a:solidFill>
                <a:latin typeface="Mission Gothic Light" panose="02000603020000020003" pitchFamily="2" charset="77"/>
              </a:rPr>
              <a:t> the definition of lean</a:t>
            </a:r>
          </a:p>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Understand</a:t>
            </a:r>
            <a:r>
              <a:rPr lang="en-US" sz="2000" dirty="0">
                <a:solidFill>
                  <a:schemeClr val="bg1">
                    <a:lumMod val="50000"/>
                  </a:schemeClr>
                </a:solidFill>
                <a:latin typeface="Mission Gothic Light" panose="02000603020000020003" pitchFamily="2" charset="77"/>
              </a:rPr>
              <a:t> the difference between value added and non-value added</a:t>
            </a:r>
          </a:p>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Develop</a:t>
            </a:r>
            <a:r>
              <a:rPr lang="en-US" sz="2000" dirty="0">
                <a:solidFill>
                  <a:schemeClr val="bg1">
                    <a:lumMod val="50000"/>
                  </a:schemeClr>
                </a:solidFill>
                <a:latin typeface="Mission Gothic Light" panose="02000603020000020003" pitchFamily="2" charset="77"/>
              </a:rPr>
              <a:t> an awareness of unevenness, overburden, and the 8 wastes</a:t>
            </a:r>
          </a:p>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Discover</a:t>
            </a:r>
            <a:r>
              <a:rPr lang="en-US" sz="2000" dirty="0">
                <a:solidFill>
                  <a:schemeClr val="bg1">
                    <a:lumMod val="50000"/>
                  </a:schemeClr>
                </a:solidFill>
                <a:latin typeface="Mission Gothic Light" panose="02000603020000020003" pitchFamily="2" charset="77"/>
              </a:rPr>
              <a:t> several lean tools</a:t>
            </a:r>
          </a:p>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Learn</a:t>
            </a:r>
            <a:r>
              <a:rPr lang="en-US" sz="2000" dirty="0">
                <a:solidFill>
                  <a:schemeClr val="bg1">
                    <a:lumMod val="50000"/>
                  </a:schemeClr>
                </a:solidFill>
                <a:latin typeface="Mission Gothic Light" panose="02000603020000020003" pitchFamily="2" charset="77"/>
              </a:rPr>
              <a:t> the principle of respect for people and the problem of underutilized creativity</a:t>
            </a:r>
          </a:p>
          <a:p>
            <a:pPr marL="285750" indent="-285750">
              <a:lnSpc>
                <a:spcPct val="150000"/>
              </a:lnSpc>
              <a:buFont typeface="Arial"/>
              <a:buChar char="•"/>
            </a:pPr>
            <a:r>
              <a:rPr lang="en-US" sz="2000" b="1" dirty="0">
                <a:solidFill>
                  <a:schemeClr val="bg1">
                    <a:lumMod val="50000"/>
                  </a:schemeClr>
                </a:solidFill>
                <a:latin typeface="Mission Gothic Light" panose="02000603020000020003" pitchFamily="2" charset="77"/>
              </a:rPr>
              <a:t>Build</a:t>
            </a:r>
            <a:r>
              <a:rPr lang="en-US" sz="2000" dirty="0">
                <a:solidFill>
                  <a:schemeClr val="bg1">
                    <a:lumMod val="50000"/>
                  </a:schemeClr>
                </a:solidFill>
                <a:latin typeface="Mission Gothic Light" panose="02000603020000020003" pitchFamily="2" charset="77"/>
              </a:rPr>
              <a:t> awareness of push and pull workflow</a:t>
            </a:r>
          </a:p>
          <a:p>
            <a:pPr marL="0" indent="0">
              <a:buNone/>
            </a:pPr>
            <a:endParaRPr lang="en-US" sz="2000" dirty="0">
              <a:latin typeface="Mission Gothic Light" panose="02000603020000020003" pitchFamily="2" charset="77"/>
            </a:endParaRPr>
          </a:p>
        </p:txBody>
      </p:sp>
    </p:spTree>
    <p:extLst>
      <p:ext uri="{BB962C8B-B14F-4D97-AF65-F5344CB8AC3E}">
        <p14:creationId xmlns:p14="http://schemas.microsoft.com/office/powerpoint/2010/main" val="210468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5DE5-16F6-2544-88B1-4D34FFBABB7A}"/>
              </a:ext>
            </a:extLst>
          </p:cNvPr>
          <p:cNvSpPr>
            <a:spLocks noGrp="1"/>
          </p:cNvSpPr>
          <p:nvPr>
            <p:ph type="title"/>
          </p:nvPr>
        </p:nvSpPr>
        <p:spPr>
          <a:xfrm>
            <a:off x="0" y="451413"/>
            <a:ext cx="9144000" cy="1506071"/>
          </a:xfrm>
        </p:spPr>
        <p:txBody>
          <a:bodyPr/>
          <a:lstStyle/>
          <a:p>
            <a:r>
              <a:rPr lang="en-US" dirty="0"/>
              <a:t>Wastes are symptoms </a:t>
            </a:r>
            <a:br>
              <a:rPr lang="en-US" dirty="0"/>
            </a:br>
            <a:r>
              <a:rPr lang="en-US" dirty="0"/>
              <a:t>of problems </a:t>
            </a:r>
          </a:p>
        </p:txBody>
      </p:sp>
      <p:pic>
        <p:nvPicPr>
          <p:cNvPr id="3" name="Shape 981">
            <a:extLst>
              <a:ext uri="{FF2B5EF4-FFF2-40B4-BE49-F238E27FC236}">
                <a16:creationId xmlns:a16="http://schemas.microsoft.com/office/drawing/2014/main" id="{EA71A357-FD62-F54B-85BD-746E41112DB3}"/>
              </a:ext>
            </a:extLst>
          </p:cNvPr>
          <p:cNvPicPr preferRelativeResize="0"/>
          <p:nvPr/>
        </p:nvPicPr>
        <p:blipFill rotWithShape="1">
          <a:blip r:embed="rId2">
            <a:alphaModFix/>
            <a:extLst>
              <a:ext uri="{BEBA8EAE-BF5A-486C-A8C5-ECC9F3942E4B}">
                <a14:imgProps xmlns:a14="http://schemas.microsoft.com/office/drawing/2010/main">
                  <a14:imgLayer r:embed="rId3">
                    <a14:imgEffect>
                      <a14:saturation sat="0"/>
                    </a14:imgEffect>
                  </a14:imgLayer>
                </a14:imgProps>
              </a:ext>
            </a:extLst>
          </a:blip>
          <a:srcRect/>
          <a:stretch/>
        </p:blipFill>
        <p:spPr>
          <a:xfrm rot="21436659">
            <a:off x="724903" y="2722225"/>
            <a:ext cx="3265926" cy="2466060"/>
          </a:xfrm>
          <a:prstGeom prst="rect">
            <a:avLst/>
          </a:prstGeom>
          <a:noFill/>
          <a:ln>
            <a:noFill/>
          </a:ln>
        </p:spPr>
      </p:pic>
      <p:sp>
        <p:nvSpPr>
          <p:cNvPr id="5" name="Content Placeholder 2">
            <a:extLst>
              <a:ext uri="{FF2B5EF4-FFF2-40B4-BE49-F238E27FC236}">
                <a16:creationId xmlns:a16="http://schemas.microsoft.com/office/drawing/2014/main" id="{B565CC69-C206-C44A-A17B-6609C169E5A4}"/>
              </a:ext>
            </a:extLst>
          </p:cNvPr>
          <p:cNvSpPr txBox="1">
            <a:spLocks/>
          </p:cNvSpPr>
          <p:nvPr/>
        </p:nvSpPr>
        <p:spPr>
          <a:xfrm>
            <a:off x="4837993" y="2518098"/>
            <a:ext cx="3688915" cy="200416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3200" dirty="0">
                <a:latin typeface="Century Gothic" panose="020B0502020202020204" pitchFamily="34" charset="0"/>
              </a:rPr>
              <a:t>Lean tools make the problems visible to the organization</a:t>
            </a:r>
          </a:p>
        </p:txBody>
      </p:sp>
    </p:spTree>
    <p:extLst>
      <p:ext uri="{BB962C8B-B14F-4D97-AF65-F5344CB8AC3E}">
        <p14:creationId xmlns:p14="http://schemas.microsoft.com/office/powerpoint/2010/main" val="361755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bg1">
                <a:tint val="80000"/>
                <a:satMod val="250000"/>
                <a:lumMod val="50000"/>
                <a:lumOff val="50000"/>
              </a:schemeClr>
            </a:gs>
            <a:gs pos="84000">
              <a:schemeClr val="bg1">
                <a:tint val="90000"/>
                <a:shade val="90000"/>
                <a:satMod val="200000"/>
              </a:schemeClr>
            </a:gs>
            <a:gs pos="96000">
              <a:schemeClr val="bg1">
                <a:tint val="90000"/>
                <a:shade val="70000"/>
                <a:satMod val="2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5D8A3-55CA-1C43-8F47-ED6AC6745149}"/>
              </a:ext>
            </a:extLst>
          </p:cNvPr>
          <p:cNvSpPr>
            <a:spLocks noGrp="1"/>
          </p:cNvSpPr>
          <p:nvPr>
            <p:ph type="title"/>
          </p:nvPr>
        </p:nvSpPr>
        <p:spPr>
          <a:xfrm>
            <a:off x="457200" y="729783"/>
            <a:ext cx="8229600" cy="973991"/>
          </a:xfrm>
        </p:spPr>
        <p:txBody>
          <a:bodyPr/>
          <a:lstStyle/>
          <a:p>
            <a:r>
              <a:rPr lang="en-US" dirty="0"/>
              <a:t>Simulation </a:t>
            </a:r>
            <a:br>
              <a:rPr lang="en-US" dirty="0"/>
            </a:br>
            <a:r>
              <a:rPr lang="en-US" sz="2800" dirty="0"/>
              <a:t>Round 2</a:t>
            </a:r>
            <a:r>
              <a:rPr lang="en-US" dirty="0"/>
              <a:t>  </a:t>
            </a:r>
          </a:p>
        </p:txBody>
      </p:sp>
      <p:sp>
        <p:nvSpPr>
          <p:cNvPr id="3" name="Rectangle 2">
            <a:extLst>
              <a:ext uri="{FF2B5EF4-FFF2-40B4-BE49-F238E27FC236}">
                <a16:creationId xmlns:a16="http://schemas.microsoft.com/office/drawing/2014/main" id="{09A85B40-30DB-F348-A7A7-1BAA0BA7559E}"/>
              </a:ext>
            </a:extLst>
          </p:cNvPr>
          <p:cNvSpPr/>
          <p:nvPr/>
        </p:nvSpPr>
        <p:spPr>
          <a:xfrm>
            <a:off x="0" y="2204357"/>
            <a:ext cx="6515100" cy="2683042"/>
          </a:xfrm>
          <a:prstGeom prst="rect">
            <a:avLst/>
          </a:prstGeom>
          <a:gradFill flip="none" rotWithShape="1">
            <a:gsLst>
              <a:gs pos="83000">
                <a:schemeClr val="bg1"/>
              </a:gs>
              <a:gs pos="62000">
                <a:srgbClr val="D6E4C0"/>
              </a:gs>
              <a:gs pos="2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209">
            <a:extLst>
              <a:ext uri="{FF2B5EF4-FFF2-40B4-BE49-F238E27FC236}">
                <a16:creationId xmlns:a16="http://schemas.microsoft.com/office/drawing/2014/main" id="{B2701CA9-64E4-7F4A-9CEE-0D0588A296FE}"/>
              </a:ext>
            </a:extLst>
          </p:cNvPr>
          <p:cNvPicPr preferRelativeResize="0"/>
          <p:nvPr/>
        </p:nvPicPr>
        <p:blipFill rotWithShape="1">
          <a:blip r:embed="rId3">
            <a:alphaModFix/>
          </a:blip>
          <a:srcRect/>
          <a:stretch/>
        </p:blipFill>
        <p:spPr>
          <a:xfrm>
            <a:off x="6123439" y="2190025"/>
            <a:ext cx="3020561" cy="2697374"/>
          </a:xfrm>
          <a:prstGeom prst="rect">
            <a:avLst/>
          </a:prstGeom>
          <a:noFill/>
          <a:ln>
            <a:noFill/>
          </a:ln>
        </p:spPr>
      </p:pic>
      <p:sp>
        <p:nvSpPr>
          <p:cNvPr id="5" name="TextBox 4">
            <a:extLst>
              <a:ext uri="{FF2B5EF4-FFF2-40B4-BE49-F238E27FC236}">
                <a16:creationId xmlns:a16="http://schemas.microsoft.com/office/drawing/2014/main" id="{63B3B071-0018-A344-98FD-1EA2D65604AD}"/>
              </a:ext>
            </a:extLst>
          </p:cNvPr>
          <p:cNvSpPr txBox="1"/>
          <p:nvPr/>
        </p:nvSpPr>
        <p:spPr>
          <a:xfrm>
            <a:off x="0" y="2761048"/>
            <a:ext cx="4827494" cy="1569660"/>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What improvements</a:t>
            </a:r>
          </a:p>
          <a:p>
            <a:r>
              <a:rPr lang="en-US" sz="3200" dirty="0">
                <a:solidFill>
                  <a:schemeClr val="bg1"/>
                </a:solidFill>
                <a:latin typeface="Century Gothic" panose="020B0502020202020204" pitchFamily="34" charset="0"/>
              </a:rPr>
              <a:t>would you like to </a:t>
            </a:r>
          </a:p>
          <a:p>
            <a:r>
              <a:rPr lang="en-US" sz="3200" dirty="0">
                <a:solidFill>
                  <a:schemeClr val="bg1"/>
                </a:solidFill>
                <a:latin typeface="Century Gothic" panose="020B0502020202020204" pitchFamily="34" charset="0"/>
              </a:rPr>
              <a:t>make?  </a:t>
            </a:r>
            <a:endParaRPr lang="en-US" sz="3200" dirty="0">
              <a:solidFill>
                <a:schemeClr val="bg1"/>
              </a:solidFill>
            </a:endParaRPr>
          </a:p>
        </p:txBody>
      </p:sp>
    </p:spTree>
    <p:extLst>
      <p:ext uri="{BB962C8B-B14F-4D97-AF65-F5344CB8AC3E}">
        <p14:creationId xmlns:p14="http://schemas.microsoft.com/office/powerpoint/2010/main" val="19815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AEE9-733B-AD46-AFE4-D394AB119494}"/>
              </a:ext>
            </a:extLst>
          </p:cNvPr>
          <p:cNvSpPr>
            <a:spLocks noGrp="1"/>
          </p:cNvSpPr>
          <p:nvPr>
            <p:ph type="title"/>
          </p:nvPr>
        </p:nvSpPr>
        <p:spPr/>
        <p:txBody>
          <a:bodyPr/>
          <a:lstStyle/>
          <a:p>
            <a:r>
              <a:rPr lang="en-US" sz="4800" dirty="0"/>
              <a:t>Lean Building Blocks – </a:t>
            </a:r>
            <a:br>
              <a:rPr lang="en-US" sz="4800" dirty="0"/>
            </a:br>
            <a:r>
              <a:rPr lang="en-US" sz="4800" dirty="0"/>
              <a:t>House of Lean</a:t>
            </a:r>
          </a:p>
        </p:txBody>
      </p:sp>
      <p:grpSp>
        <p:nvGrpSpPr>
          <p:cNvPr id="3" name="Group 2">
            <a:extLst>
              <a:ext uri="{FF2B5EF4-FFF2-40B4-BE49-F238E27FC236}">
                <a16:creationId xmlns:a16="http://schemas.microsoft.com/office/drawing/2014/main" id="{BE7B8808-7864-784F-9624-A5D024E1AB7D}"/>
              </a:ext>
            </a:extLst>
          </p:cNvPr>
          <p:cNvGrpSpPr>
            <a:grpSpLocks/>
          </p:cNvGrpSpPr>
          <p:nvPr/>
        </p:nvGrpSpPr>
        <p:grpSpPr bwMode="auto">
          <a:xfrm>
            <a:off x="455612" y="1745248"/>
            <a:ext cx="8688388" cy="4491038"/>
            <a:chOff x="139" y="1104"/>
            <a:chExt cx="5473" cy="2829"/>
          </a:xfrm>
        </p:grpSpPr>
        <p:sp>
          <p:nvSpPr>
            <p:cNvPr id="6" name="AutoShape 4">
              <a:extLst>
                <a:ext uri="{FF2B5EF4-FFF2-40B4-BE49-F238E27FC236}">
                  <a16:creationId xmlns:a16="http://schemas.microsoft.com/office/drawing/2014/main" id="{92595189-1493-9443-B964-B2CFF00570BB}"/>
                </a:ext>
              </a:extLst>
            </p:cNvPr>
            <p:cNvSpPr>
              <a:spLocks noChangeArrowheads="1"/>
            </p:cNvSpPr>
            <p:nvPr/>
          </p:nvSpPr>
          <p:spPr bwMode="auto">
            <a:xfrm>
              <a:off x="139" y="1104"/>
              <a:ext cx="4465" cy="870"/>
            </a:xfrm>
            <a:prstGeom prst="triangle">
              <a:avLst>
                <a:gd name="adj" fmla="val 50000"/>
              </a:avLst>
            </a:prstGeom>
            <a:solidFill>
              <a:srgbClr val="AAC6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0" hangingPunct="0">
                <a:spcBef>
                  <a:spcPct val="50000"/>
                </a:spcBef>
              </a:pPr>
              <a:endParaRPr lang="en-US" altLang="en-US" sz="2000" b="1" dirty="0">
                <a:solidFill>
                  <a:schemeClr val="bg1"/>
                </a:solidFill>
              </a:endParaRPr>
            </a:p>
          </p:txBody>
        </p:sp>
        <p:sp>
          <p:nvSpPr>
            <p:cNvPr id="7" name="Rectangle 6">
              <a:extLst>
                <a:ext uri="{FF2B5EF4-FFF2-40B4-BE49-F238E27FC236}">
                  <a16:creationId xmlns:a16="http://schemas.microsoft.com/office/drawing/2014/main" id="{06D1CFCF-8BCA-3B4B-905B-8175CE68AAD4}"/>
                </a:ext>
              </a:extLst>
            </p:cNvPr>
            <p:cNvSpPr>
              <a:spLocks noChangeArrowheads="1"/>
            </p:cNvSpPr>
            <p:nvPr/>
          </p:nvSpPr>
          <p:spPr bwMode="auto">
            <a:xfrm>
              <a:off x="139" y="1974"/>
              <a:ext cx="4465" cy="195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7">
              <a:extLst>
                <a:ext uri="{FF2B5EF4-FFF2-40B4-BE49-F238E27FC236}">
                  <a16:creationId xmlns:a16="http://schemas.microsoft.com/office/drawing/2014/main" id="{575AD4A5-98DE-2C4B-B929-5C52A610637F}"/>
                </a:ext>
              </a:extLst>
            </p:cNvPr>
            <p:cNvSpPr>
              <a:spLocks noChangeArrowheads="1"/>
            </p:cNvSpPr>
            <p:nvPr/>
          </p:nvSpPr>
          <p:spPr bwMode="auto">
            <a:xfrm>
              <a:off x="2713" y="2520"/>
              <a:ext cx="1802"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Quick Set-up</a:t>
              </a:r>
              <a:endParaRPr lang="en-US" altLang="en-US"/>
            </a:p>
          </p:txBody>
        </p:sp>
        <p:sp>
          <p:nvSpPr>
            <p:cNvPr id="9" name="Rectangle 8">
              <a:extLst>
                <a:ext uri="{FF2B5EF4-FFF2-40B4-BE49-F238E27FC236}">
                  <a16:creationId xmlns:a16="http://schemas.microsoft.com/office/drawing/2014/main" id="{E506BFB0-4773-6049-8B85-512239454346}"/>
                </a:ext>
              </a:extLst>
            </p:cNvPr>
            <p:cNvSpPr>
              <a:spLocks noChangeArrowheads="1"/>
            </p:cNvSpPr>
            <p:nvPr/>
          </p:nvSpPr>
          <p:spPr bwMode="auto">
            <a:xfrm>
              <a:off x="236" y="2980"/>
              <a:ext cx="1803"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Standardized Work</a:t>
              </a:r>
            </a:p>
          </p:txBody>
        </p:sp>
        <p:sp>
          <p:nvSpPr>
            <p:cNvPr id="10" name="Rectangle 9">
              <a:extLst>
                <a:ext uri="{FF2B5EF4-FFF2-40B4-BE49-F238E27FC236}">
                  <a16:creationId xmlns:a16="http://schemas.microsoft.com/office/drawing/2014/main" id="{C2349E1F-6716-2E4D-A5EC-F7BE4EAA00EB}"/>
                </a:ext>
              </a:extLst>
            </p:cNvPr>
            <p:cNvSpPr>
              <a:spLocks noChangeArrowheads="1"/>
            </p:cNvSpPr>
            <p:nvPr/>
          </p:nvSpPr>
          <p:spPr bwMode="auto">
            <a:xfrm>
              <a:off x="2150" y="2980"/>
              <a:ext cx="1591"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Lot Size Reduction</a:t>
              </a:r>
              <a:endParaRPr lang="en-US" altLang="en-US"/>
            </a:p>
          </p:txBody>
        </p:sp>
        <p:sp>
          <p:nvSpPr>
            <p:cNvPr id="11" name="Rectangle 10">
              <a:extLst>
                <a:ext uri="{FF2B5EF4-FFF2-40B4-BE49-F238E27FC236}">
                  <a16:creationId xmlns:a16="http://schemas.microsoft.com/office/drawing/2014/main" id="{A9B55B0F-E487-4B45-8619-88E16D873F48}"/>
                </a:ext>
              </a:extLst>
            </p:cNvPr>
            <p:cNvSpPr>
              <a:spLocks noChangeArrowheads="1"/>
            </p:cNvSpPr>
            <p:nvPr/>
          </p:nvSpPr>
          <p:spPr bwMode="auto">
            <a:xfrm>
              <a:off x="3853" y="2980"/>
              <a:ext cx="662"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Teams</a:t>
              </a:r>
              <a:endParaRPr lang="en-US" altLang="en-US"/>
            </a:p>
          </p:txBody>
        </p:sp>
        <p:sp>
          <p:nvSpPr>
            <p:cNvPr id="12" name="Rectangle 11">
              <a:extLst>
                <a:ext uri="{FF2B5EF4-FFF2-40B4-BE49-F238E27FC236}">
                  <a16:creationId xmlns:a16="http://schemas.microsoft.com/office/drawing/2014/main" id="{4B7AFC4A-5BC2-AB4C-BCC1-809CA9A6AAE4}"/>
                </a:ext>
              </a:extLst>
            </p:cNvPr>
            <p:cNvSpPr>
              <a:spLocks noChangeArrowheads="1"/>
            </p:cNvSpPr>
            <p:nvPr/>
          </p:nvSpPr>
          <p:spPr bwMode="auto">
            <a:xfrm>
              <a:off x="236" y="2520"/>
              <a:ext cx="1590"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Quality at Source</a:t>
              </a:r>
            </a:p>
          </p:txBody>
        </p:sp>
        <p:sp>
          <p:nvSpPr>
            <p:cNvPr id="13" name="Rectangle 12">
              <a:extLst>
                <a:ext uri="{FF2B5EF4-FFF2-40B4-BE49-F238E27FC236}">
                  <a16:creationId xmlns:a16="http://schemas.microsoft.com/office/drawing/2014/main" id="{CD88936D-A439-484B-A074-071FF088D476}"/>
                </a:ext>
              </a:extLst>
            </p:cNvPr>
            <p:cNvSpPr>
              <a:spLocks noChangeArrowheads="1"/>
            </p:cNvSpPr>
            <p:nvPr/>
          </p:nvSpPr>
          <p:spPr bwMode="auto">
            <a:xfrm>
              <a:off x="240" y="3440"/>
              <a:ext cx="1627"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0" hangingPunct="0">
                <a:spcBef>
                  <a:spcPct val="50000"/>
                </a:spcBef>
              </a:pPr>
              <a:r>
                <a:rPr lang="en-US" altLang="en-US" b="1"/>
                <a:t>5S System</a:t>
              </a:r>
            </a:p>
          </p:txBody>
        </p:sp>
        <p:sp>
          <p:nvSpPr>
            <p:cNvPr id="14" name="Rectangle 13">
              <a:extLst>
                <a:ext uri="{FF2B5EF4-FFF2-40B4-BE49-F238E27FC236}">
                  <a16:creationId xmlns:a16="http://schemas.microsoft.com/office/drawing/2014/main" id="{FC3AA05A-90D2-FB42-BDDD-98F99BDF5364}"/>
                </a:ext>
              </a:extLst>
            </p:cNvPr>
            <p:cNvSpPr>
              <a:spLocks noChangeArrowheads="1"/>
            </p:cNvSpPr>
            <p:nvPr/>
          </p:nvSpPr>
          <p:spPr bwMode="auto">
            <a:xfrm>
              <a:off x="1977" y="3440"/>
              <a:ext cx="897"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0" hangingPunct="0">
                <a:spcBef>
                  <a:spcPct val="50000"/>
                </a:spcBef>
              </a:pPr>
              <a:r>
                <a:rPr lang="en-US" altLang="en-US" b="1"/>
                <a:t>Visual</a:t>
              </a:r>
              <a:endParaRPr lang="en-US" altLang="en-US"/>
            </a:p>
          </p:txBody>
        </p:sp>
        <p:sp>
          <p:nvSpPr>
            <p:cNvPr id="15" name="Rectangle 14">
              <a:extLst>
                <a:ext uri="{FF2B5EF4-FFF2-40B4-BE49-F238E27FC236}">
                  <a16:creationId xmlns:a16="http://schemas.microsoft.com/office/drawing/2014/main" id="{CBF7898A-B6AB-FB48-980F-CB61026CA091}"/>
                </a:ext>
              </a:extLst>
            </p:cNvPr>
            <p:cNvSpPr>
              <a:spLocks noChangeArrowheads="1"/>
            </p:cNvSpPr>
            <p:nvPr/>
          </p:nvSpPr>
          <p:spPr bwMode="auto">
            <a:xfrm>
              <a:off x="2969" y="3440"/>
              <a:ext cx="1546"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Plant Layout</a:t>
              </a:r>
              <a:endParaRPr lang="en-US" altLang="en-US"/>
            </a:p>
          </p:txBody>
        </p:sp>
        <p:sp>
          <p:nvSpPr>
            <p:cNvPr id="16" name="Rectangle 15">
              <a:extLst>
                <a:ext uri="{FF2B5EF4-FFF2-40B4-BE49-F238E27FC236}">
                  <a16:creationId xmlns:a16="http://schemas.microsoft.com/office/drawing/2014/main" id="{D668787E-767B-0D41-BC7E-72B00C0B123B}"/>
                </a:ext>
              </a:extLst>
            </p:cNvPr>
            <p:cNvSpPr>
              <a:spLocks noChangeArrowheads="1"/>
            </p:cNvSpPr>
            <p:nvPr/>
          </p:nvSpPr>
          <p:spPr bwMode="auto">
            <a:xfrm>
              <a:off x="1937" y="2520"/>
              <a:ext cx="664" cy="39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POUS</a:t>
              </a:r>
              <a:endParaRPr lang="en-US" altLang="en-US"/>
            </a:p>
          </p:txBody>
        </p:sp>
        <p:sp>
          <p:nvSpPr>
            <p:cNvPr id="17" name="Rectangle 16">
              <a:extLst>
                <a:ext uri="{FF2B5EF4-FFF2-40B4-BE49-F238E27FC236}">
                  <a16:creationId xmlns:a16="http://schemas.microsoft.com/office/drawing/2014/main" id="{EDA3C0E9-ED5E-4C49-8A9A-0B7A97D63827}"/>
                </a:ext>
              </a:extLst>
            </p:cNvPr>
            <p:cNvSpPr>
              <a:spLocks noChangeArrowheads="1"/>
            </p:cNvSpPr>
            <p:nvPr/>
          </p:nvSpPr>
          <p:spPr bwMode="auto">
            <a:xfrm>
              <a:off x="2150" y="2062"/>
              <a:ext cx="1591" cy="391"/>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0" hangingPunct="0">
                <a:spcBef>
                  <a:spcPct val="50000"/>
                </a:spcBef>
              </a:pPr>
              <a:r>
                <a:rPr lang="en-US" altLang="en-US" b="1"/>
                <a:t>Cellular Flow</a:t>
              </a:r>
              <a:endParaRPr lang="en-US" altLang="en-US"/>
            </a:p>
          </p:txBody>
        </p:sp>
        <p:sp>
          <p:nvSpPr>
            <p:cNvPr id="18" name="Rectangle 17">
              <a:extLst>
                <a:ext uri="{FF2B5EF4-FFF2-40B4-BE49-F238E27FC236}">
                  <a16:creationId xmlns:a16="http://schemas.microsoft.com/office/drawing/2014/main" id="{E5B54393-BA1C-4C4C-A0E4-825690F7372E}"/>
                </a:ext>
              </a:extLst>
            </p:cNvPr>
            <p:cNvSpPr>
              <a:spLocks noChangeArrowheads="1"/>
            </p:cNvSpPr>
            <p:nvPr/>
          </p:nvSpPr>
          <p:spPr bwMode="auto">
            <a:xfrm>
              <a:off x="236" y="2062"/>
              <a:ext cx="1803" cy="391"/>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0" hangingPunct="0">
                <a:spcBef>
                  <a:spcPct val="50000"/>
                </a:spcBef>
              </a:pPr>
              <a:r>
                <a:rPr lang="en-US" altLang="en-US" b="1"/>
                <a:t>Pull / Kanban</a:t>
              </a:r>
              <a:endParaRPr lang="en-US" altLang="en-US"/>
            </a:p>
          </p:txBody>
        </p:sp>
        <p:sp>
          <p:nvSpPr>
            <p:cNvPr id="19" name="Rectangle 18">
              <a:extLst>
                <a:ext uri="{FF2B5EF4-FFF2-40B4-BE49-F238E27FC236}">
                  <a16:creationId xmlns:a16="http://schemas.microsoft.com/office/drawing/2014/main" id="{060AD141-C57F-FE40-9EAA-C8F2E3757D16}"/>
                </a:ext>
              </a:extLst>
            </p:cNvPr>
            <p:cNvSpPr>
              <a:spLocks noChangeArrowheads="1"/>
            </p:cNvSpPr>
            <p:nvPr/>
          </p:nvSpPr>
          <p:spPr bwMode="auto">
            <a:xfrm>
              <a:off x="3853" y="2062"/>
              <a:ext cx="662" cy="391"/>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0" hangingPunct="0">
                <a:spcBef>
                  <a:spcPct val="50000"/>
                </a:spcBef>
              </a:pPr>
              <a:r>
                <a:rPr lang="en-US" altLang="en-US" b="1"/>
                <a:t>TPM</a:t>
              </a:r>
              <a:endParaRPr lang="en-US" altLang="en-US"/>
            </a:p>
          </p:txBody>
        </p:sp>
        <p:grpSp>
          <p:nvGrpSpPr>
            <p:cNvPr id="20" name="Group 19">
              <a:extLst>
                <a:ext uri="{FF2B5EF4-FFF2-40B4-BE49-F238E27FC236}">
                  <a16:creationId xmlns:a16="http://schemas.microsoft.com/office/drawing/2014/main" id="{65232C9F-9A28-0944-BAB1-8DFB8B7659EA}"/>
                </a:ext>
              </a:extLst>
            </p:cNvPr>
            <p:cNvGrpSpPr>
              <a:grpSpLocks/>
            </p:cNvGrpSpPr>
            <p:nvPr/>
          </p:nvGrpSpPr>
          <p:grpSpPr bwMode="auto">
            <a:xfrm>
              <a:off x="4556" y="3069"/>
              <a:ext cx="1056" cy="864"/>
              <a:chOff x="4416" y="3069"/>
              <a:chExt cx="1056" cy="864"/>
            </a:xfrm>
          </p:grpSpPr>
          <p:sp>
            <p:nvSpPr>
              <p:cNvPr id="22" name="Freeform 21">
                <a:extLst>
                  <a:ext uri="{FF2B5EF4-FFF2-40B4-BE49-F238E27FC236}">
                    <a16:creationId xmlns:a16="http://schemas.microsoft.com/office/drawing/2014/main" id="{24318882-2357-6742-B101-72BDE7BC9135}"/>
                  </a:ext>
                </a:extLst>
              </p:cNvPr>
              <p:cNvSpPr>
                <a:spLocks/>
              </p:cNvSpPr>
              <p:nvPr/>
            </p:nvSpPr>
            <p:spPr bwMode="auto">
              <a:xfrm>
                <a:off x="4416" y="3069"/>
                <a:ext cx="960" cy="816"/>
              </a:xfrm>
              <a:custGeom>
                <a:avLst/>
                <a:gdLst>
                  <a:gd name="T0" fmla="*/ 0 w 1008"/>
                  <a:gd name="T1" fmla="*/ 816 h 816"/>
                  <a:gd name="T2" fmla="*/ 0 w 1008"/>
                  <a:gd name="T3" fmla="*/ 0 h 816"/>
                  <a:gd name="T4" fmla="*/ 384 w 1008"/>
                  <a:gd name="T5" fmla="*/ 0 h 816"/>
                  <a:gd name="T6" fmla="*/ 1008 w 1008"/>
                  <a:gd name="T7" fmla="*/ 432 h 816"/>
                  <a:gd name="T8" fmla="*/ 1008 w 1008"/>
                  <a:gd name="T9" fmla="*/ 624 h 816"/>
                  <a:gd name="T10" fmla="*/ 1008 w 1008"/>
                  <a:gd name="T11" fmla="*/ 816 h 816"/>
                  <a:gd name="T12" fmla="*/ 0 w 100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008" h="816">
                    <a:moveTo>
                      <a:pt x="0" y="816"/>
                    </a:moveTo>
                    <a:lnTo>
                      <a:pt x="0" y="0"/>
                    </a:lnTo>
                    <a:lnTo>
                      <a:pt x="384" y="0"/>
                    </a:lnTo>
                    <a:lnTo>
                      <a:pt x="1008" y="432"/>
                    </a:lnTo>
                    <a:lnTo>
                      <a:pt x="1008" y="624"/>
                    </a:lnTo>
                    <a:lnTo>
                      <a:pt x="1008" y="816"/>
                    </a:lnTo>
                    <a:lnTo>
                      <a:pt x="0" y="816"/>
                    </a:lnTo>
                    <a:close/>
                  </a:path>
                </a:pathLst>
              </a:cu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23" name="Line 20">
                <a:extLst>
                  <a:ext uri="{FF2B5EF4-FFF2-40B4-BE49-F238E27FC236}">
                    <a16:creationId xmlns:a16="http://schemas.microsoft.com/office/drawing/2014/main" id="{5F2A91AC-E40B-3444-8759-5DF5CDB923BB}"/>
                  </a:ext>
                </a:extLst>
              </p:cNvPr>
              <p:cNvSpPr>
                <a:spLocks noChangeShapeType="1"/>
              </p:cNvSpPr>
              <p:nvPr/>
            </p:nvSpPr>
            <p:spPr bwMode="auto">
              <a:xfrm>
                <a:off x="5376" y="3501"/>
                <a:ext cx="0" cy="2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24" name="Line 21">
                <a:extLst>
                  <a:ext uri="{FF2B5EF4-FFF2-40B4-BE49-F238E27FC236}">
                    <a16:creationId xmlns:a16="http://schemas.microsoft.com/office/drawing/2014/main" id="{7B0CD075-C60D-D848-960E-424711D4AF22}"/>
                  </a:ext>
                </a:extLst>
              </p:cNvPr>
              <p:cNvSpPr>
                <a:spLocks noChangeShapeType="1"/>
              </p:cNvSpPr>
              <p:nvPr/>
            </p:nvSpPr>
            <p:spPr bwMode="auto">
              <a:xfrm>
                <a:off x="5136" y="3309"/>
                <a:ext cx="0" cy="2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25" name="Line 22">
                <a:extLst>
                  <a:ext uri="{FF2B5EF4-FFF2-40B4-BE49-F238E27FC236}">
                    <a16:creationId xmlns:a16="http://schemas.microsoft.com/office/drawing/2014/main" id="{688CD96C-BDE4-AC4F-A42B-962A83B7D99B}"/>
                  </a:ext>
                </a:extLst>
              </p:cNvPr>
              <p:cNvSpPr>
                <a:spLocks noChangeShapeType="1"/>
              </p:cNvSpPr>
              <p:nvPr/>
            </p:nvSpPr>
            <p:spPr bwMode="auto">
              <a:xfrm>
                <a:off x="4800" y="3093"/>
                <a:ext cx="0" cy="2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26" name="Freeform 25">
                <a:extLst>
                  <a:ext uri="{FF2B5EF4-FFF2-40B4-BE49-F238E27FC236}">
                    <a16:creationId xmlns:a16="http://schemas.microsoft.com/office/drawing/2014/main" id="{D7647355-CBD7-F84C-9138-ACC6A9F10327}"/>
                  </a:ext>
                </a:extLst>
              </p:cNvPr>
              <p:cNvSpPr>
                <a:spLocks/>
              </p:cNvSpPr>
              <p:nvPr/>
            </p:nvSpPr>
            <p:spPr bwMode="auto">
              <a:xfrm>
                <a:off x="4464" y="3357"/>
                <a:ext cx="960" cy="576"/>
              </a:xfrm>
              <a:custGeom>
                <a:avLst/>
                <a:gdLst>
                  <a:gd name="T0" fmla="*/ 0 w 960"/>
                  <a:gd name="T1" fmla="*/ 0 h 576"/>
                  <a:gd name="T2" fmla="*/ 576 w 960"/>
                  <a:gd name="T3" fmla="*/ 0 h 576"/>
                  <a:gd name="T4" fmla="*/ 576 w 960"/>
                  <a:gd name="T5" fmla="*/ 192 h 576"/>
                  <a:gd name="T6" fmla="*/ 768 w 960"/>
                  <a:gd name="T7" fmla="*/ 192 h 576"/>
                  <a:gd name="T8" fmla="*/ 768 w 960"/>
                  <a:gd name="T9" fmla="*/ 384 h 576"/>
                  <a:gd name="T10" fmla="*/ 960 w 960"/>
                  <a:gd name="T11" fmla="*/ 384 h 576"/>
                  <a:gd name="T12" fmla="*/ 960 w 960"/>
                  <a:gd name="T13" fmla="*/ 576 h 576"/>
                  <a:gd name="T14" fmla="*/ 0 w 960"/>
                  <a:gd name="T15" fmla="*/ 576 h 576"/>
                  <a:gd name="T16" fmla="*/ 0 w 9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0" h="576">
                    <a:moveTo>
                      <a:pt x="0" y="0"/>
                    </a:moveTo>
                    <a:lnTo>
                      <a:pt x="576" y="0"/>
                    </a:lnTo>
                    <a:lnTo>
                      <a:pt x="576" y="192"/>
                    </a:lnTo>
                    <a:lnTo>
                      <a:pt x="768" y="192"/>
                    </a:lnTo>
                    <a:lnTo>
                      <a:pt x="768" y="384"/>
                    </a:lnTo>
                    <a:lnTo>
                      <a:pt x="960" y="384"/>
                    </a:lnTo>
                    <a:lnTo>
                      <a:pt x="960" y="576"/>
                    </a:lnTo>
                    <a:lnTo>
                      <a:pt x="0" y="576"/>
                    </a:lnTo>
                    <a:lnTo>
                      <a:pt x="0" y="0"/>
                    </a:lnTo>
                    <a:close/>
                  </a:path>
                </a:pathLst>
              </a:custGeom>
              <a:solidFill>
                <a:srgbClr val="AA4F24"/>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dirty="0"/>
              </a:p>
            </p:txBody>
          </p:sp>
          <p:sp>
            <p:nvSpPr>
              <p:cNvPr id="27" name="Text Box 24">
                <a:extLst>
                  <a:ext uri="{FF2B5EF4-FFF2-40B4-BE49-F238E27FC236}">
                    <a16:creationId xmlns:a16="http://schemas.microsoft.com/office/drawing/2014/main" id="{060DCF70-A6D3-D743-9D60-198AA2A2787B}"/>
                  </a:ext>
                </a:extLst>
              </p:cNvPr>
              <p:cNvSpPr txBox="1">
                <a:spLocks noChangeArrowheads="1"/>
              </p:cNvSpPr>
              <p:nvPr/>
            </p:nvSpPr>
            <p:spPr bwMode="auto">
              <a:xfrm>
                <a:off x="4556" y="3356"/>
                <a:ext cx="708" cy="57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b="1" dirty="0">
                    <a:solidFill>
                      <a:schemeClr val="bg1"/>
                    </a:solidFill>
                  </a:rPr>
                  <a:t>Value</a:t>
                </a:r>
              </a:p>
              <a:p>
                <a:pPr eaLnBrk="0" hangingPunct="0"/>
                <a:r>
                  <a:rPr lang="en-US" altLang="en-US" b="1" dirty="0">
                    <a:solidFill>
                      <a:schemeClr val="bg1"/>
                    </a:solidFill>
                  </a:rPr>
                  <a:t>Stream</a:t>
                </a:r>
              </a:p>
              <a:p>
                <a:pPr eaLnBrk="0" hangingPunct="0"/>
                <a:r>
                  <a:rPr lang="en-US" altLang="en-US" b="1" dirty="0">
                    <a:solidFill>
                      <a:schemeClr val="bg1"/>
                    </a:solidFill>
                  </a:rPr>
                  <a:t>Mapping</a:t>
                </a:r>
                <a:endParaRPr lang="en-US" altLang="en-US" sz="1600" b="1" dirty="0">
                  <a:solidFill>
                    <a:schemeClr val="bg1"/>
                  </a:solidFill>
                </a:endParaRPr>
              </a:p>
            </p:txBody>
          </p:sp>
          <p:sp>
            <p:nvSpPr>
              <p:cNvPr id="28" name="Line 25">
                <a:extLst>
                  <a:ext uri="{FF2B5EF4-FFF2-40B4-BE49-F238E27FC236}">
                    <a16:creationId xmlns:a16="http://schemas.microsoft.com/office/drawing/2014/main" id="{A1490696-9511-B945-9B5F-57F75791BB0E}"/>
                  </a:ext>
                </a:extLst>
              </p:cNvPr>
              <p:cNvSpPr>
                <a:spLocks noChangeShapeType="1"/>
              </p:cNvSpPr>
              <p:nvPr/>
            </p:nvSpPr>
            <p:spPr bwMode="auto">
              <a:xfrm flipV="1">
                <a:off x="4416" y="3069"/>
                <a:ext cx="3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29" name="Line 26">
                <a:extLst>
                  <a:ext uri="{FF2B5EF4-FFF2-40B4-BE49-F238E27FC236}">
                    <a16:creationId xmlns:a16="http://schemas.microsoft.com/office/drawing/2014/main" id="{13CFF562-D456-4D43-B8DC-E52464C5745C}"/>
                  </a:ext>
                </a:extLst>
              </p:cNvPr>
              <p:cNvSpPr>
                <a:spLocks noChangeShapeType="1"/>
              </p:cNvSpPr>
              <p:nvPr/>
            </p:nvSpPr>
            <p:spPr bwMode="auto">
              <a:xfrm rot="222177">
                <a:off x="4752" y="3069"/>
                <a:ext cx="720" cy="48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sp>
          <p:nvSpPr>
            <p:cNvPr id="21" name="Text Box 27">
              <a:extLst>
                <a:ext uri="{FF2B5EF4-FFF2-40B4-BE49-F238E27FC236}">
                  <a16:creationId xmlns:a16="http://schemas.microsoft.com/office/drawing/2014/main" id="{4A989E14-0131-B34B-B76A-722BBC3F6F1D}"/>
                </a:ext>
              </a:extLst>
            </p:cNvPr>
            <p:cNvSpPr txBox="1">
              <a:spLocks noChangeArrowheads="1"/>
            </p:cNvSpPr>
            <p:nvPr/>
          </p:nvSpPr>
          <p:spPr bwMode="auto">
            <a:xfrm>
              <a:off x="1200" y="1541"/>
              <a:ext cx="24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50000"/>
                </a:spcBef>
              </a:pPr>
              <a:r>
                <a:rPr lang="en-US" altLang="en-US" sz="2400" b="1">
                  <a:solidFill>
                    <a:schemeClr val="bg1"/>
                  </a:solidFill>
                </a:rPr>
                <a:t>Continuous Improvement</a:t>
              </a:r>
              <a:endParaRPr lang="en-US" altLang="en-US" sz="2400" b="1">
                <a:solidFill>
                  <a:schemeClr val="bg1"/>
                </a:solidFill>
                <a:latin typeface="Felix Titling" pitchFamily="82" charset="0"/>
              </a:endParaRPr>
            </a:p>
          </p:txBody>
        </p:sp>
      </p:grpSp>
      <p:sp>
        <p:nvSpPr>
          <p:cNvPr id="4" name="Explosion 1 3">
            <a:extLst>
              <a:ext uri="{FF2B5EF4-FFF2-40B4-BE49-F238E27FC236}">
                <a16:creationId xmlns:a16="http://schemas.microsoft.com/office/drawing/2014/main" id="{0065159A-4E89-5D4F-9AE3-492DAF0DF0A3}"/>
              </a:ext>
            </a:extLst>
          </p:cNvPr>
          <p:cNvSpPr/>
          <p:nvPr/>
        </p:nvSpPr>
        <p:spPr>
          <a:xfrm rot="20581657">
            <a:off x="5566524" y="1017222"/>
            <a:ext cx="3557015" cy="1473535"/>
          </a:xfrm>
          <a:prstGeom prst="irregularSeal1">
            <a:avLst/>
          </a:prstGeom>
          <a:solidFill>
            <a:srgbClr val="5F8531"/>
          </a:solidFill>
        </p:spPr>
        <p:style>
          <a:lnRef idx="3">
            <a:schemeClr val="lt1"/>
          </a:lnRef>
          <a:fillRef idx="1">
            <a:schemeClr val="accent6"/>
          </a:fillRef>
          <a:effectRef idx="1">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5" name="TextBox 27">
            <a:extLst>
              <a:ext uri="{FF2B5EF4-FFF2-40B4-BE49-F238E27FC236}">
                <a16:creationId xmlns:a16="http://schemas.microsoft.com/office/drawing/2014/main" id="{A38B8941-908D-7642-9F1A-4C0229E2043F}"/>
              </a:ext>
            </a:extLst>
          </p:cNvPr>
          <p:cNvSpPr txBox="1"/>
          <p:nvPr/>
        </p:nvSpPr>
        <p:spPr>
          <a:xfrm rot="20468891">
            <a:off x="6183466" y="1587128"/>
            <a:ext cx="2341769" cy="323165"/>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500" dirty="0">
                <a:solidFill>
                  <a:schemeClr val="bg1"/>
                </a:solidFill>
                <a:latin typeface="Arial Black"/>
                <a:cs typeface="Arial Black"/>
              </a:rPr>
              <a:t>+ HUNDREDS MORE!</a:t>
            </a:r>
          </a:p>
        </p:txBody>
      </p:sp>
    </p:spTree>
    <p:extLst>
      <p:ext uri="{BB962C8B-B14F-4D97-AF65-F5344CB8AC3E}">
        <p14:creationId xmlns:p14="http://schemas.microsoft.com/office/powerpoint/2010/main" val="1651963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519B-F234-9446-9964-59C904F0E6D2}"/>
              </a:ext>
            </a:extLst>
          </p:cNvPr>
          <p:cNvSpPr>
            <a:spLocks noGrp="1"/>
          </p:cNvSpPr>
          <p:nvPr>
            <p:ph type="title"/>
          </p:nvPr>
        </p:nvSpPr>
        <p:spPr>
          <a:xfrm>
            <a:off x="457200" y="274652"/>
            <a:ext cx="8229600" cy="973991"/>
          </a:xfrm>
        </p:spPr>
        <p:txBody>
          <a:bodyPr/>
          <a:lstStyle/>
          <a:p>
            <a:r>
              <a:rPr lang="en-US" dirty="0"/>
              <a:t>Standardized Work</a:t>
            </a:r>
          </a:p>
        </p:txBody>
      </p:sp>
      <p:grpSp>
        <p:nvGrpSpPr>
          <p:cNvPr id="3" name="Group 2">
            <a:extLst>
              <a:ext uri="{FF2B5EF4-FFF2-40B4-BE49-F238E27FC236}">
                <a16:creationId xmlns:a16="http://schemas.microsoft.com/office/drawing/2014/main" id="{D4D1CBBF-5A6D-F841-896C-1246A553F67B}"/>
              </a:ext>
            </a:extLst>
          </p:cNvPr>
          <p:cNvGrpSpPr>
            <a:grpSpLocks/>
          </p:cNvGrpSpPr>
          <p:nvPr/>
        </p:nvGrpSpPr>
        <p:grpSpPr bwMode="auto">
          <a:xfrm>
            <a:off x="3468687" y="4291087"/>
            <a:ext cx="3958457" cy="1458379"/>
            <a:chOff x="2355" y="1742"/>
            <a:chExt cx="2736" cy="1008"/>
          </a:xfrm>
        </p:grpSpPr>
        <p:sp>
          <p:nvSpPr>
            <p:cNvPr id="22" name="Oval 21">
              <a:extLst>
                <a:ext uri="{FF2B5EF4-FFF2-40B4-BE49-F238E27FC236}">
                  <a16:creationId xmlns:a16="http://schemas.microsoft.com/office/drawing/2014/main" id="{1E12E3DA-67B0-3249-98A5-E2D989DF443E}"/>
                </a:ext>
              </a:extLst>
            </p:cNvPr>
            <p:cNvSpPr>
              <a:spLocks noChangeArrowheads="1"/>
            </p:cNvSpPr>
            <p:nvPr/>
          </p:nvSpPr>
          <p:spPr bwMode="auto">
            <a:xfrm>
              <a:off x="4131" y="1742"/>
              <a:ext cx="960" cy="1008"/>
            </a:xfrm>
            <a:prstGeom prst="ellipse">
              <a:avLst/>
            </a:prstGeom>
            <a:solidFill>
              <a:srgbClr val="33CC33"/>
            </a:solidFill>
            <a:ln w="19050">
              <a:solidFill>
                <a:schemeClr val="tx1"/>
              </a:solidFill>
              <a:round/>
              <a:headEnd/>
              <a:tailEnd/>
            </a:ln>
            <a:effectLst/>
            <a:extLst>
              <a:ext uri="{AF507438-7753-43E0-B8FC-AC1667EBCBE1}">
                <a14:hiddenEffects xmlns:a14="http://schemas.microsoft.com/office/drawing/2010/main">
                  <a:effectLst>
                    <a:outerShdw dist="89803" dir="2700000" algn="ctr" rotWithShape="0">
                      <a:schemeClr val="folHlink"/>
                    </a:outerShdw>
                  </a:effectLst>
                </a14:hiddenEffects>
              </a:ext>
            </a:extLst>
          </p:spPr>
          <p:txBody>
            <a:bodyPr wrap="none" anchor="ctr"/>
            <a:lstStyle/>
            <a:p>
              <a:endParaRPr lang="en-US"/>
            </a:p>
          </p:txBody>
        </p:sp>
        <p:sp>
          <p:nvSpPr>
            <p:cNvPr id="23" name="Oval 22">
              <a:extLst>
                <a:ext uri="{FF2B5EF4-FFF2-40B4-BE49-F238E27FC236}">
                  <a16:creationId xmlns:a16="http://schemas.microsoft.com/office/drawing/2014/main" id="{99D1E98A-2131-7C40-BFA4-5251E148E58C}"/>
                </a:ext>
              </a:extLst>
            </p:cNvPr>
            <p:cNvSpPr>
              <a:spLocks noChangeArrowheads="1"/>
            </p:cNvSpPr>
            <p:nvPr/>
          </p:nvSpPr>
          <p:spPr bwMode="auto">
            <a:xfrm>
              <a:off x="2355" y="1742"/>
              <a:ext cx="960" cy="1008"/>
            </a:xfrm>
            <a:prstGeom prst="ellipse">
              <a:avLst/>
            </a:prstGeom>
            <a:solidFill>
              <a:srgbClr val="33CC33"/>
            </a:solidFill>
            <a:ln w="19050">
              <a:solidFill>
                <a:schemeClr val="tx1"/>
              </a:solidFill>
              <a:round/>
              <a:headEnd/>
              <a:tailEnd/>
            </a:ln>
            <a:effectLst/>
            <a:extLst>
              <a:ext uri="{AF507438-7753-43E0-B8FC-AC1667EBCBE1}">
                <a14:hiddenEffects xmlns:a14="http://schemas.microsoft.com/office/drawing/2010/main">
                  <a:effectLst>
                    <a:outerShdw dist="89803" dir="2700000" algn="ctr" rotWithShape="0">
                      <a:schemeClr val="folHlink"/>
                    </a:outerShdw>
                  </a:effectLst>
                </a14:hiddenEffects>
              </a:ext>
            </a:extLst>
          </p:spPr>
          <p:txBody>
            <a:bodyPr wrap="none" anchor="ctr"/>
            <a:lstStyle/>
            <a:p>
              <a:endParaRPr lang="en-US"/>
            </a:p>
          </p:txBody>
        </p:sp>
        <p:sp>
          <p:nvSpPr>
            <p:cNvPr id="24" name="Text Box 22">
              <a:extLst>
                <a:ext uri="{FF2B5EF4-FFF2-40B4-BE49-F238E27FC236}">
                  <a16:creationId xmlns:a16="http://schemas.microsoft.com/office/drawing/2014/main" id="{6094CEAD-9CBD-724E-A18E-E2DD5E74D90A}"/>
                </a:ext>
              </a:extLst>
            </p:cNvPr>
            <p:cNvSpPr txBox="1">
              <a:spLocks noChangeArrowheads="1"/>
            </p:cNvSpPr>
            <p:nvPr/>
          </p:nvSpPr>
          <p:spPr bwMode="auto">
            <a:xfrm>
              <a:off x="2403" y="2057"/>
              <a:ext cx="8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800">
                  <a:solidFill>
                    <a:schemeClr val="bg1"/>
                  </a:solidFill>
                  <a:effectLst/>
                </a:rPr>
                <a:t>Consistent</a:t>
              </a:r>
            </a:p>
            <a:p>
              <a:pPr algn="ctr" eaLnBrk="0" hangingPunct="0">
                <a:spcBef>
                  <a:spcPct val="0"/>
                </a:spcBef>
              </a:pPr>
              <a:r>
                <a:rPr lang="en-US" altLang="en-US" sz="1800">
                  <a:solidFill>
                    <a:schemeClr val="bg1"/>
                  </a:solidFill>
                  <a:effectLst/>
                </a:rPr>
                <a:t>Process</a:t>
              </a:r>
              <a:endParaRPr lang="en-US" altLang="en-US" sz="1600">
                <a:solidFill>
                  <a:schemeClr val="bg1"/>
                </a:solidFill>
                <a:effectLst/>
              </a:endParaRPr>
            </a:p>
          </p:txBody>
        </p:sp>
        <p:sp>
          <p:nvSpPr>
            <p:cNvPr id="25" name="Text Box 23">
              <a:extLst>
                <a:ext uri="{FF2B5EF4-FFF2-40B4-BE49-F238E27FC236}">
                  <a16:creationId xmlns:a16="http://schemas.microsoft.com/office/drawing/2014/main" id="{C8369A2D-AFAC-7A4D-BD37-5D19FB79EE6C}"/>
                </a:ext>
              </a:extLst>
            </p:cNvPr>
            <p:cNvSpPr txBox="1">
              <a:spLocks noChangeArrowheads="1"/>
            </p:cNvSpPr>
            <p:nvPr/>
          </p:nvSpPr>
          <p:spPr bwMode="auto">
            <a:xfrm>
              <a:off x="4298" y="2057"/>
              <a:ext cx="6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800">
                  <a:solidFill>
                    <a:schemeClr val="bg1"/>
                  </a:solidFill>
                  <a:effectLst/>
                </a:rPr>
                <a:t>Desired</a:t>
              </a:r>
            </a:p>
            <a:p>
              <a:pPr algn="ctr" eaLnBrk="0" hangingPunct="0">
                <a:spcBef>
                  <a:spcPct val="0"/>
                </a:spcBef>
              </a:pPr>
              <a:r>
                <a:rPr lang="en-US" altLang="en-US" sz="1800">
                  <a:solidFill>
                    <a:schemeClr val="bg1"/>
                  </a:solidFill>
                  <a:effectLst/>
                </a:rPr>
                <a:t>Results</a:t>
              </a:r>
              <a:endParaRPr lang="en-US" altLang="en-US" sz="1600">
                <a:solidFill>
                  <a:schemeClr val="bg1"/>
                </a:solidFill>
                <a:effectLst/>
              </a:endParaRPr>
            </a:p>
          </p:txBody>
        </p:sp>
        <p:sp>
          <p:nvSpPr>
            <p:cNvPr id="26" name="Line 24">
              <a:extLst>
                <a:ext uri="{FF2B5EF4-FFF2-40B4-BE49-F238E27FC236}">
                  <a16:creationId xmlns:a16="http://schemas.microsoft.com/office/drawing/2014/main" id="{AA19DB84-44B1-FD40-87CE-3FE65650BF97}"/>
                </a:ext>
              </a:extLst>
            </p:cNvPr>
            <p:cNvSpPr>
              <a:spLocks noChangeShapeType="1"/>
            </p:cNvSpPr>
            <p:nvPr/>
          </p:nvSpPr>
          <p:spPr bwMode="auto">
            <a:xfrm>
              <a:off x="3123" y="1838"/>
              <a:ext cx="120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5">
              <a:extLst>
                <a:ext uri="{FF2B5EF4-FFF2-40B4-BE49-F238E27FC236}">
                  <a16:creationId xmlns:a16="http://schemas.microsoft.com/office/drawing/2014/main" id="{F1530693-3CBD-8E49-9846-FB3D83304D26}"/>
                </a:ext>
              </a:extLst>
            </p:cNvPr>
            <p:cNvSpPr>
              <a:spLocks noChangeShapeType="1"/>
            </p:cNvSpPr>
            <p:nvPr/>
          </p:nvSpPr>
          <p:spPr bwMode="auto">
            <a:xfrm>
              <a:off x="3267" y="2030"/>
              <a:ext cx="912"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6">
              <a:extLst>
                <a:ext uri="{FF2B5EF4-FFF2-40B4-BE49-F238E27FC236}">
                  <a16:creationId xmlns:a16="http://schemas.microsoft.com/office/drawing/2014/main" id="{9CDFB8C5-3483-174A-8CD8-85562FB8901B}"/>
                </a:ext>
              </a:extLst>
            </p:cNvPr>
            <p:cNvSpPr>
              <a:spLocks noChangeShapeType="1"/>
            </p:cNvSpPr>
            <p:nvPr/>
          </p:nvSpPr>
          <p:spPr bwMode="auto">
            <a:xfrm>
              <a:off x="3319" y="2246"/>
              <a:ext cx="812"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7">
              <a:extLst>
                <a:ext uri="{FF2B5EF4-FFF2-40B4-BE49-F238E27FC236}">
                  <a16:creationId xmlns:a16="http://schemas.microsoft.com/office/drawing/2014/main" id="{F0999222-BF7A-9043-80CF-F6A0C779521F}"/>
                </a:ext>
              </a:extLst>
            </p:cNvPr>
            <p:cNvSpPr>
              <a:spLocks noChangeShapeType="1"/>
            </p:cNvSpPr>
            <p:nvPr/>
          </p:nvSpPr>
          <p:spPr bwMode="auto">
            <a:xfrm>
              <a:off x="3267" y="2462"/>
              <a:ext cx="912"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8">
              <a:extLst>
                <a:ext uri="{FF2B5EF4-FFF2-40B4-BE49-F238E27FC236}">
                  <a16:creationId xmlns:a16="http://schemas.microsoft.com/office/drawing/2014/main" id="{5B63D885-9C63-524A-8131-44FBDF342FD0}"/>
                </a:ext>
              </a:extLst>
            </p:cNvPr>
            <p:cNvSpPr>
              <a:spLocks noChangeShapeType="1"/>
            </p:cNvSpPr>
            <p:nvPr/>
          </p:nvSpPr>
          <p:spPr bwMode="auto">
            <a:xfrm>
              <a:off x="3123" y="2658"/>
              <a:ext cx="120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Rectangle 3">
            <a:extLst>
              <a:ext uri="{FF2B5EF4-FFF2-40B4-BE49-F238E27FC236}">
                <a16:creationId xmlns:a16="http://schemas.microsoft.com/office/drawing/2014/main" id="{0DCDC3A0-38E1-F04C-A52D-D907EBED0E33}"/>
              </a:ext>
            </a:extLst>
          </p:cNvPr>
          <p:cNvSpPr>
            <a:spLocks noGrp="1" noChangeArrowheads="1"/>
          </p:cNvSpPr>
          <p:nvPr/>
        </p:nvSpPr>
        <p:spPr>
          <a:xfrm>
            <a:off x="801687" y="1248643"/>
            <a:ext cx="7083555" cy="437513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marL="0" indent="0">
              <a:buFontTx/>
              <a:buNone/>
            </a:pPr>
            <a:r>
              <a:rPr lang="en-US" altLang="en-US" sz="2600" dirty="0"/>
              <a:t>Defines operations safely carried out with all tasks organized in the best known sequence using the most effective combination of these resources:</a:t>
            </a:r>
          </a:p>
          <a:p>
            <a:pPr marL="0" indent="0">
              <a:buFontTx/>
              <a:buNone/>
            </a:pPr>
            <a:endParaRPr lang="en-US" altLang="en-US" dirty="0"/>
          </a:p>
          <a:p>
            <a:pPr marL="0" indent="0"/>
            <a:r>
              <a:rPr lang="en-US" altLang="en-US" dirty="0"/>
              <a:t>   </a:t>
            </a:r>
            <a:r>
              <a:rPr lang="en-US" altLang="en-US" sz="2800" dirty="0"/>
              <a:t>People</a:t>
            </a:r>
          </a:p>
          <a:p>
            <a:pPr marL="0" indent="0"/>
            <a:r>
              <a:rPr lang="en-US" altLang="en-US" sz="2800" dirty="0"/>
              <a:t>   Materials</a:t>
            </a:r>
          </a:p>
          <a:p>
            <a:pPr marL="0" indent="0"/>
            <a:r>
              <a:rPr lang="en-US" altLang="en-US" sz="2800" dirty="0"/>
              <a:t>   Methods</a:t>
            </a:r>
          </a:p>
          <a:p>
            <a:pPr marL="0" indent="0"/>
            <a:r>
              <a:rPr lang="en-US" altLang="en-US" sz="2800" dirty="0"/>
              <a:t>   Machines</a:t>
            </a:r>
          </a:p>
          <a:p>
            <a:pPr marL="0" indent="0"/>
            <a:endParaRPr lang="en-US" altLang="en-US" dirty="0"/>
          </a:p>
        </p:txBody>
      </p:sp>
      <p:grpSp>
        <p:nvGrpSpPr>
          <p:cNvPr id="5" name="Group 4">
            <a:extLst>
              <a:ext uri="{FF2B5EF4-FFF2-40B4-BE49-F238E27FC236}">
                <a16:creationId xmlns:a16="http://schemas.microsoft.com/office/drawing/2014/main" id="{18A9B604-31A6-4F4D-93CD-1FA9E5CDFE5C}"/>
              </a:ext>
            </a:extLst>
          </p:cNvPr>
          <p:cNvGrpSpPr>
            <a:grpSpLocks/>
          </p:cNvGrpSpPr>
          <p:nvPr/>
        </p:nvGrpSpPr>
        <p:grpSpPr bwMode="auto">
          <a:xfrm>
            <a:off x="2594960" y="2359099"/>
            <a:ext cx="5781431" cy="1562549"/>
            <a:chOff x="1610" y="1676"/>
            <a:chExt cx="3996" cy="1080"/>
          </a:xfrm>
        </p:grpSpPr>
        <p:sp>
          <p:nvSpPr>
            <p:cNvPr id="8" name="Oval 7">
              <a:extLst>
                <a:ext uri="{FF2B5EF4-FFF2-40B4-BE49-F238E27FC236}">
                  <a16:creationId xmlns:a16="http://schemas.microsoft.com/office/drawing/2014/main" id="{9B8BA1A8-CF37-0B43-BD8B-4ABD98D01435}"/>
                </a:ext>
              </a:extLst>
            </p:cNvPr>
            <p:cNvSpPr>
              <a:spLocks noChangeArrowheads="1"/>
            </p:cNvSpPr>
            <p:nvPr/>
          </p:nvSpPr>
          <p:spPr bwMode="auto">
            <a:xfrm>
              <a:off x="1619" y="1748"/>
              <a:ext cx="960" cy="1008"/>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89803" dir="2700000" algn="ctr" rotWithShape="0">
                      <a:srgbClr val="FF0000"/>
                    </a:outerShdw>
                  </a:effectLst>
                </a14:hiddenEffects>
              </a:ext>
            </a:extLst>
          </p:spPr>
          <p:txBody>
            <a:bodyPr wrap="none" anchor="ctr"/>
            <a:lstStyle/>
            <a:p>
              <a:endParaRPr lang="en-US"/>
            </a:p>
          </p:txBody>
        </p:sp>
        <p:sp>
          <p:nvSpPr>
            <p:cNvPr id="9" name="Oval 8">
              <a:extLst>
                <a:ext uri="{FF2B5EF4-FFF2-40B4-BE49-F238E27FC236}">
                  <a16:creationId xmlns:a16="http://schemas.microsoft.com/office/drawing/2014/main" id="{81064DC0-9875-7E41-BB06-1A39A5E383BA}"/>
                </a:ext>
              </a:extLst>
            </p:cNvPr>
            <p:cNvSpPr>
              <a:spLocks noChangeArrowheads="1"/>
            </p:cNvSpPr>
            <p:nvPr/>
          </p:nvSpPr>
          <p:spPr bwMode="auto">
            <a:xfrm>
              <a:off x="4643" y="1748"/>
              <a:ext cx="960" cy="1008"/>
            </a:xfrm>
            <a:prstGeom prst="ellipse">
              <a:avLst/>
            </a:prstGeom>
            <a:solidFill>
              <a:schemeClr val="hlink"/>
            </a:solidFill>
            <a:ln w="19050">
              <a:solidFill>
                <a:schemeClr val="tx1"/>
              </a:solidFill>
              <a:round/>
              <a:headEnd/>
              <a:tailEnd/>
            </a:ln>
            <a:effectLst/>
            <a:extLst>
              <a:ext uri="{AF507438-7753-43E0-B8FC-AC1667EBCBE1}">
                <a14:hiddenEffects xmlns:a14="http://schemas.microsoft.com/office/drawing/2010/main">
                  <a:effectLst>
                    <a:outerShdw dist="89803" dir="2700000" algn="ctr" rotWithShape="0">
                      <a:srgbClr val="FF0000"/>
                    </a:outerShdw>
                  </a:effectLst>
                </a14:hiddenEffects>
              </a:ext>
            </a:extLst>
          </p:spPr>
          <p:txBody>
            <a:bodyPr wrap="none" anchor="ctr"/>
            <a:lstStyle/>
            <a:p>
              <a:pPr algn="ctr" eaLnBrk="0" hangingPunct="0">
                <a:spcBef>
                  <a:spcPct val="0"/>
                </a:spcBef>
              </a:pPr>
              <a:endParaRPr lang="en-US" altLang="en-US" sz="2400" b="0">
                <a:effectLst/>
              </a:endParaRPr>
            </a:p>
          </p:txBody>
        </p:sp>
        <p:sp>
          <p:nvSpPr>
            <p:cNvPr id="10" name="Text Box 34">
              <a:extLst>
                <a:ext uri="{FF2B5EF4-FFF2-40B4-BE49-F238E27FC236}">
                  <a16:creationId xmlns:a16="http://schemas.microsoft.com/office/drawing/2014/main" id="{B6D6058D-6FF8-3046-9E64-E965D00752ED}"/>
                </a:ext>
              </a:extLst>
            </p:cNvPr>
            <p:cNvSpPr txBox="1">
              <a:spLocks noChangeArrowheads="1"/>
            </p:cNvSpPr>
            <p:nvPr/>
          </p:nvSpPr>
          <p:spPr bwMode="auto">
            <a:xfrm>
              <a:off x="1610" y="2055"/>
              <a:ext cx="979"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spAutoFit/>
            </a:bodyPr>
            <a:lstStyle/>
            <a:p>
              <a:pPr algn="ctr" eaLnBrk="0" hangingPunct="0">
                <a:spcBef>
                  <a:spcPct val="0"/>
                </a:spcBef>
              </a:pPr>
              <a:r>
                <a:rPr lang="en-US" altLang="en-US" sz="1800" dirty="0">
                  <a:solidFill>
                    <a:schemeClr val="bg1"/>
                  </a:solidFill>
                  <a:effectLst/>
                </a:rPr>
                <a:t>Inconsistent</a:t>
              </a:r>
            </a:p>
            <a:p>
              <a:pPr algn="ctr" eaLnBrk="0" hangingPunct="0">
                <a:spcBef>
                  <a:spcPct val="0"/>
                </a:spcBef>
              </a:pPr>
              <a:r>
                <a:rPr lang="en-US" altLang="en-US" sz="1800" dirty="0">
                  <a:solidFill>
                    <a:schemeClr val="bg1"/>
                  </a:solidFill>
                  <a:effectLst/>
                </a:rPr>
                <a:t>Process</a:t>
              </a:r>
              <a:endParaRPr lang="en-US" altLang="en-US" sz="1600" dirty="0">
                <a:solidFill>
                  <a:schemeClr val="bg1"/>
                </a:solidFill>
                <a:effectLst/>
              </a:endParaRPr>
            </a:p>
          </p:txBody>
        </p:sp>
        <p:sp>
          <p:nvSpPr>
            <p:cNvPr id="11" name="Text Box 35">
              <a:extLst>
                <a:ext uri="{FF2B5EF4-FFF2-40B4-BE49-F238E27FC236}">
                  <a16:creationId xmlns:a16="http://schemas.microsoft.com/office/drawing/2014/main" id="{55BBA722-00B1-3541-946E-DD391024550D}"/>
                </a:ext>
              </a:extLst>
            </p:cNvPr>
            <p:cNvSpPr txBox="1">
              <a:spLocks noChangeArrowheads="1"/>
            </p:cNvSpPr>
            <p:nvPr/>
          </p:nvSpPr>
          <p:spPr bwMode="auto">
            <a:xfrm>
              <a:off x="4627" y="2056"/>
              <a:ext cx="979"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spAutoFit/>
            </a:bodyPr>
            <a:lstStyle/>
            <a:p>
              <a:pPr algn="ctr" eaLnBrk="0" hangingPunct="0">
                <a:spcBef>
                  <a:spcPct val="0"/>
                </a:spcBef>
              </a:pPr>
              <a:r>
                <a:rPr lang="en-US" altLang="en-US" sz="1800" dirty="0">
                  <a:solidFill>
                    <a:schemeClr val="bg1"/>
                  </a:solidFill>
                  <a:effectLst/>
                </a:rPr>
                <a:t>Inconsistent</a:t>
              </a:r>
              <a:endParaRPr lang="en-US" altLang="en-US" sz="1600" dirty="0">
                <a:solidFill>
                  <a:schemeClr val="bg1"/>
                </a:solidFill>
                <a:effectLst/>
              </a:endParaRPr>
            </a:p>
            <a:p>
              <a:pPr algn="ctr" eaLnBrk="0" hangingPunct="0">
                <a:spcBef>
                  <a:spcPct val="0"/>
                </a:spcBef>
              </a:pPr>
              <a:r>
                <a:rPr lang="en-US" altLang="en-US" sz="1800" dirty="0">
                  <a:solidFill>
                    <a:schemeClr val="bg1"/>
                  </a:solidFill>
                  <a:effectLst/>
                </a:rPr>
                <a:t>Results</a:t>
              </a:r>
              <a:endParaRPr lang="en-US" altLang="en-US" sz="1600" dirty="0">
                <a:solidFill>
                  <a:schemeClr val="bg1"/>
                </a:solidFill>
                <a:effectLst/>
              </a:endParaRPr>
            </a:p>
          </p:txBody>
        </p:sp>
        <p:sp>
          <p:nvSpPr>
            <p:cNvPr id="12" name="Freeform 11">
              <a:extLst>
                <a:ext uri="{FF2B5EF4-FFF2-40B4-BE49-F238E27FC236}">
                  <a16:creationId xmlns:a16="http://schemas.microsoft.com/office/drawing/2014/main" id="{CB469C6B-29C4-B248-B436-28E6CD749240}"/>
                </a:ext>
              </a:extLst>
            </p:cNvPr>
            <p:cNvSpPr>
              <a:spLocks/>
            </p:cNvSpPr>
            <p:nvPr/>
          </p:nvSpPr>
          <p:spPr bwMode="auto">
            <a:xfrm>
              <a:off x="2435" y="1740"/>
              <a:ext cx="2268" cy="608"/>
            </a:xfrm>
            <a:custGeom>
              <a:avLst/>
              <a:gdLst>
                <a:gd name="T0" fmla="*/ 0 w 2304"/>
                <a:gd name="T1" fmla="*/ 152 h 608"/>
                <a:gd name="T2" fmla="*/ 336 w 2304"/>
                <a:gd name="T3" fmla="*/ 8 h 608"/>
                <a:gd name="T4" fmla="*/ 624 w 2304"/>
                <a:gd name="T5" fmla="*/ 200 h 608"/>
                <a:gd name="T6" fmla="*/ 1248 w 2304"/>
                <a:gd name="T7" fmla="*/ 200 h 608"/>
                <a:gd name="T8" fmla="*/ 1680 w 2304"/>
                <a:gd name="T9" fmla="*/ 584 h 608"/>
                <a:gd name="T10" fmla="*/ 1968 w 2304"/>
                <a:gd name="T11" fmla="*/ 344 h 608"/>
                <a:gd name="T12" fmla="*/ 2160 w 2304"/>
                <a:gd name="T13" fmla="*/ 152 h 608"/>
                <a:gd name="T14" fmla="*/ 2304 w 2304"/>
                <a:gd name="T15" fmla="*/ 200 h 6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4" h="608">
                  <a:moveTo>
                    <a:pt x="0" y="152"/>
                  </a:moveTo>
                  <a:cubicBezTo>
                    <a:pt x="116" y="76"/>
                    <a:pt x="232" y="0"/>
                    <a:pt x="336" y="8"/>
                  </a:cubicBezTo>
                  <a:cubicBezTo>
                    <a:pt x="440" y="16"/>
                    <a:pt x="472" y="168"/>
                    <a:pt x="624" y="200"/>
                  </a:cubicBezTo>
                  <a:cubicBezTo>
                    <a:pt x="776" y="232"/>
                    <a:pt x="1072" y="136"/>
                    <a:pt x="1248" y="200"/>
                  </a:cubicBezTo>
                  <a:cubicBezTo>
                    <a:pt x="1424" y="264"/>
                    <a:pt x="1560" y="560"/>
                    <a:pt x="1680" y="584"/>
                  </a:cubicBezTo>
                  <a:cubicBezTo>
                    <a:pt x="1800" y="608"/>
                    <a:pt x="1888" y="416"/>
                    <a:pt x="1968" y="344"/>
                  </a:cubicBezTo>
                  <a:cubicBezTo>
                    <a:pt x="2048" y="272"/>
                    <a:pt x="2104" y="176"/>
                    <a:pt x="2160" y="152"/>
                  </a:cubicBezTo>
                  <a:cubicBezTo>
                    <a:pt x="2216" y="128"/>
                    <a:pt x="2260" y="164"/>
                    <a:pt x="2304" y="20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3" name="Freeform 12">
              <a:extLst>
                <a:ext uri="{FF2B5EF4-FFF2-40B4-BE49-F238E27FC236}">
                  <a16:creationId xmlns:a16="http://schemas.microsoft.com/office/drawing/2014/main" id="{32835FB9-BB24-BE49-B3B5-F639CAC8FF0F}"/>
                </a:ext>
              </a:extLst>
            </p:cNvPr>
            <p:cNvSpPr>
              <a:spLocks/>
            </p:cNvSpPr>
            <p:nvPr/>
          </p:nvSpPr>
          <p:spPr bwMode="auto">
            <a:xfrm>
              <a:off x="2579" y="1676"/>
              <a:ext cx="2016" cy="528"/>
            </a:xfrm>
            <a:custGeom>
              <a:avLst/>
              <a:gdLst>
                <a:gd name="T0" fmla="*/ 0 w 2064"/>
                <a:gd name="T1" fmla="*/ 456 h 528"/>
                <a:gd name="T2" fmla="*/ 384 w 2064"/>
                <a:gd name="T3" fmla="*/ 408 h 528"/>
                <a:gd name="T4" fmla="*/ 576 w 2064"/>
                <a:gd name="T5" fmla="*/ 168 h 528"/>
                <a:gd name="T6" fmla="*/ 864 w 2064"/>
                <a:gd name="T7" fmla="*/ 72 h 528"/>
                <a:gd name="T8" fmla="*/ 1104 w 2064"/>
                <a:gd name="T9" fmla="*/ 216 h 528"/>
                <a:gd name="T10" fmla="*/ 1440 w 2064"/>
                <a:gd name="T11" fmla="*/ 24 h 528"/>
                <a:gd name="T12" fmla="*/ 1728 w 2064"/>
                <a:gd name="T13" fmla="*/ 360 h 528"/>
                <a:gd name="T14" fmla="*/ 1920 w 2064"/>
                <a:gd name="T15" fmla="*/ 504 h 528"/>
                <a:gd name="T16" fmla="*/ 2064 w 2064"/>
                <a:gd name="T17" fmla="*/ 5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4" h="528">
                  <a:moveTo>
                    <a:pt x="0" y="456"/>
                  </a:moveTo>
                  <a:cubicBezTo>
                    <a:pt x="144" y="456"/>
                    <a:pt x="288" y="456"/>
                    <a:pt x="384" y="408"/>
                  </a:cubicBezTo>
                  <a:cubicBezTo>
                    <a:pt x="480" y="360"/>
                    <a:pt x="496" y="224"/>
                    <a:pt x="576" y="168"/>
                  </a:cubicBezTo>
                  <a:cubicBezTo>
                    <a:pt x="656" y="112"/>
                    <a:pt x="776" y="64"/>
                    <a:pt x="864" y="72"/>
                  </a:cubicBezTo>
                  <a:cubicBezTo>
                    <a:pt x="952" y="80"/>
                    <a:pt x="1008" y="224"/>
                    <a:pt x="1104" y="216"/>
                  </a:cubicBezTo>
                  <a:cubicBezTo>
                    <a:pt x="1200" y="208"/>
                    <a:pt x="1336" y="0"/>
                    <a:pt x="1440" y="24"/>
                  </a:cubicBezTo>
                  <a:cubicBezTo>
                    <a:pt x="1544" y="48"/>
                    <a:pt x="1648" y="280"/>
                    <a:pt x="1728" y="360"/>
                  </a:cubicBezTo>
                  <a:cubicBezTo>
                    <a:pt x="1808" y="440"/>
                    <a:pt x="1864" y="480"/>
                    <a:pt x="1920" y="504"/>
                  </a:cubicBezTo>
                  <a:cubicBezTo>
                    <a:pt x="1976" y="528"/>
                    <a:pt x="2020" y="516"/>
                    <a:pt x="2064" y="504"/>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4" name="Freeform 13">
              <a:extLst>
                <a:ext uri="{FF2B5EF4-FFF2-40B4-BE49-F238E27FC236}">
                  <a16:creationId xmlns:a16="http://schemas.microsoft.com/office/drawing/2014/main" id="{10223ADB-C7B0-FD4E-8954-397AA14F19F2}"/>
                </a:ext>
              </a:extLst>
            </p:cNvPr>
            <p:cNvSpPr>
              <a:spLocks/>
            </p:cNvSpPr>
            <p:nvPr/>
          </p:nvSpPr>
          <p:spPr bwMode="auto">
            <a:xfrm>
              <a:off x="2531" y="2300"/>
              <a:ext cx="2091" cy="272"/>
            </a:xfrm>
            <a:custGeom>
              <a:avLst/>
              <a:gdLst>
                <a:gd name="T0" fmla="*/ 0 w 2112"/>
                <a:gd name="T1" fmla="*/ 168 h 272"/>
                <a:gd name="T2" fmla="*/ 384 w 2112"/>
                <a:gd name="T3" fmla="*/ 216 h 272"/>
                <a:gd name="T4" fmla="*/ 576 w 2112"/>
                <a:gd name="T5" fmla="*/ 24 h 272"/>
                <a:gd name="T6" fmla="*/ 960 w 2112"/>
                <a:gd name="T7" fmla="*/ 72 h 272"/>
                <a:gd name="T8" fmla="*/ 1344 w 2112"/>
                <a:gd name="T9" fmla="*/ 264 h 272"/>
                <a:gd name="T10" fmla="*/ 1536 w 2112"/>
                <a:gd name="T11" fmla="*/ 120 h 272"/>
                <a:gd name="T12" fmla="*/ 1968 w 2112"/>
                <a:gd name="T13" fmla="*/ 168 h 272"/>
                <a:gd name="T14" fmla="*/ 2112 w 2112"/>
                <a:gd name="T15" fmla="*/ 1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272">
                  <a:moveTo>
                    <a:pt x="0" y="168"/>
                  </a:moveTo>
                  <a:cubicBezTo>
                    <a:pt x="144" y="204"/>
                    <a:pt x="288" y="240"/>
                    <a:pt x="384" y="216"/>
                  </a:cubicBezTo>
                  <a:cubicBezTo>
                    <a:pt x="480" y="192"/>
                    <a:pt x="480" y="48"/>
                    <a:pt x="576" y="24"/>
                  </a:cubicBezTo>
                  <a:cubicBezTo>
                    <a:pt x="672" y="0"/>
                    <a:pt x="832" y="32"/>
                    <a:pt x="960" y="72"/>
                  </a:cubicBezTo>
                  <a:cubicBezTo>
                    <a:pt x="1088" y="112"/>
                    <a:pt x="1248" y="256"/>
                    <a:pt x="1344" y="264"/>
                  </a:cubicBezTo>
                  <a:cubicBezTo>
                    <a:pt x="1440" y="272"/>
                    <a:pt x="1432" y="136"/>
                    <a:pt x="1536" y="120"/>
                  </a:cubicBezTo>
                  <a:cubicBezTo>
                    <a:pt x="1640" y="104"/>
                    <a:pt x="1872" y="168"/>
                    <a:pt x="1968" y="168"/>
                  </a:cubicBezTo>
                  <a:cubicBezTo>
                    <a:pt x="2064" y="168"/>
                    <a:pt x="2088" y="144"/>
                    <a:pt x="2112" y="12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5" name="Freeform 14">
              <a:extLst>
                <a:ext uri="{FF2B5EF4-FFF2-40B4-BE49-F238E27FC236}">
                  <a16:creationId xmlns:a16="http://schemas.microsoft.com/office/drawing/2014/main" id="{012F5A34-662E-4E41-9BD9-2EDEDCF09459}"/>
                </a:ext>
              </a:extLst>
            </p:cNvPr>
            <p:cNvSpPr>
              <a:spLocks/>
            </p:cNvSpPr>
            <p:nvPr/>
          </p:nvSpPr>
          <p:spPr bwMode="auto">
            <a:xfrm>
              <a:off x="2579" y="2084"/>
              <a:ext cx="2037" cy="496"/>
            </a:xfrm>
            <a:custGeom>
              <a:avLst/>
              <a:gdLst>
                <a:gd name="T0" fmla="*/ 0 w 2064"/>
                <a:gd name="T1" fmla="*/ 192 h 496"/>
                <a:gd name="T2" fmla="*/ 288 w 2064"/>
                <a:gd name="T3" fmla="*/ 288 h 496"/>
                <a:gd name="T4" fmla="*/ 672 w 2064"/>
                <a:gd name="T5" fmla="*/ 480 h 496"/>
                <a:gd name="T6" fmla="*/ 1056 w 2064"/>
                <a:gd name="T7" fmla="*/ 192 h 496"/>
                <a:gd name="T8" fmla="*/ 1488 w 2064"/>
                <a:gd name="T9" fmla="*/ 0 h 496"/>
                <a:gd name="T10" fmla="*/ 1872 w 2064"/>
                <a:gd name="T11" fmla="*/ 192 h 496"/>
                <a:gd name="T12" fmla="*/ 2064 w 2064"/>
                <a:gd name="T13" fmla="*/ 192 h 496"/>
              </a:gdLst>
              <a:ahLst/>
              <a:cxnLst>
                <a:cxn ang="0">
                  <a:pos x="T0" y="T1"/>
                </a:cxn>
                <a:cxn ang="0">
                  <a:pos x="T2" y="T3"/>
                </a:cxn>
                <a:cxn ang="0">
                  <a:pos x="T4" y="T5"/>
                </a:cxn>
                <a:cxn ang="0">
                  <a:pos x="T6" y="T7"/>
                </a:cxn>
                <a:cxn ang="0">
                  <a:pos x="T8" y="T9"/>
                </a:cxn>
                <a:cxn ang="0">
                  <a:pos x="T10" y="T11"/>
                </a:cxn>
                <a:cxn ang="0">
                  <a:pos x="T12" y="T13"/>
                </a:cxn>
              </a:cxnLst>
              <a:rect l="0" t="0" r="r" b="b"/>
              <a:pathLst>
                <a:path w="2064" h="496">
                  <a:moveTo>
                    <a:pt x="0" y="192"/>
                  </a:moveTo>
                  <a:cubicBezTo>
                    <a:pt x="88" y="216"/>
                    <a:pt x="176" y="240"/>
                    <a:pt x="288" y="288"/>
                  </a:cubicBezTo>
                  <a:cubicBezTo>
                    <a:pt x="400" y="336"/>
                    <a:pt x="544" y="496"/>
                    <a:pt x="672" y="480"/>
                  </a:cubicBezTo>
                  <a:cubicBezTo>
                    <a:pt x="800" y="464"/>
                    <a:pt x="920" y="272"/>
                    <a:pt x="1056" y="192"/>
                  </a:cubicBezTo>
                  <a:cubicBezTo>
                    <a:pt x="1192" y="112"/>
                    <a:pt x="1352" y="0"/>
                    <a:pt x="1488" y="0"/>
                  </a:cubicBezTo>
                  <a:cubicBezTo>
                    <a:pt x="1624" y="0"/>
                    <a:pt x="1776" y="160"/>
                    <a:pt x="1872" y="192"/>
                  </a:cubicBezTo>
                  <a:cubicBezTo>
                    <a:pt x="1968" y="224"/>
                    <a:pt x="2016" y="208"/>
                    <a:pt x="2064" y="19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6" name="Freeform 15">
              <a:extLst>
                <a:ext uri="{FF2B5EF4-FFF2-40B4-BE49-F238E27FC236}">
                  <a16:creationId xmlns:a16="http://schemas.microsoft.com/office/drawing/2014/main" id="{76957FE3-1AC2-AF42-995E-61028163C52E}"/>
                </a:ext>
              </a:extLst>
            </p:cNvPr>
            <p:cNvSpPr>
              <a:spLocks/>
            </p:cNvSpPr>
            <p:nvPr/>
          </p:nvSpPr>
          <p:spPr bwMode="auto">
            <a:xfrm>
              <a:off x="2531" y="1780"/>
              <a:ext cx="2124" cy="440"/>
            </a:xfrm>
            <a:custGeom>
              <a:avLst/>
              <a:gdLst>
                <a:gd name="T0" fmla="*/ 0 w 2160"/>
                <a:gd name="T1" fmla="*/ 208 h 440"/>
                <a:gd name="T2" fmla="*/ 144 w 2160"/>
                <a:gd name="T3" fmla="*/ 160 h 440"/>
                <a:gd name="T4" fmla="*/ 480 w 2160"/>
                <a:gd name="T5" fmla="*/ 400 h 440"/>
                <a:gd name="T6" fmla="*/ 864 w 2160"/>
                <a:gd name="T7" fmla="*/ 400 h 440"/>
                <a:gd name="T8" fmla="*/ 1008 w 2160"/>
                <a:gd name="T9" fmla="*/ 304 h 440"/>
                <a:gd name="T10" fmla="*/ 1392 w 2160"/>
                <a:gd name="T11" fmla="*/ 160 h 440"/>
                <a:gd name="T12" fmla="*/ 1776 w 2160"/>
                <a:gd name="T13" fmla="*/ 16 h 440"/>
                <a:gd name="T14" fmla="*/ 2160 w 2160"/>
                <a:gd name="T15" fmla="*/ 25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 h="440">
                  <a:moveTo>
                    <a:pt x="0" y="208"/>
                  </a:moveTo>
                  <a:cubicBezTo>
                    <a:pt x="32" y="168"/>
                    <a:pt x="64" y="128"/>
                    <a:pt x="144" y="160"/>
                  </a:cubicBezTo>
                  <a:cubicBezTo>
                    <a:pt x="224" y="192"/>
                    <a:pt x="360" y="360"/>
                    <a:pt x="480" y="400"/>
                  </a:cubicBezTo>
                  <a:cubicBezTo>
                    <a:pt x="600" y="440"/>
                    <a:pt x="776" y="416"/>
                    <a:pt x="864" y="400"/>
                  </a:cubicBezTo>
                  <a:cubicBezTo>
                    <a:pt x="952" y="384"/>
                    <a:pt x="920" y="344"/>
                    <a:pt x="1008" y="304"/>
                  </a:cubicBezTo>
                  <a:cubicBezTo>
                    <a:pt x="1096" y="264"/>
                    <a:pt x="1264" y="208"/>
                    <a:pt x="1392" y="160"/>
                  </a:cubicBezTo>
                  <a:cubicBezTo>
                    <a:pt x="1520" y="112"/>
                    <a:pt x="1648" y="0"/>
                    <a:pt x="1776" y="16"/>
                  </a:cubicBezTo>
                  <a:cubicBezTo>
                    <a:pt x="1904" y="32"/>
                    <a:pt x="1944" y="272"/>
                    <a:pt x="2160" y="256"/>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7" name="Line 41">
              <a:extLst>
                <a:ext uri="{FF2B5EF4-FFF2-40B4-BE49-F238E27FC236}">
                  <a16:creationId xmlns:a16="http://schemas.microsoft.com/office/drawing/2014/main" id="{BF44B9D5-67C3-5F4A-8F44-1359F0DA3A8D}"/>
                </a:ext>
              </a:extLst>
            </p:cNvPr>
            <p:cNvSpPr>
              <a:spLocks noChangeShapeType="1"/>
            </p:cNvSpPr>
            <p:nvPr/>
          </p:nvSpPr>
          <p:spPr bwMode="auto">
            <a:xfrm flipV="1">
              <a:off x="4528" y="2275"/>
              <a:ext cx="112" cy="27"/>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8" name="Line 42">
              <a:extLst>
                <a:ext uri="{FF2B5EF4-FFF2-40B4-BE49-F238E27FC236}">
                  <a16:creationId xmlns:a16="http://schemas.microsoft.com/office/drawing/2014/main" id="{D3B7291D-7E6B-084C-8369-75219A7A9F99}"/>
                </a:ext>
              </a:extLst>
            </p:cNvPr>
            <p:cNvSpPr>
              <a:spLocks noChangeShapeType="1"/>
            </p:cNvSpPr>
            <p:nvPr/>
          </p:nvSpPr>
          <p:spPr bwMode="auto">
            <a:xfrm>
              <a:off x="4624" y="1897"/>
              <a:ext cx="109" cy="57"/>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19" name="Line 43">
              <a:extLst>
                <a:ext uri="{FF2B5EF4-FFF2-40B4-BE49-F238E27FC236}">
                  <a16:creationId xmlns:a16="http://schemas.microsoft.com/office/drawing/2014/main" id="{5EEDD8A6-9573-734E-B14D-B9519ADD8EF0}"/>
                </a:ext>
              </a:extLst>
            </p:cNvPr>
            <p:cNvSpPr>
              <a:spLocks noChangeShapeType="1"/>
            </p:cNvSpPr>
            <p:nvPr/>
          </p:nvSpPr>
          <p:spPr bwMode="auto">
            <a:xfrm flipV="1">
              <a:off x="4531" y="2179"/>
              <a:ext cx="112" cy="9"/>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20" name="Line 44">
              <a:extLst>
                <a:ext uri="{FF2B5EF4-FFF2-40B4-BE49-F238E27FC236}">
                  <a16:creationId xmlns:a16="http://schemas.microsoft.com/office/drawing/2014/main" id="{969F298A-5AE5-2D48-B54A-343B59E7FCA1}"/>
                </a:ext>
              </a:extLst>
            </p:cNvPr>
            <p:cNvSpPr>
              <a:spLocks noChangeShapeType="1"/>
            </p:cNvSpPr>
            <p:nvPr/>
          </p:nvSpPr>
          <p:spPr bwMode="auto">
            <a:xfrm>
              <a:off x="4579" y="2029"/>
              <a:ext cx="100" cy="18"/>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sp>
          <p:nvSpPr>
            <p:cNvPr id="21" name="Line 45">
              <a:extLst>
                <a:ext uri="{FF2B5EF4-FFF2-40B4-BE49-F238E27FC236}">
                  <a16:creationId xmlns:a16="http://schemas.microsoft.com/office/drawing/2014/main" id="{AB9072B7-1C31-3648-A2AF-C4DD73F1AF90}"/>
                </a:ext>
              </a:extLst>
            </p:cNvPr>
            <p:cNvSpPr>
              <a:spLocks noChangeShapeType="1"/>
            </p:cNvSpPr>
            <p:nvPr/>
          </p:nvSpPr>
          <p:spPr bwMode="auto">
            <a:xfrm flipV="1">
              <a:off x="4568" y="2388"/>
              <a:ext cx="94" cy="8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0000"/>
                    </a:outerShdw>
                  </a:effectLst>
                </a14:hiddenEffects>
              </a:ext>
            </a:extLst>
          </p:spPr>
          <p:txBody>
            <a:bodyPr wrap="none" anchor="ctr"/>
            <a:lstStyle/>
            <a:p>
              <a:endParaRPr lang="en-US"/>
            </a:p>
          </p:txBody>
        </p:sp>
      </p:grpSp>
      <p:sp>
        <p:nvSpPr>
          <p:cNvPr id="6" name="Text Box 46">
            <a:extLst>
              <a:ext uri="{FF2B5EF4-FFF2-40B4-BE49-F238E27FC236}">
                <a16:creationId xmlns:a16="http://schemas.microsoft.com/office/drawing/2014/main" id="{EBCEB534-79D8-5745-AF1E-D866CD29F59D}"/>
              </a:ext>
            </a:extLst>
          </p:cNvPr>
          <p:cNvSpPr txBox="1">
            <a:spLocks noChangeArrowheads="1"/>
          </p:cNvSpPr>
          <p:nvPr/>
        </p:nvSpPr>
        <p:spPr bwMode="auto">
          <a:xfrm>
            <a:off x="801687" y="5885859"/>
            <a:ext cx="75703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altLang="en-US" sz="1800" i="1" dirty="0">
                <a:effectLst/>
              </a:rPr>
              <a:t>Without Standardized Work – there can be no sustained improvements</a:t>
            </a:r>
            <a:endParaRPr lang="en-US" altLang="en-US" sz="1800" b="0" dirty="0">
              <a:effectLst>
                <a:outerShdw blurRad="38100" dist="38100" dir="2700000" algn="tl">
                  <a:srgbClr val="C0C0C0"/>
                </a:outerShdw>
              </a:effectLst>
            </a:endParaRPr>
          </a:p>
        </p:txBody>
      </p:sp>
      <p:sp>
        <p:nvSpPr>
          <p:cNvPr id="7" name="Text Box 55">
            <a:extLst>
              <a:ext uri="{FF2B5EF4-FFF2-40B4-BE49-F238E27FC236}">
                <a16:creationId xmlns:a16="http://schemas.microsoft.com/office/drawing/2014/main" id="{35E063F0-50E1-2C48-85F3-C91C11E24215}"/>
              </a:ext>
            </a:extLst>
          </p:cNvPr>
          <p:cNvSpPr txBox="1">
            <a:spLocks noChangeArrowheads="1"/>
          </p:cNvSpPr>
          <p:nvPr/>
        </p:nvSpPr>
        <p:spPr bwMode="auto">
          <a:xfrm>
            <a:off x="832752" y="6530629"/>
            <a:ext cx="29558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r>
              <a:rPr lang="en-US" altLang="en-US" sz="1400" b="0" dirty="0">
                <a:solidFill>
                  <a:schemeClr val="bg1"/>
                </a:solidFill>
                <a:effectLst/>
              </a:rPr>
              <a:t>Implementing Lean:  Part I</a:t>
            </a:r>
          </a:p>
        </p:txBody>
      </p:sp>
    </p:spTree>
    <p:extLst>
      <p:ext uri="{BB962C8B-B14F-4D97-AF65-F5344CB8AC3E}">
        <p14:creationId xmlns:p14="http://schemas.microsoft.com/office/powerpoint/2010/main" val="3793980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AF85-5715-194F-A48B-6A45DB9C22C1}"/>
              </a:ext>
            </a:extLst>
          </p:cNvPr>
          <p:cNvSpPr>
            <a:spLocks noGrp="1"/>
          </p:cNvSpPr>
          <p:nvPr>
            <p:ph type="title"/>
          </p:nvPr>
        </p:nvSpPr>
        <p:spPr>
          <a:xfrm>
            <a:off x="0" y="0"/>
            <a:ext cx="9144000" cy="973991"/>
          </a:xfrm>
        </p:spPr>
        <p:txBody>
          <a:bodyPr/>
          <a:lstStyle/>
          <a:p>
            <a:r>
              <a:rPr lang="en-US" sz="4800" dirty="0"/>
              <a:t>Workplace Organization (5S) </a:t>
            </a:r>
          </a:p>
        </p:txBody>
      </p:sp>
      <p:sp>
        <p:nvSpPr>
          <p:cNvPr id="3" name="Rectangle 2">
            <a:extLst>
              <a:ext uri="{FF2B5EF4-FFF2-40B4-BE49-F238E27FC236}">
                <a16:creationId xmlns:a16="http://schemas.microsoft.com/office/drawing/2014/main" id="{037055B8-2AC3-484B-9B38-80D16C2D414A}"/>
              </a:ext>
            </a:extLst>
          </p:cNvPr>
          <p:cNvSpPr>
            <a:spLocks noGrp="1" noChangeArrowheads="1"/>
          </p:cNvSpPr>
          <p:nvPr/>
        </p:nvSpPr>
        <p:spPr>
          <a:xfrm>
            <a:off x="134236" y="1375629"/>
            <a:ext cx="9009764" cy="452596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spcBef>
                <a:spcPts val="0"/>
              </a:spcBef>
            </a:pPr>
            <a:r>
              <a:rPr lang="en-US" altLang="en-US" sz="2600" dirty="0"/>
              <a:t>Creates a safe, clean, neat arrangement of the workplace </a:t>
            </a:r>
          </a:p>
          <a:p>
            <a:pPr>
              <a:spcBef>
                <a:spcPts val="0"/>
              </a:spcBef>
            </a:pPr>
            <a:endParaRPr lang="en-US" altLang="en-US" sz="2600" dirty="0"/>
          </a:p>
          <a:p>
            <a:pPr>
              <a:spcBef>
                <a:spcPts val="0"/>
              </a:spcBef>
            </a:pPr>
            <a:r>
              <a:rPr lang="en-US" altLang="en-US" sz="2600" dirty="0"/>
              <a:t>Provides a specific location for everything </a:t>
            </a:r>
          </a:p>
          <a:p>
            <a:pPr>
              <a:spcBef>
                <a:spcPts val="0"/>
              </a:spcBef>
            </a:pPr>
            <a:endParaRPr lang="en-US" altLang="en-US" sz="2600" dirty="0"/>
          </a:p>
          <a:p>
            <a:pPr>
              <a:spcBef>
                <a:spcPts val="0"/>
              </a:spcBef>
            </a:pPr>
            <a:r>
              <a:rPr lang="en-US" altLang="en-US" sz="2600" dirty="0"/>
              <a:t>Eliminates anything not required.</a:t>
            </a:r>
          </a:p>
        </p:txBody>
      </p:sp>
      <p:grpSp>
        <p:nvGrpSpPr>
          <p:cNvPr id="4" name="Group 3">
            <a:extLst>
              <a:ext uri="{FF2B5EF4-FFF2-40B4-BE49-F238E27FC236}">
                <a16:creationId xmlns:a16="http://schemas.microsoft.com/office/drawing/2014/main" id="{8AFFBAF8-82C1-9A4D-984F-871E8ED86413}"/>
              </a:ext>
            </a:extLst>
          </p:cNvPr>
          <p:cNvGrpSpPr>
            <a:grpSpLocks/>
          </p:cNvGrpSpPr>
          <p:nvPr/>
        </p:nvGrpSpPr>
        <p:grpSpPr bwMode="auto">
          <a:xfrm>
            <a:off x="-2147163113" y="-2147483648"/>
            <a:ext cx="2147483647" cy="2147483647"/>
            <a:chOff x="2936" y="1592"/>
            <a:chExt cx="8787052" cy="6108696"/>
          </a:xfrm>
        </p:grpSpPr>
        <p:pic>
          <p:nvPicPr>
            <p:cNvPr id="5" name="Picture 4">
              <a:extLst>
                <a:ext uri="{FF2B5EF4-FFF2-40B4-BE49-F238E27FC236}">
                  <a16:creationId xmlns:a16="http://schemas.microsoft.com/office/drawing/2014/main" id="{7A6F2A14-CDB3-684D-9563-4769AE4A0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4419600"/>
              <a:ext cx="735013" cy="163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81F429C7-204A-1845-880C-4890C65C1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4648200"/>
              <a:ext cx="2752725"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9039285F-B64A-3348-89D0-343505978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38" y="2895600"/>
              <a:ext cx="20764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7">
              <a:extLst>
                <a:ext uri="{FF2B5EF4-FFF2-40B4-BE49-F238E27FC236}">
                  <a16:creationId xmlns:a16="http://schemas.microsoft.com/office/drawing/2014/main" id="{37907A00-7869-5F40-BADC-DDBADF2DBA15}"/>
                </a:ext>
              </a:extLst>
            </p:cNvPr>
            <p:cNvGrpSpPr>
              <a:grpSpLocks/>
            </p:cNvGrpSpPr>
            <p:nvPr/>
          </p:nvGrpSpPr>
          <p:grpSpPr bwMode="auto">
            <a:xfrm>
              <a:off x="2936" y="1592"/>
              <a:ext cx="1684" cy="2603"/>
              <a:chOff x="2936" y="1592"/>
              <a:chExt cx="1684" cy="2603"/>
            </a:xfrm>
          </p:grpSpPr>
          <p:grpSp>
            <p:nvGrpSpPr>
              <p:cNvPr id="9" name="Group 8">
                <a:extLst>
                  <a:ext uri="{FF2B5EF4-FFF2-40B4-BE49-F238E27FC236}">
                    <a16:creationId xmlns:a16="http://schemas.microsoft.com/office/drawing/2014/main" id="{8AD7BE97-A1D2-B541-9A82-615DF02667E7}"/>
                  </a:ext>
                </a:extLst>
              </p:cNvPr>
              <p:cNvGrpSpPr>
                <a:grpSpLocks/>
              </p:cNvGrpSpPr>
              <p:nvPr/>
            </p:nvGrpSpPr>
            <p:grpSpPr bwMode="auto">
              <a:xfrm>
                <a:off x="3557" y="1592"/>
                <a:ext cx="1063" cy="1861"/>
                <a:chOff x="3557" y="1592"/>
                <a:chExt cx="1063" cy="1861"/>
              </a:xfrm>
            </p:grpSpPr>
            <p:sp>
              <p:nvSpPr>
                <p:cNvPr id="34" name="Freeform 33">
                  <a:extLst>
                    <a:ext uri="{FF2B5EF4-FFF2-40B4-BE49-F238E27FC236}">
                      <a16:creationId xmlns:a16="http://schemas.microsoft.com/office/drawing/2014/main" id="{97C8197F-19A7-1D48-A3AF-4D25F73DDD09}"/>
                    </a:ext>
                  </a:extLst>
                </p:cNvPr>
                <p:cNvSpPr>
                  <a:spLocks/>
                </p:cNvSpPr>
                <p:nvPr/>
              </p:nvSpPr>
              <p:spPr bwMode="auto">
                <a:xfrm>
                  <a:off x="3561" y="1592"/>
                  <a:ext cx="1059" cy="1859"/>
                </a:xfrm>
                <a:custGeom>
                  <a:avLst/>
                  <a:gdLst>
                    <a:gd name="T0" fmla="*/ 1035 w 1059"/>
                    <a:gd name="T1" fmla="*/ 2 h 1859"/>
                    <a:gd name="T2" fmla="*/ 1022 w 1059"/>
                    <a:gd name="T3" fmla="*/ 0 h 1859"/>
                    <a:gd name="T4" fmla="*/ 1013 w 1059"/>
                    <a:gd name="T5" fmla="*/ 2 h 1859"/>
                    <a:gd name="T6" fmla="*/ 1002 w 1059"/>
                    <a:gd name="T7" fmla="*/ 7 h 1859"/>
                    <a:gd name="T8" fmla="*/ 992 w 1059"/>
                    <a:gd name="T9" fmla="*/ 18 h 1859"/>
                    <a:gd name="T10" fmla="*/ 5 w 1059"/>
                    <a:gd name="T11" fmla="*/ 1805 h 1859"/>
                    <a:gd name="T12" fmla="*/ 0 w 1059"/>
                    <a:gd name="T13" fmla="*/ 1815 h 1859"/>
                    <a:gd name="T14" fmla="*/ 0 w 1059"/>
                    <a:gd name="T15" fmla="*/ 1826 h 1859"/>
                    <a:gd name="T16" fmla="*/ 3 w 1059"/>
                    <a:gd name="T17" fmla="*/ 1840 h 1859"/>
                    <a:gd name="T18" fmla="*/ 11 w 1059"/>
                    <a:gd name="T19" fmla="*/ 1850 h 1859"/>
                    <a:gd name="T20" fmla="*/ 24 w 1059"/>
                    <a:gd name="T21" fmla="*/ 1857 h 1859"/>
                    <a:gd name="T22" fmla="*/ 35 w 1059"/>
                    <a:gd name="T23" fmla="*/ 1859 h 1859"/>
                    <a:gd name="T24" fmla="*/ 47 w 1059"/>
                    <a:gd name="T25" fmla="*/ 1856 h 1859"/>
                    <a:gd name="T26" fmla="*/ 58 w 1059"/>
                    <a:gd name="T27" fmla="*/ 1851 h 1859"/>
                    <a:gd name="T28" fmla="*/ 66 w 1059"/>
                    <a:gd name="T29" fmla="*/ 1840 h 1859"/>
                    <a:gd name="T30" fmla="*/ 1057 w 1059"/>
                    <a:gd name="T31" fmla="*/ 47 h 1859"/>
                    <a:gd name="T32" fmla="*/ 1059 w 1059"/>
                    <a:gd name="T33" fmla="*/ 37 h 1859"/>
                    <a:gd name="T34" fmla="*/ 1058 w 1059"/>
                    <a:gd name="T35" fmla="*/ 27 h 1859"/>
                    <a:gd name="T36" fmla="*/ 1053 w 1059"/>
                    <a:gd name="T37" fmla="*/ 15 h 1859"/>
                    <a:gd name="T38" fmla="*/ 1045 w 1059"/>
                    <a:gd name="T39" fmla="*/ 7 h 1859"/>
                    <a:gd name="T40" fmla="*/ 1035 w 1059"/>
                    <a:gd name="T41" fmla="*/ 2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9" h="1859">
                      <a:moveTo>
                        <a:pt x="1035" y="2"/>
                      </a:moveTo>
                      <a:lnTo>
                        <a:pt x="1022" y="0"/>
                      </a:lnTo>
                      <a:lnTo>
                        <a:pt x="1013" y="2"/>
                      </a:lnTo>
                      <a:lnTo>
                        <a:pt x="1002" y="7"/>
                      </a:lnTo>
                      <a:lnTo>
                        <a:pt x="992" y="18"/>
                      </a:lnTo>
                      <a:lnTo>
                        <a:pt x="5" y="1805"/>
                      </a:lnTo>
                      <a:lnTo>
                        <a:pt x="0" y="1815"/>
                      </a:lnTo>
                      <a:lnTo>
                        <a:pt x="0" y="1826"/>
                      </a:lnTo>
                      <a:lnTo>
                        <a:pt x="3" y="1840"/>
                      </a:lnTo>
                      <a:lnTo>
                        <a:pt x="11" y="1850"/>
                      </a:lnTo>
                      <a:lnTo>
                        <a:pt x="24" y="1857"/>
                      </a:lnTo>
                      <a:lnTo>
                        <a:pt x="35" y="1859"/>
                      </a:lnTo>
                      <a:lnTo>
                        <a:pt x="47" y="1856"/>
                      </a:lnTo>
                      <a:lnTo>
                        <a:pt x="58" y="1851"/>
                      </a:lnTo>
                      <a:lnTo>
                        <a:pt x="66" y="1840"/>
                      </a:lnTo>
                      <a:lnTo>
                        <a:pt x="1057" y="47"/>
                      </a:lnTo>
                      <a:lnTo>
                        <a:pt x="1059" y="37"/>
                      </a:lnTo>
                      <a:lnTo>
                        <a:pt x="1058" y="27"/>
                      </a:lnTo>
                      <a:lnTo>
                        <a:pt x="1053" y="15"/>
                      </a:lnTo>
                      <a:lnTo>
                        <a:pt x="1045" y="7"/>
                      </a:lnTo>
                      <a:lnTo>
                        <a:pt x="1035" y="2"/>
                      </a:lnTo>
                      <a:close/>
                    </a:path>
                  </a:pathLst>
                </a:custGeom>
                <a:solidFill>
                  <a:srgbClr val="E07000"/>
                </a:solidFill>
                <a:ln w="12700">
                  <a:solidFill>
                    <a:srgbClr val="000000"/>
                  </a:solidFill>
                  <a:prstDash val="solid"/>
                  <a:round/>
                  <a:headEnd/>
                  <a:tailEnd/>
                </a:ln>
              </p:spPr>
              <p:txBody>
                <a:bodyPr/>
                <a:lstStyle/>
                <a:p>
                  <a:endParaRPr lang="en-US"/>
                </a:p>
              </p:txBody>
            </p:sp>
            <p:sp>
              <p:nvSpPr>
                <p:cNvPr id="35" name="Line 10">
                  <a:extLst>
                    <a:ext uri="{FF2B5EF4-FFF2-40B4-BE49-F238E27FC236}">
                      <a16:creationId xmlns:a16="http://schemas.microsoft.com/office/drawing/2014/main" id="{7A819E5F-AC0A-1147-B6B8-D487BA5B9F35}"/>
                    </a:ext>
                  </a:extLst>
                </p:cNvPr>
                <p:cNvSpPr>
                  <a:spLocks noChangeShapeType="1"/>
                </p:cNvSpPr>
                <p:nvPr/>
              </p:nvSpPr>
              <p:spPr bwMode="auto">
                <a:xfrm flipH="1">
                  <a:off x="3586" y="1620"/>
                  <a:ext cx="978" cy="1775"/>
                </a:xfrm>
                <a:prstGeom prst="line">
                  <a:avLst/>
                </a:prstGeom>
                <a:noFill/>
                <a:ln w="12700">
                  <a:solidFill>
                    <a:srgbClr val="FFC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Freeform 35">
                  <a:extLst>
                    <a:ext uri="{FF2B5EF4-FFF2-40B4-BE49-F238E27FC236}">
                      <a16:creationId xmlns:a16="http://schemas.microsoft.com/office/drawing/2014/main" id="{A209F799-BE17-6745-BA82-D425287C9700}"/>
                    </a:ext>
                  </a:extLst>
                </p:cNvPr>
                <p:cNvSpPr>
                  <a:spLocks/>
                </p:cNvSpPr>
                <p:nvPr/>
              </p:nvSpPr>
              <p:spPr bwMode="auto">
                <a:xfrm>
                  <a:off x="3557" y="3367"/>
                  <a:ext cx="89" cy="86"/>
                </a:xfrm>
                <a:custGeom>
                  <a:avLst/>
                  <a:gdLst>
                    <a:gd name="T0" fmla="*/ 24 w 89"/>
                    <a:gd name="T1" fmla="*/ 0 h 86"/>
                    <a:gd name="T2" fmla="*/ 32 w 89"/>
                    <a:gd name="T3" fmla="*/ 12 h 86"/>
                    <a:gd name="T4" fmla="*/ 40 w 89"/>
                    <a:gd name="T5" fmla="*/ 18 h 86"/>
                    <a:gd name="T6" fmla="*/ 51 w 89"/>
                    <a:gd name="T7" fmla="*/ 24 h 86"/>
                    <a:gd name="T8" fmla="*/ 62 w 89"/>
                    <a:gd name="T9" fmla="*/ 29 h 86"/>
                    <a:gd name="T10" fmla="*/ 73 w 89"/>
                    <a:gd name="T11" fmla="*/ 31 h 86"/>
                    <a:gd name="T12" fmla="*/ 89 w 89"/>
                    <a:gd name="T13" fmla="*/ 32 h 86"/>
                    <a:gd name="T14" fmla="*/ 65 w 89"/>
                    <a:gd name="T15" fmla="*/ 75 h 86"/>
                    <a:gd name="T16" fmla="*/ 53 w 89"/>
                    <a:gd name="T17" fmla="*/ 83 h 86"/>
                    <a:gd name="T18" fmla="*/ 37 w 89"/>
                    <a:gd name="T19" fmla="*/ 86 h 86"/>
                    <a:gd name="T20" fmla="*/ 20 w 89"/>
                    <a:gd name="T21" fmla="*/ 83 h 86"/>
                    <a:gd name="T22" fmla="*/ 6 w 89"/>
                    <a:gd name="T23" fmla="*/ 73 h 86"/>
                    <a:gd name="T24" fmla="*/ 0 w 89"/>
                    <a:gd name="T25" fmla="*/ 57 h 86"/>
                    <a:gd name="T26" fmla="*/ 0 w 89"/>
                    <a:gd name="T27" fmla="*/ 45 h 86"/>
                    <a:gd name="T28" fmla="*/ 8 w 89"/>
                    <a:gd name="T29" fmla="*/ 27 h 86"/>
                    <a:gd name="T30" fmla="*/ 24 w 89"/>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86">
                      <a:moveTo>
                        <a:pt x="24" y="0"/>
                      </a:moveTo>
                      <a:lnTo>
                        <a:pt x="32" y="12"/>
                      </a:lnTo>
                      <a:lnTo>
                        <a:pt x="40" y="18"/>
                      </a:lnTo>
                      <a:lnTo>
                        <a:pt x="51" y="24"/>
                      </a:lnTo>
                      <a:lnTo>
                        <a:pt x="62" y="29"/>
                      </a:lnTo>
                      <a:lnTo>
                        <a:pt x="73" y="31"/>
                      </a:lnTo>
                      <a:lnTo>
                        <a:pt x="89" y="32"/>
                      </a:lnTo>
                      <a:lnTo>
                        <a:pt x="65" y="75"/>
                      </a:lnTo>
                      <a:lnTo>
                        <a:pt x="53" y="83"/>
                      </a:lnTo>
                      <a:lnTo>
                        <a:pt x="37" y="86"/>
                      </a:lnTo>
                      <a:lnTo>
                        <a:pt x="20" y="83"/>
                      </a:lnTo>
                      <a:lnTo>
                        <a:pt x="6" y="73"/>
                      </a:lnTo>
                      <a:lnTo>
                        <a:pt x="0" y="57"/>
                      </a:lnTo>
                      <a:lnTo>
                        <a:pt x="0" y="45"/>
                      </a:lnTo>
                      <a:lnTo>
                        <a:pt x="8" y="27"/>
                      </a:lnTo>
                      <a:lnTo>
                        <a:pt x="24" y="0"/>
                      </a:lnTo>
                      <a:close/>
                    </a:path>
                  </a:pathLst>
                </a:custGeom>
                <a:solidFill>
                  <a:srgbClr val="E07000"/>
                </a:solidFill>
                <a:ln w="12700">
                  <a:solidFill>
                    <a:srgbClr val="000000"/>
                  </a:solidFill>
                  <a:prstDash val="solid"/>
                  <a:round/>
                  <a:headEnd/>
                  <a:tailEnd/>
                </a:ln>
              </p:spPr>
              <p:txBody>
                <a:bodyPr/>
                <a:lstStyle/>
                <a:p>
                  <a:endParaRPr lang="en-US"/>
                </a:p>
              </p:txBody>
            </p:sp>
          </p:grpSp>
          <p:grpSp>
            <p:nvGrpSpPr>
              <p:cNvPr id="10" name="Group 9">
                <a:extLst>
                  <a:ext uri="{FF2B5EF4-FFF2-40B4-BE49-F238E27FC236}">
                    <a16:creationId xmlns:a16="http://schemas.microsoft.com/office/drawing/2014/main" id="{365CB323-0D94-AE41-98E2-55E5295F8515}"/>
                  </a:ext>
                </a:extLst>
              </p:cNvPr>
              <p:cNvGrpSpPr>
                <a:grpSpLocks/>
              </p:cNvGrpSpPr>
              <p:nvPr/>
            </p:nvGrpSpPr>
            <p:grpSpPr bwMode="auto">
              <a:xfrm>
                <a:off x="2936" y="3325"/>
                <a:ext cx="840" cy="870"/>
                <a:chOff x="2936" y="3325"/>
                <a:chExt cx="840" cy="870"/>
              </a:xfrm>
            </p:grpSpPr>
            <p:grpSp>
              <p:nvGrpSpPr>
                <p:cNvPr id="11" name="Group 10">
                  <a:extLst>
                    <a:ext uri="{FF2B5EF4-FFF2-40B4-BE49-F238E27FC236}">
                      <a16:creationId xmlns:a16="http://schemas.microsoft.com/office/drawing/2014/main" id="{3D31D509-1194-DA4E-936E-00DFA0905AB1}"/>
                    </a:ext>
                  </a:extLst>
                </p:cNvPr>
                <p:cNvGrpSpPr>
                  <a:grpSpLocks/>
                </p:cNvGrpSpPr>
                <p:nvPr/>
              </p:nvGrpSpPr>
              <p:grpSpPr bwMode="auto">
                <a:xfrm>
                  <a:off x="2936" y="3325"/>
                  <a:ext cx="840" cy="870"/>
                  <a:chOff x="2936" y="3325"/>
                  <a:chExt cx="840" cy="870"/>
                </a:xfrm>
              </p:grpSpPr>
              <p:sp>
                <p:nvSpPr>
                  <p:cNvPr id="15" name="Freeform 14">
                    <a:extLst>
                      <a:ext uri="{FF2B5EF4-FFF2-40B4-BE49-F238E27FC236}">
                        <a16:creationId xmlns:a16="http://schemas.microsoft.com/office/drawing/2014/main" id="{872F61BF-6FD8-2D4B-BB89-1F9A493D6CC9}"/>
                      </a:ext>
                    </a:extLst>
                  </p:cNvPr>
                  <p:cNvSpPr>
                    <a:spLocks/>
                  </p:cNvSpPr>
                  <p:nvPr/>
                </p:nvSpPr>
                <p:spPr bwMode="auto">
                  <a:xfrm>
                    <a:off x="2936" y="3325"/>
                    <a:ext cx="840" cy="870"/>
                  </a:xfrm>
                  <a:custGeom>
                    <a:avLst/>
                    <a:gdLst>
                      <a:gd name="T0" fmla="*/ 472 w 840"/>
                      <a:gd name="T1" fmla="*/ 3 h 870"/>
                      <a:gd name="T2" fmla="*/ 483 w 840"/>
                      <a:gd name="T3" fmla="*/ 0 h 870"/>
                      <a:gd name="T4" fmla="*/ 496 w 840"/>
                      <a:gd name="T5" fmla="*/ 0 h 870"/>
                      <a:gd name="T6" fmla="*/ 508 w 840"/>
                      <a:gd name="T7" fmla="*/ 4 h 870"/>
                      <a:gd name="T8" fmla="*/ 795 w 840"/>
                      <a:gd name="T9" fmla="*/ 153 h 870"/>
                      <a:gd name="T10" fmla="*/ 805 w 840"/>
                      <a:gd name="T11" fmla="*/ 159 h 870"/>
                      <a:gd name="T12" fmla="*/ 820 w 840"/>
                      <a:gd name="T13" fmla="*/ 168 h 870"/>
                      <a:gd name="T14" fmla="*/ 831 w 840"/>
                      <a:gd name="T15" fmla="*/ 177 h 870"/>
                      <a:gd name="T16" fmla="*/ 838 w 840"/>
                      <a:gd name="T17" fmla="*/ 186 h 870"/>
                      <a:gd name="T18" fmla="*/ 840 w 840"/>
                      <a:gd name="T19" fmla="*/ 199 h 870"/>
                      <a:gd name="T20" fmla="*/ 835 w 840"/>
                      <a:gd name="T21" fmla="*/ 214 h 870"/>
                      <a:gd name="T22" fmla="*/ 829 w 840"/>
                      <a:gd name="T23" fmla="*/ 229 h 870"/>
                      <a:gd name="T24" fmla="*/ 585 w 840"/>
                      <a:gd name="T25" fmla="*/ 759 h 870"/>
                      <a:gd name="T26" fmla="*/ 546 w 840"/>
                      <a:gd name="T27" fmla="*/ 870 h 870"/>
                      <a:gd name="T28" fmla="*/ 528 w 840"/>
                      <a:gd name="T29" fmla="*/ 851 h 870"/>
                      <a:gd name="T30" fmla="*/ 510 w 840"/>
                      <a:gd name="T31" fmla="*/ 848 h 870"/>
                      <a:gd name="T32" fmla="*/ 514 w 840"/>
                      <a:gd name="T33" fmla="*/ 821 h 870"/>
                      <a:gd name="T34" fmla="*/ 492 w 840"/>
                      <a:gd name="T35" fmla="*/ 830 h 870"/>
                      <a:gd name="T36" fmla="*/ 483 w 840"/>
                      <a:gd name="T37" fmla="*/ 816 h 870"/>
                      <a:gd name="T38" fmla="*/ 444 w 840"/>
                      <a:gd name="T39" fmla="*/ 800 h 870"/>
                      <a:gd name="T40" fmla="*/ 408 w 840"/>
                      <a:gd name="T41" fmla="*/ 780 h 870"/>
                      <a:gd name="T42" fmla="*/ 411 w 840"/>
                      <a:gd name="T43" fmla="*/ 745 h 870"/>
                      <a:gd name="T44" fmla="*/ 384 w 840"/>
                      <a:gd name="T45" fmla="*/ 776 h 870"/>
                      <a:gd name="T46" fmla="*/ 360 w 840"/>
                      <a:gd name="T47" fmla="*/ 771 h 870"/>
                      <a:gd name="T48" fmla="*/ 312 w 840"/>
                      <a:gd name="T49" fmla="*/ 752 h 870"/>
                      <a:gd name="T50" fmla="*/ 291 w 840"/>
                      <a:gd name="T51" fmla="*/ 745 h 870"/>
                      <a:gd name="T52" fmla="*/ 279 w 840"/>
                      <a:gd name="T53" fmla="*/ 725 h 870"/>
                      <a:gd name="T54" fmla="*/ 259 w 840"/>
                      <a:gd name="T55" fmla="*/ 719 h 870"/>
                      <a:gd name="T56" fmla="*/ 216 w 840"/>
                      <a:gd name="T57" fmla="*/ 699 h 870"/>
                      <a:gd name="T58" fmla="*/ 187 w 840"/>
                      <a:gd name="T59" fmla="*/ 680 h 870"/>
                      <a:gd name="T60" fmla="*/ 156 w 840"/>
                      <a:gd name="T61" fmla="*/ 667 h 870"/>
                      <a:gd name="T62" fmla="*/ 153 w 840"/>
                      <a:gd name="T63" fmla="*/ 628 h 870"/>
                      <a:gd name="T64" fmla="*/ 133 w 840"/>
                      <a:gd name="T65" fmla="*/ 655 h 870"/>
                      <a:gd name="T66" fmla="*/ 124 w 840"/>
                      <a:gd name="T67" fmla="*/ 641 h 870"/>
                      <a:gd name="T68" fmla="*/ 108 w 840"/>
                      <a:gd name="T69" fmla="*/ 634 h 870"/>
                      <a:gd name="T70" fmla="*/ 135 w 840"/>
                      <a:gd name="T71" fmla="*/ 595 h 870"/>
                      <a:gd name="T72" fmla="*/ 90 w 840"/>
                      <a:gd name="T73" fmla="*/ 624 h 870"/>
                      <a:gd name="T74" fmla="*/ 0 w 840"/>
                      <a:gd name="T75" fmla="*/ 594 h 870"/>
                      <a:gd name="T76" fmla="*/ 51 w 840"/>
                      <a:gd name="T77" fmla="*/ 540 h 870"/>
                      <a:gd name="T78" fmla="*/ 139 w 840"/>
                      <a:gd name="T79" fmla="*/ 436 h 870"/>
                      <a:gd name="T80" fmla="*/ 439 w 840"/>
                      <a:gd name="T81" fmla="*/ 39 h 870"/>
                      <a:gd name="T82" fmla="*/ 447 w 840"/>
                      <a:gd name="T83" fmla="*/ 28 h 870"/>
                      <a:gd name="T84" fmla="*/ 456 w 840"/>
                      <a:gd name="T85" fmla="*/ 16 h 870"/>
                      <a:gd name="T86" fmla="*/ 463 w 840"/>
                      <a:gd name="T87" fmla="*/ 9 h 870"/>
                      <a:gd name="T88" fmla="*/ 472 w 840"/>
                      <a:gd name="T89" fmla="*/ 3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870">
                        <a:moveTo>
                          <a:pt x="472" y="3"/>
                        </a:moveTo>
                        <a:lnTo>
                          <a:pt x="483" y="0"/>
                        </a:lnTo>
                        <a:lnTo>
                          <a:pt x="496" y="0"/>
                        </a:lnTo>
                        <a:lnTo>
                          <a:pt x="508" y="4"/>
                        </a:lnTo>
                        <a:lnTo>
                          <a:pt x="795" y="153"/>
                        </a:lnTo>
                        <a:lnTo>
                          <a:pt x="805" y="159"/>
                        </a:lnTo>
                        <a:lnTo>
                          <a:pt x="820" y="168"/>
                        </a:lnTo>
                        <a:lnTo>
                          <a:pt x="831" y="177"/>
                        </a:lnTo>
                        <a:lnTo>
                          <a:pt x="838" y="186"/>
                        </a:lnTo>
                        <a:lnTo>
                          <a:pt x="840" y="199"/>
                        </a:lnTo>
                        <a:lnTo>
                          <a:pt x="835" y="214"/>
                        </a:lnTo>
                        <a:lnTo>
                          <a:pt x="829" y="229"/>
                        </a:lnTo>
                        <a:lnTo>
                          <a:pt x="585" y="759"/>
                        </a:lnTo>
                        <a:lnTo>
                          <a:pt x="546" y="870"/>
                        </a:lnTo>
                        <a:lnTo>
                          <a:pt x="528" y="851"/>
                        </a:lnTo>
                        <a:lnTo>
                          <a:pt x="510" y="848"/>
                        </a:lnTo>
                        <a:lnTo>
                          <a:pt x="514" y="821"/>
                        </a:lnTo>
                        <a:lnTo>
                          <a:pt x="492" y="830"/>
                        </a:lnTo>
                        <a:lnTo>
                          <a:pt x="483" y="816"/>
                        </a:lnTo>
                        <a:lnTo>
                          <a:pt x="444" y="800"/>
                        </a:lnTo>
                        <a:lnTo>
                          <a:pt x="408" y="780"/>
                        </a:lnTo>
                        <a:lnTo>
                          <a:pt x="411" y="745"/>
                        </a:lnTo>
                        <a:lnTo>
                          <a:pt x="384" y="776"/>
                        </a:lnTo>
                        <a:lnTo>
                          <a:pt x="360" y="771"/>
                        </a:lnTo>
                        <a:lnTo>
                          <a:pt x="312" y="752"/>
                        </a:lnTo>
                        <a:lnTo>
                          <a:pt x="291" y="745"/>
                        </a:lnTo>
                        <a:lnTo>
                          <a:pt x="279" y="725"/>
                        </a:lnTo>
                        <a:lnTo>
                          <a:pt x="259" y="719"/>
                        </a:lnTo>
                        <a:lnTo>
                          <a:pt x="216" y="699"/>
                        </a:lnTo>
                        <a:lnTo>
                          <a:pt x="187" y="680"/>
                        </a:lnTo>
                        <a:lnTo>
                          <a:pt x="156" y="667"/>
                        </a:lnTo>
                        <a:lnTo>
                          <a:pt x="153" y="628"/>
                        </a:lnTo>
                        <a:lnTo>
                          <a:pt x="133" y="655"/>
                        </a:lnTo>
                        <a:lnTo>
                          <a:pt x="124" y="641"/>
                        </a:lnTo>
                        <a:lnTo>
                          <a:pt x="108" y="634"/>
                        </a:lnTo>
                        <a:lnTo>
                          <a:pt x="135" y="595"/>
                        </a:lnTo>
                        <a:lnTo>
                          <a:pt x="90" y="624"/>
                        </a:lnTo>
                        <a:lnTo>
                          <a:pt x="0" y="594"/>
                        </a:lnTo>
                        <a:lnTo>
                          <a:pt x="51" y="540"/>
                        </a:lnTo>
                        <a:lnTo>
                          <a:pt x="139" y="436"/>
                        </a:lnTo>
                        <a:lnTo>
                          <a:pt x="439" y="39"/>
                        </a:lnTo>
                        <a:lnTo>
                          <a:pt x="447" y="28"/>
                        </a:lnTo>
                        <a:lnTo>
                          <a:pt x="456" y="16"/>
                        </a:lnTo>
                        <a:lnTo>
                          <a:pt x="463" y="9"/>
                        </a:lnTo>
                        <a:lnTo>
                          <a:pt x="472" y="3"/>
                        </a:lnTo>
                        <a:close/>
                      </a:path>
                    </a:pathLst>
                  </a:custGeom>
                  <a:solidFill>
                    <a:srgbClr val="FFFF40"/>
                  </a:solidFill>
                  <a:ln w="12700">
                    <a:solidFill>
                      <a:srgbClr val="000000"/>
                    </a:solidFill>
                    <a:prstDash val="solid"/>
                    <a:round/>
                    <a:headEnd/>
                    <a:tailEnd/>
                  </a:ln>
                </p:spPr>
                <p:txBody>
                  <a:bodyPr/>
                  <a:lstStyle/>
                  <a:p>
                    <a:endParaRPr lang="en-US"/>
                  </a:p>
                </p:txBody>
              </p:sp>
              <p:grpSp>
                <p:nvGrpSpPr>
                  <p:cNvPr id="16" name="Group 15">
                    <a:extLst>
                      <a:ext uri="{FF2B5EF4-FFF2-40B4-BE49-F238E27FC236}">
                        <a16:creationId xmlns:a16="http://schemas.microsoft.com/office/drawing/2014/main" id="{BDED166F-F7E0-E047-BF3D-C8AA32B8037B}"/>
                      </a:ext>
                    </a:extLst>
                  </p:cNvPr>
                  <p:cNvGrpSpPr>
                    <a:grpSpLocks/>
                  </p:cNvGrpSpPr>
                  <p:nvPr/>
                </p:nvGrpSpPr>
                <p:grpSpPr bwMode="auto">
                  <a:xfrm>
                    <a:off x="2960" y="3541"/>
                    <a:ext cx="673" cy="609"/>
                    <a:chOff x="2960" y="3541"/>
                    <a:chExt cx="673" cy="609"/>
                  </a:xfrm>
                </p:grpSpPr>
                <p:sp>
                  <p:nvSpPr>
                    <p:cNvPr id="24" name="Line 16">
                      <a:extLst>
                        <a:ext uri="{FF2B5EF4-FFF2-40B4-BE49-F238E27FC236}">
                          <a16:creationId xmlns:a16="http://schemas.microsoft.com/office/drawing/2014/main" id="{BC3E882E-A09E-6347-AB74-A110A532C24D}"/>
                        </a:ext>
                      </a:extLst>
                    </p:cNvPr>
                    <p:cNvSpPr>
                      <a:spLocks noChangeShapeType="1"/>
                    </p:cNvSpPr>
                    <p:nvPr/>
                  </p:nvSpPr>
                  <p:spPr bwMode="auto">
                    <a:xfrm flipV="1">
                      <a:off x="2960" y="3541"/>
                      <a:ext cx="317" cy="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7">
                      <a:extLst>
                        <a:ext uri="{FF2B5EF4-FFF2-40B4-BE49-F238E27FC236}">
                          <a16:creationId xmlns:a16="http://schemas.microsoft.com/office/drawing/2014/main" id="{D1E2F1D0-DE98-474C-97FD-2EA56864838E}"/>
                        </a:ext>
                      </a:extLst>
                    </p:cNvPr>
                    <p:cNvSpPr>
                      <a:spLocks noChangeShapeType="1"/>
                    </p:cNvSpPr>
                    <p:nvPr/>
                  </p:nvSpPr>
                  <p:spPr bwMode="auto">
                    <a:xfrm flipV="1">
                      <a:off x="2981" y="3748"/>
                      <a:ext cx="152"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8">
                      <a:extLst>
                        <a:ext uri="{FF2B5EF4-FFF2-40B4-BE49-F238E27FC236}">
                          <a16:creationId xmlns:a16="http://schemas.microsoft.com/office/drawing/2014/main" id="{E652DE1F-5879-AE46-84BC-FEF437C92E19}"/>
                        </a:ext>
                      </a:extLst>
                    </p:cNvPr>
                    <p:cNvSpPr>
                      <a:spLocks noChangeShapeType="1"/>
                    </p:cNvSpPr>
                    <p:nvPr/>
                  </p:nvSpPr>
                  <p:spPr bwMode="auto">
                    <a:xfrm flipV="1">
                      <a:off x="3011" y="3622"/>
                      <a:ext cx="248" cy="3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9">
                      <a:extLst>
                        <a:ext uri="{FF2B5EF4-FFF2-40B4-BE49-F238E27FC236}">
                          <a16:creationId xmlns:a16="http://schemas.microsoft.com/office/drawing/2014/main" id="{78ADB807-C916-BF49-BB22-E0AF53FBF932}"/>
                        </a:ext>
                      </a:extLst>
                    </p:cNvPr>
                    <p:cNvSpPr>
                      <a:spLocks noChangeShapeType="1"/>
                    </p:cNvSpPr>
                    <p:nvPr/>
                  </p:nvSpPr>
                  <p:spPr bwMode="auto">
                    <a:xfrm flipV="1">
                      <a:off x="3429" y="3701"/>
                      <a:ext cx="204" cy="4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0">
                      <a:extLst>
                        <a:ext uri="{FF2B5EF4-FFF2-40B4-BE49-F238E27FC236}">
                          <a16:creationId xmlns:a16="http://schemas.microsoft.com/office/drawing/2014/main" id="{B172D47A-1ABE-1E49-BFF2-D2EEF482FA3C}"/>
                        </a:ext>
                      </a:extLst>
                    </p:cNvPr>
                    <p:cNvSpPr>
                      <a:spLocks noChangeShapeType="1"/>
                    </p:cNvSpPr>
                    <p:nvPr/>
                  </p:nvSpPr>
                  <p:spPr bwMode="auto">
                    <a:xfrm flipV="1">
                      <a:off x="3397" y="3713"/>
                      <a:ext cx="210" cy="4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1">
                      <a:extLst>
                        <a:ext uri="{FF2B5EF4-FFF2-40B4-BE49-F238E27FC236}">
                          <a16:creationId xmlns:a16="http://schemas.microsoft.com/office/drawing/2014/main" id="{1A3A4DAD-820B-2049-AF4A-E7B4AFD5CCC6}"/>
                        </a:ext>
                      </a:extLst>
                    </p:cNvPr>
                    <p:cNvSpPr>
                      <a:spLocks noChangeShapeType="1"/>
                    </p:cNvSpPr>
                    <p:nvPr/>
                  </p:nvSpPr>
                  <p:spPr bwMode="auto">
                    <a:xfrm flipV="1">
                      <a:off x="3273" y="3679"/>
                      <a:ext cx="270" cy="4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2">
                      <a:extLst>
                        <a:ext uri="{FF2B5EF4-FFF2-40B4-BE49-F238E27FC236}">
                          <a16:creationId xmlns:a16="http://schemas.microsoft.com/office/drawing/2014/main" id="{1F08F0E8-E40D-704D-93BC-28D80877FDFE}"/>
                        </a:ext>
                      </a:extLst>
                    </p:cNvPr>
                    <p:cNvSpPr>
                      <a:spLocks noChangeShapeType="1"/>
                    </p:cNvSpPr>
                    <p:nvPr/>
                  </p:nvSpPr>
                  <p:spPr bwMode="auto">
                    <a:xfrm flipV="1">
                      <a:off x="3213" y="3682"/>
                      <a:ext cx="259" cy="3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3">
                      <a:extLst>
                        <a:ext uri="{FF2B5EF4-FFF2-40B4-BE49-F238E27FC236}">
                          <a16:creationId xmlns:a16="http://schemas.microsoft.com/office/drawing/2014/main" id="{C887D1A8-B33A-BE4C-9ADC-41AAFA56FDB9}"/>
                        </a:ext>
                      </a:extLst>
                    </p:cNvPr>
                    <p:cNvSpPr>
                      <a:spLocks noChangeShapeType="1"/>
                    </p:cNvSpPr>
                    <p:nvPr/>
                  </p:nvSpPr>
                  <p:spPr bwMode="auto">
                    <a:xfrm flipV="1">
                      <a:off x="3092" y="3664"/>
                      <a:ext cx="248" cy="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4">
                      <a:extLst>
                        <a:ext uri="{FF2B5EF4-FFF2-40B4-BE49-F238E27FC236}">
                          <a16:creationId xmlns:a16="http://schemas.microsoft.com/office/drawing/2014/main" id="{2FC95821-CAC4-BB4B-BB0B-506B1EFB554F}"/>
                        </a:ext>
                      </a:extLst>
                    </p:cNvPr>
                    <p:cNvSpPr>
                      <a:spLocks noChangeShapeType="1"/>
                    </p:cNvSpPr>
                    <p:nvPr/>
                  </p:nvSpPr>
                  <p:spPr bwMode="auto">
                    <a:xfrm flipV="1">
                      <a:off x="3147" y="3658"/>
                      <a:ext cx="253" cy="3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5">
                      <a:extLst>
                        <a:ext uri="{FF2B5EF4-FFF2-40B4-BE49-F238E27FC236}">
                          <a16:creationId xmlns:a16="http://schemas.microsoft.com/office/drawing/2014/main" id="{706B798F-972F-414C-B7BF-7CB4B22172A2}"/>
                        </a:ext>
                      </a:extLst>
                    </p:cNvPr>
                    <p:cNvSpPr>
                      <a:spLocks noChangeShapeType="1"/>
                    </p:cNvSpPr>
                    <p:nvPr/>
                  </p:nvSpPr>
                  <p:spPr bwMode="auto">
                    <a:xfrm flipV="1">
                      <a:off x="3172" y="3643"/>
                      <a:ext cx="267" cy="39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16">
                    <a:extLst>
                      <a:ext uri="{FF2B5EF4-FFF2-40B4-BE49-F238E27FC236}">
                        <a16:creationId xmlns:a16="http://schemas.microsoft.com/office/drawing/2014/main" id="{C2DF5935-9830-894D-835F-FF052E02E972}"/>
                      </a:ext>
                    </a:extLst>
                  </p:cNvPr>
                  <p:cNvGrpSpPr>
                    <a:grpSpLocks/>
                  </p:cNvGrpSpPr>
                  <p:nvPr/>
                </p:nvGrpSpPr>
                <p:grpSpPr bwMode="auto">
                  <a:xfrm>
                    <a:off x="3053" y="3502"/>
                    <a:ext cx="719" cy="686"/>
                    <a:chOff x="3053" y="3502"/>
                    <a:chExt cx="719" cy="686"/>
                  </a:xfrm>
                </p:grpSpPr>
                <p:sp>
                  <p:nvSpPr>
                    <p:cNvPr id="18" name="Freeform 17">
                      <a:extLst>
                        <a:ext uri="{FF2B5EF4-FFF2-40B4-BE49-F238E27FC236}">
                          <a16:creationId xmlns:a16="http://schemas.microsoft.com/office/drawing/2014/main" id="{0C864A2D-A781-A143-AD9E-A2DABD57D342}"/>
                        </a:ext>
                      </a:extLst>
                    </p:cNvPr>
                    <p:cNvSpPr>
                      <a:spLocks/>
                    </p:cNvSpPr>
                    <p:nvPr/>
                  </p:nvSpPr>
                  <p:spPr bwMode="auto">
                    <a:xfrm>
                      <a:off x="3242" y="3776"/>
                      <a:ext cx="201" cy="303"/>
                    </a:xfrm>
                    <a:custGeom>
                      <a:avLst/>
                      <a:gdLst>
                        <a:gd name="T0" fmla="*/ 0 w 201"/>
                        <a:gd name="T1" fmla="*/ 297 h 303"/>
                        <a:gd name="T2" fmla="*/ 201 w 201"/>
                        <a:gd name="T3" fmla="*/ 0 h 303"/>
                        <a:gd name="T4" fmla="*/ 15 w 201"/>
                        <a:gd name="T5" fmla="*/ 303 h 303"/>
                        <a:gd name="T6" fmla="*/ 0 w 201"/>
                        <a:gd name="T7" fmla="*/ 297 h 303"/>
                      </a:gdLst>
                      <a:ahLst/>
                      <a:cxnLst>
                        <a:cxn ang="0">
                          <a:pos x="T0" y="T1"/>
                        </a:cxn>
                        <a:cxn ang="0">
                          <a:pos x="T2" y="T3"/>
                        </a:cxn>
                        <a:cxn ang="0">
                          <a:pos x="T4" y="T5"/>
                        </a:cxn>
                        <a:cxn ang="0">
                          <a:pos x="T6" y="T7"/>
                        </a:cxn>
                      </a:cxnLst>
                      <a:rect l="0" t="0" r="r" b="b"/>
                      <a:pathLst>
                        <a:path w="201" h="303">
                          <a:moveTo>
                            <a:pt x="0" y="297"/>
                          </a:moveTo>
                          <a:lnTo>
                            <a:pt x="201" y="0"/>
                          </a:lnTo>
                          <a:lnTo>
                            <a:pt x="15" y="303"/>
                          </a:lnTo>
                          <a:lnTo>
                            <a:pt x="0" y="297"/>
                          </a:lnTo>
                          <a:close/>
                        </a:path>
                      </a:pathLst>
                    </a:custGeom>
                    <a:solidFill>
                      <a:srgbClr val="6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a:extLst>
                        <a:ext uri="{FF2B5EF4-FFF2-40B4-BE49-F238E27FC236}">
                          <a16:creationId xmlns:a16="http://schemas.microsoft.com/office/drawing/2014/main" id="{63DA0414-4760-B04A-BAB6-56C86A4DE876}"/>
                        </a:ext>
                      </a:extLst>
                    </p:cNvPr>
                    <p:cNvSpPr>
                      <a:spLocks/>
                    </p:cNvSpPr>
                    <p:nvPr/>
                  </p:nvSpPr>
                  <p:spPr bwMode="auto">
                    <a:xfrm>
                      <a:off x="3362" y="3813"/>
                      <a:ext cx="169" cy="308"/>
                    </a:xfrm>
                    <a:custGeom>
                      <a:avLst/>
                      <a:gdLst>
                        <a:gd name="T0" fmla="*/ 0 w 169"/>
                        <a:gd name="T1" fmla="*/ 299 h 308"/>
                        <a:gd name="T2" fmla="*/ 169 w 169"/>
                        <a:gd name="T3" fmla="*/ 0 h 308"/>
                        <a:gd name="T4" fmla="*/ 9 w 169"/>
                        <a:gd name="T5" fmla="*/ 308 h 308"/>
                        <a:gd name="T6" fmla="*/ 0 w 169"/>
                        <a:gd name="T7" fmla="*/ 299 h 308"/>
                      </a:gdLst>
                      <a:ahLst/>
                      <a:cxnLst>
                        <a:cxn ang="0">
                          <a:pos x="T0" y="T1"/>
                        </a:cxn>
                        <a:cxn ang="0">
                          <a:pos x="T2" y="T3"/>
                        </a:cxn>
                        <a:cxn ang="0">
                          <a:pos x="T4" y="T5"/>
                        </a:cxn>
                        <a:cxn ang="0">
                          <a:pos x="T6" y="T7"/>
                        </a:cxn>
                      </a:cxnLst>
                      <a:rect l="0" t="0" r="r" b="b"/>
                      <a:pathLst>
                        <a:path w="169" h="308">
                          <a:moveTo>
                            <a:pt x="0" y="299"/>
                          </a:moveTo>
                          <a:lnTo>
                            <a:pt x="169" y="0"/>
                          </a:lnTo>
                          <a:lnTo>
                            <a:pt x="9" y="308"/>
                          </a:lnTo>
                          <a:lnTo>
                            <a:pt x="0" y="299"/>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9">
                      <a:extLst>
                        <a:ext uri="{FF2B5EF4-FFF2-40B4-BE49-F238E27FC236}">
                          <a16:creationId xmlns:a16="http://schemas.microsoft.com/office/drawing/2014/main" id="{B4BB9FE6-DD7F-4F46-9BD3-B641ADAAA3C6}"/>
                        </a:ext>
                      </a:extLst>
                    </p:cNvPr>
                    <p:cNvSpPr>
                      <a:spLocks/>
                    </p:cNvSpPr>
                    <p:nvPr/>
                  </p:nvSpPr>
                  <p:spPr bwMode="auto">
                    <a:xfrm>
                      <a:off x="3112" y="3743"/>
                      <a:ext cx="209" cy="260"/>
                    </a:xfrm>
                    <a:custGeom>
                      <a:avLst/>
                      <a:gdLst>
                        <a:gd name="T0" fmla="*/ 0 w 209"/>
                        <a:gd name="T1" fmla="*/ 253 h 260"/>
                        <a:gd name="T2" fmla="*/ 209 w 209"/>
                        <a:gd name="T3" fmla="*/ 0 h 260"/>
                        <a:gd name="T4" fmla="*/ 15 w 209"/>
                        <a:gd name="T5" fmla="*/ 260 h 260"/>
                        <a:gd name="T6" fmla="*/ 9 w 209"/>
                        <a:gd name="T7" fmla="*/ 256 h 260"/>
                        <a:gd name="T8" fmla="*/ 0 w 209"/>
                        <a:gd name="T9" fmla="*/ 253 h 260"/>
                      </a:gdLst>
                      <a:ahLst/>
                      <a:cxnLst>
                        <a:cxn ang="0">
                          <a:pos x="T0" y="T1"/>
                        </a:cxn>
                        <a:cxn ang="0">
                          <a:pos x="T2" y="T3"/>
                        </a:cxn>
                        <a:cxn ang="0">
                          <a:pos x="T4" y="T5"/>
                        </a:cxn>
                        <a:cxn ang="0">
                          <a:pos x="T6" y="T7"/>
                        </a:cxn>
                        <a:cxn ang="0">
                          <a:pos x="T8" y="T9"/>
                        </a:cxn>
                      </a:cxnLst>
                      <a:rect l="0" t="0" r="r" b="b"/>
                      <a:pathLst>
                        <a:path w="209" h="260">
                          <a:moveTo>
                            <a:pt x="0" y="253"/>
                          </a:moveTo>
                          <a:lnTo>
                            <a:pt x="209" y="0"/>
                          </a:lnTo>
                          <a:lnTo>
                            <a:pt x="15" y="260"/>
                          </a:lnTo>
                          <a:lnTo>
                            <a:pt x="9" y="256"/>
                          </a:lnTo>
                          <a:lnTo>
                            <a:pt x="0" y="253"/>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0">
                      <a:extLst>
                        <a:ext uri="{FF2B5EF4-FFF2-40B4-BE49-F238E27FC236}">
                          <a16:creationId xmlns:a16="http://schemas.microsoft.com/office/drawing/2014/main" id="{769183FF-F18C-0D4F-A499-522693E3CA85}"/>
                        </a:ext>
                      </a:extLst>
                    </p:cNvPr>
                    <p:cNvSpPr>
                      <a:spLocks/>
                    </p:cNvSpPr>
                    <p:nvPr/>
                  </p:nvSpPr>
                  <p:spPr bwMode="auto">
                    <a:xfrm>
                      <a:off x="3451" y="3690"/>
                      <a:ext cx="241" cy="498"/>
                    </a:xfrm>
                    <a:custGeom>
                      <a:avLst/>
                      <a:gdLst>
                        <a:gd name="T0" fmla="*/ 29 w 241"/>
                        <a:gd name="T1" fmla="*/ 498 h 498"/>
                        <a:gd name="T2" fmla="*/ 14 w 241"/>
                        <a:gd name="T3" fmla="*/ 481 h 498"/>
                        <a:gd name="T4" fmla="*/ 0 w 241"/>
                        <a:gd name="T5" fmla="*/ 478 h 498"/>
                        <a:gd name="T6" fmla="*/ 3 w 241"/>
                        <a:gd name="T7" fmla="*/ 453 h 498"/>
                        <a:gd name="T8" fmla="*/ 222 w 241"/>
                        <a:gd name="T9" fmla="*/ 0 h 498"/>
                        <a:gd name="T10" fmla="*/ 230 w 241"/>
                        <a:gd name="T11" fmla="*/ 7 h 498"/>
                        <a:gd name="T12" fmla="*/ 241 w 241"/>
                        <a:gd name="T13" fmla="*/ 12 h 498"/>
                        <a:gd name="T14" fmla="*/ 65 w 241"/>
                        <a:gd name="T15" fmla="*/ 393 h 498"/>
                        <a:gd name="T16" fmla="*/ 29 w 241"/>
                        <a:gd name="T17"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498">
                          <a:moveTo>
                            <a:pt x="29" y="498"/>
                          </a:moveTo>
                          <a:lnTo>
                            <a:pt x="14" y="481"/>
                          </a:lnTo>
                          <a:lnTo>
                            <a:pt x="0" y="478"/>
                          </a:lnTo>
                          <a:lnTo>
                            <a:pt x="3" y="453"/>
                          </a:lnTo>
                          <a:lnTo>
                            <a:pt x="222" y="0"/>
                          </a:lnTo>
                          <a:lnTo>
                            <a:pt x="230" y="7"/>
                          </a:lnTo>
                          <a:lnTo>
                            <a:pt x="241" y="12"/>
                          </a:lnTo>
                          <a:lnTo>
                            <a:pt x="65" y="393"/>
                          </a:lnTo>
                          <a:lnTo>
                            <a:pt x="29" y="498"/>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1">
                      <a:extLst>
                        <a:ext uri="{FF2B5EF4-FFF2-40B4-BE49-F238E27FC236}">
                          <a16:creationId xmlns:a16="http://schemas.microsoft.com/office/drawing/2014/main" id="{215324C7-CD5F-9240-92D9-59F9A69AFBFB}"/>
                        </a:ext>
                      </a:extLst>
                    </p:cNvPr>
                    <p:cNvSpPr>
                      <a:spLocks/>
                    </p:cNvSpPr>
                    <p:nvPr/>
                  </p:nvSpPr>
                  <p:spPr bwMode="auto">
                    <a:xfrm>
                      <a:off x="3716" y="3502"/>
                      <a:ext cx="56" cy="98"/>
                    </a:xfrm>
                    <a:custGeom>
                      <a:avLst/>
                      <a:gdLst>
                        <a:gd name="T0" fmla="*/ 44 w 56"/>
                        <a:gd name="T1" fmla="*/ 0 h 98"/>
                        <a:gd name="T2" fmla="*/ 50 w 56"/>
                        <a:gd name="T3" fmla="*/ 6 h 98"/>
                        <a:gd name="T4" fmla="*/ 53 w 56"/>
                        <a:gd name="T5" fmla="*/ 11 h 98"/>
                        <a:gd name="T6" fmla="*/ 56 w 56"/>
                        <a:gd name="T7" fmla="*/ 20 h 98"/>
                        <a:gd name="T8" fmla="*/ 53 w 56"/>
                        <a:gd name="T9" fmla="*/ 29 h 98"/>
                        <a:gd name="T10" fmla="*/ 44 w 56"/>
                        <a:gd name="T11" fmla="*/ 62 h 98"/>
                        <a:gd name="T12" fmla="*/ 23 w 56"/>
                        <a:gd name="T13" fmla="*/ 98 h 98"/>
                        <a:gd name="T14" fmla="*/ 0 w 56"/>
                        <a:gd name="T15" fmla="*/ 85 h 98"/>
                        <a:gd name="T16" fmla="*/ 44 w 56"/>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98">
                          <a:moveTo>
                            <a:pt x="44" y="0"/>
                          </a:moveTo>
                          <a:lnTo>
                            <a:pt x="50" y="6"/>
                          </a:lnTo>
                          <a:lnTo>
                            <a:pt x="53" y="11"/>
                          </a:lnTo>
                          <a:lnTo>
                            <a:pt x="56" y="20"/>
                          </a:lnTo>
                          <a:lnTo>
                            <a:pt x="53" y="29"/>
                          </a:lnTo>
                          <a:lnTo>
                            <a:pt x="44" y="62"/>
                          </a:lnTo>
                          <a:lnTo>
                            <a:pt x="23" y="98"/>
                          </a:lnTo>
                          <a:lnTo>
                            <a:pt x="0" y="85"/>
                          </a:lnTo>
                          <a:lnTo>
                            <a:pt x="44" y="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2">
                      <a:extLst>
                        <a:ext uri="{FF2B5EF4-FFF2-40B4-BE49-F238E27FC236}">
                          <a16:creationId xmlns:a16="http://schemas.microsoft.com/office/drawing/2014/main" id="{CBD41EB0-0F7D-B64D-82A2-46FA39F91AB5}"/>
                        </a:ext>
                      </a:extLst>
                    </p:cNvPr>
                    <p:cNvSpPr>
                      <a:spLocks/>
                    </p:cNvSpPr>
                    <p:nvPr/>
                  </p:nvSpPr>
                  <p:spPr bwMode="auto">
                    <a:xfrm>
                      <a:off x="3053" y="3748"/>
                      <a:ext cx="161" cy="221"/>
                    </a:xfrm>
                    <a:custGeom>
                      <a:avLst/>
                      <a:gdLst>
                        <a:gd name="T0" fmla="*/ 0 w 161"/>
                        <a:gd name="T1" fmla="*/ 210 h 221"/>
                        <a:gd name="T2" fmla="*/ 10 w 161"/>
                        <a:gd name="T3" fmla="*/ 215 h 221"/>
                        <a:gd name="T4" fmla="*/ 14 w 161"/>
                        <a:gd name="T5" fmla="*/ 221 h 221"/>
                        <a:gd name="T6" fmla="*/ 161 w 161"/>
                        <a:gd name="T7" fmla="*/ 0 h 221"/>
                        <a:gd name="T8" fmla="*/ 0 w 161"/>
                        <a:gd name="T9" fmla="*/ 210 h 221"/>
                      </a:gdLst>
                      <a:ahLst/>
                      <a:cxnLst>
                        <a:cxn ang="0">
                          <a:pos x="T0" y="T1"/>
                        </a:cxn>
                        <a:cxn ang="0">
                          <a:pos x="T2" y="T3"/>
                        </a:cxn>
                        <a:cxn ang="0">
                          <a:pos x="T4" y="T5"/>
                        </a:cxn>
                        <a:cxn ang="0">
                          <a:pos x="T6" y="T7"/>
                        </a:cxn>
                        <a:cxn ang="0">
                          <a:pos x="T8" y="T9"/>
                        </a:cxn>
                      </a:cxnLst>
                      <a:rect l="0" t="0" r="r" b="b"/>
                      <a:pathLst>
                        <a:path w="161" h="221">
                          <a:moveTo>
                            <a:pt x="0" y="210"/>
                          </a:moveTo>
                          <a:lnTo>
                            <a:pt x="10" y="215"/>
                          </a:lnTo>
                          <a:lnTo>
                            <a:pt x="14" y="221"/>
                          </a:lnTo>
                          <a:lnTo>
                            <a:pt x="161" y="0"/>
                          </a:lnTo>
                          <a:lnTo>
                            <a:pt x="0" y="210"/>
                          </a:lnTo>
                          <a:close/>
                        </a:path>
                      </a:pathLst>
                    </a:custGeom>
                    <a:solidFill>
                      <a:srgbClr val="A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2" name="Group 11">
                  <a:extLst>
                    <a:ext uri="{FF2B5EF4-FFF2-40B4-BE49-F238E27FC236}">
                      <a16:creationId xmlns:a16="http://schemas.microsoft.com/office/drawing/2014/main" id="{23EE0FB2-A8AE-7941-B9E6-64A62A6C3B0B}"/>
                    </a:ext>
                  </a:extLst>
                </p:cNvPr>
                <p:cNvGrpSpPr>
                  <a:grpSpLocks/>
                </p:cNvGrpSpPr>
                <p:nvPr/>
              </p:nvGrpSpPr>
              <p:grpSpPr bwMode="auto">
                <a:xfrm>
                  <a:off x="3282" y="3400"/>
                  <a:ext cx="467" cy="295"/>
                  <a:chOff x="3282" y="3400"/>
                  <a:chExt cx="467" cy="295"/>
                </a:xfrm>
              </p:grpSpPr>
              <p:sp>
                <p:nvSpPr>
                  <p:cNvPr id="13" name="Freeform 12">
                    <a:extLst>
                      <a:ext uri="{FF2B5EF4-FFF2-40B4-BE49-F238E27FC236}">
                        <a16:creationId xmlns:a16="http://schemas.microsoft.com/office/drawing/2014/main" id="{5DD5479A-25A9-7D4A-99C5-771040EE9FD9}"/>
                      </a:ext>
                    </a:extLst>
                  </p:cNvPr>
                  <p:cNvSpPr>
                    <a:spLocks/>
                  </p:cNvSpPr>
                  <p:nvPr/>
                </p:nvSpPr>
                <p:spPr bwMode="auto">
                  <a:xfrm>
                    <a:off x="3282" y="3400"/>
                    <a:ext cx="467" cy="295"/>
                  </a:xfrm>
                  <a:custGeom>
                    <a:avLst/>
                    <a:gdLst>
                      <a:gd name="T0" fmla="*/ 456 w 467"/>
                      <a:gd name="T1" fmla="*/ 203 h 295"/>
                      <a:gd name="T2" fmla="*/ 462 w 467"/>
                      <a:gd name="T3" fmla="*/ 209 h 295"/>
                      <a:gd name="T4" fmla="*/ 467 w 467"/>
                      <a:gd name="T5" fmla="*/ 218 h 295"/>
                      <a:gd name="T6" fmla="*/ 467 w 467"/>
                      <a:gd name="T7" fmla="*/ 228 h 295"/>
                      <a:gd name="T8" fmla="*/ 464 w 467"/>
                      <a:gd name="T9" fmla="*/ 238 h 295"/>
                      <a:gd name="T10" fmla="*/ 459 w 467"/>
                      <a:gd name="T11" fmla="*/ 244 h 295"/>
                      <a:gd name="T12" fmla="*/ 452 w 467"/>
                      <a:gd name="T13" fmla="*/ 249 h 295"/>
                      <a:gd name="T14" fmla="*/ 444 w 467"/>
                      <a:gd name="T15" fmla="*/ 252 h 295"/>
                      <a:gd name="T16" fmla="*/ 436 w 467"/>
                      <a:gd name="T17" fmla="*/ 252 h 295"/>
                      <a:gd name="T18" fmla="*/ 440 w 467"/>
                      <a:gd name="T19" fmla="*/ 257 h 295"/>
                      <a:gd name="T20" fmla="*/ 442 w 467"/>
                      <a:gd name="T21" fmla="*/ 267 h 295"/>
                      <a:gd name="T22" fmla="*/ 439 w 467"/>
                      <a:gd name="T23" fmla="*/ 278 h 295"/>
                      <a:gd name="T24" fmla="*/ 434 w 467"/>
                      <a:gd name="T25" fmla="*/ 286 h 295"/>
                      <a:gd name="T26" fmla="*/ 425 w 467"/>
                      <a:gd name="T27" fmla="*/ 292 h 295"/>
                      <a:gd name="T28" fmla="*/ 413 w 467"/>
                      <a:gd name="T29" fmla="*/ 295 h 295"/>
                      <a:gd name="T30" fmla="*/ 404 w 467"/>
                      <a:gd name="T31" fmla="*/ 293 h 295"/>
                      <a:gd name="T32" fmla="*/ 10 w 467"/>
                      <a:gd name="T33" fmla="*/ 88 h 295"/>
                      <a:gd name="T34" fmla="*/ 3 w 467"/>
                      <a:gd name="T35" fmla="*/ 82 h 295"/>
                      <a:gd name="T36" fmla="*/ 0 w 467"/>
                      <a:gd name="T37" fmla="*/ 73 h 295"/>
                      <a:gd name="T38" fmla="*/ 0 w 467"/>
                      <a:gd name="T39" fmla="*/ 63 h 295"/>
                      <a:gd name="T40" fmla="*/ 3 w 467"/>
                      <a:gd name="T41" fmla="*/ 55 h 295"/>
                      <a:gd name="T42" fmla="*/ 10 w 467"/>
                      <a:gd name="T43" fmla="*/ 47 h 295"/>
                      <a:gd name="T44" fmla="*/ 20 w 467"/>
                      <a:gd name="T45" fmla="*/ 43 h 295"/>
                      <a:gd name="T46" fmla="*/ 31 w 467"/>
                      <a:gd name="T47" fmla="*/ 42 h 295"/>
                      <a:gd name="T48" fmla="*/ 26 w 467"/>
                      <a:gd name="T49" fmla="*/ 36 h 295"/>
                      <a:gd name="T50" fmla="*/ 24 w 467"/>
                      <a:gd name="T51" fmla="*/ 27 h 295"/>
                      <a:gd name="T52" fmla="*/ 26 w 467"/>
                      <a:gd name="T53" fmla="*/ 17 h 295"/>
                      <a:gd name="T54" fmla="*/ 30 w 467"/>
                      <a:gd name="T55" fmla="*/ 10 h 295"/>
                      <a:gd name="T56" fmla="*/ 37 w 467"/>
                      <a:gd name="T57" fmla="*/ 4 h 295"/>
                      <a:gd name="T58" fmla="*/ 47 w 467"/>
                      <a:gd name="T59" fmla="*/ 0 h 295"/>
                      <a:gd name="T60" fmla="*/ 56 w 467"/>
                      <a:gd name="T61" fmla="*/ 0 h 295"/>
                      <a:gd name="T62" fmla="*/ 65 w 467"/>
                      <a:gd name="T63" fmla="*/ 2 h 295"/>
                      <a:gd name="T64" fmla="*/ 456 w 467"/>
                      <a:gd name="T65"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7" h="295">
                        <a:moveTo>
                          <a:pt x="456" y="203"/>
                        </a:moveTo>
                        <a:lnTo>
                          <a:pt x="462" y="209"/>
                        </a:lnTo>
                        <a:lnTo>
                          <a:pt x="467" y="218"/>
                        </a:lnTo>
                        <a:lnTo>
                          <a:pt x="467" y="228"/>
                        </a:lnTo>
                        <a:lnTo>
                          <a:pt x="464" y="238"/>
                        </a:lnTo>
                        <a:lnTo>
                          <a:pt x="459" y="244"/>
                        </a:lnTo>
                        <a:lnTo>
                          <a:pt x="452" y="249"/>
                        </a:lnTo>
                        <a:lnTo>
                          <a:pt x="444" y="252"/>
                        </a:lnTo>
                        <a:lnTo>
                          <a:pt x="436" y="252"/>
                        </a:lnTo>
                        <a:lnTo>
                          <a:pt x="440" y="257"/>
                        </a:lnTo>
                        <a:lnTo>
                          <a:pt x="442" y="267"/>
                        </a:lnTo>
                        <a:lnTo>
                          <a:pt x="439" y="278"/>
                        </a:lnTo>
                        <a:lnTo>
                          <a:pt x="434" y="286"/>
                        </a:lnTo>
                        <a:lnTo>
                          <a:pt x="425" y="292"/>
                        </a:lnTo>
                        <a:lnTo>
                          <a:pt x="413" y="295"/>
                        </a:lnTo>
                        <a:lnTo>
                          <a:pt x="404" y="293"/>
                        </a:lnTo>
                        <a:lnTo>
                          <a:pt x="10" y="88"/>
                        </a:lnTo>
                        <a:lnTo>
                          <a:pt x="3" y="82"/>
                        </a:lnTo>
                        <a:lnTo>
                          <a:pt x="0" y="73"/>
                        </a:lnTo>
                        <a:lnTo>
                          <a:pt x="0" y="63"/>
                        </a:lnTo>
                        <a:lnTo>
                          <a:pt x="3" y="55"/>
                        </a:lnTo>
                        <a:lnTo>
                          <a:pt x="10" y="47"/>
                        </a:lnTo>
                        <a:lnTo>
                          <a:pt x="20" y="43"/>
                        </a:lnTo>
                        <a:lnTo>
                          <a:pt x="31" y="42"/>
                        </a:lnTo>
                        <a:lnTo>
                          <a:pt x="26" y="36"/>
                        </a:lnTo>
                        <a:lnTo>
                          <a:pt x="24" y="27"/>
                        </a:lnTo>
                        <a:lnTo>
                          <a:pt x="26" y="17"/>
                        </a:lnTo>
                        <a:lnTo>
                          <a:pt x="30" y="10"/>
                        </a:lnTo>
                        <a:lnTo>
                          <a:pt x="37" y="4"/>
                        </a:lnTo>
                        <a:lnTo>
                          <a:pt x="47" y="0"/>
                        </a:lnTo>
                        <a:lnTo>
                          <a:pt x="56" y="0"/>
                        </a:lnTo>
                        <a:lnTo>
                          <a:pt x="65" y="2"/>
                        </a:lnTo>
                        <a:lnTo>
                          <a:pt x="456" y="203"/>
                        </a:lnTo>
                        <a:close/>
                      </a:path>
                    </a:pathLst>
                  </a:custGeom>
                  <a:solidFill>
                    <a:srgbClr val="A05000"/>
                  </a:solidFill>
                  <a:ln w="12700">
                    <a:solidFill>
                      <a:srgbClr val="000000"/>
                    </a:solidFill>
                    <a:prstDash val="solid"/>
                    <a:round/>
                    <a:headEnd/>
                    <a:tailEnd/>
                  </a:ln>
                </p:spPr>
                <p:txBody>
                  <a:bodyPr/>
                  <a:lstStyle/>
                  <a:p>
                    <a:endParaRPr lang="en-US"/>
                  </a:p>
                </p:txBody>
              </p:sp>
              <p:sp>
                <p:nvSpPr>
                  <p:cNvPr id="14" name="Freeform 13">
                    <a:extLst>
                      <a:ext uri="{FF2B5EF4-FFF2-40B4-BE49-F238E27FC236}">
                        <a16:creationId xmlns:a16="http://schemas.microsoft.com/office/drawing/2014/main" id="{65747088-7790-8B44-9176-02A751DE1342}"/>
                      </a:ext>
                    </a:extLst>
                  </p:cNvPr>
                  <p:cNvSpPr>
                    <a:spLocks/>
                  </p:cNvSpPr>
                  <p:nvPr/>
                </p:nvSpPr>
                <p:spPr bwMode="auto">
                  <a:xfrm>
                    <a:off x="3306" y="3400"/>
                    <a:ext cx="443" cy="252"/>
                  </a:xfrm>
                  <a:custGeom>
                    <a:avLst/>
                    <a:gdLst>
                      <a:gd name="T0" fmla="*/ 432 w 443"/>
                      <a:gd name="T1" fmla="*/ 203 h 252"/>
                      <a:gd name="T2" fmla="*/ 438 w 443"/>
                      <a:gd name="T3" fmla="*/ 209 h 252"/>
                      <a:gd name="T4" fmla="*/ 443 w 443"/>
                      <a:gd name="T5" fmla="*/ 218 h 252"/>
                      <a:gd name="T6" fmla="*/ 443 w 443"/>
                      <a:gd name="T7" fmla="*/ 228 h 252"/>
                      <a:gd name="T8" fmla="*/ 440 w 443"/>
                      <a:gd name="T9" fmla="*/ 238 h 252"/>
                      <a:gd name="T10" fmla="*/ 435 w 443"/>
                      <a:gd name="T11" fmla="*/ 244 h 252"/>
                      <a:gd name="T12" fmla="*/ 428 w 443"/>
                      <a:gd name="T13" fmla="*/ 249 h 252"/>
                      <a:gd name="T14" fmla="*/ 420 w 443"/>
                      <a:gd name="T15" fmla="*/ 252 h 252"/>
                      <a:gd name="T16" fmla="*/ 412 w 443"/>
                      <a:gd name="T17" fmla="*/ 252 h 252"/>
                      <a:gd name="T18" fmla="*/ 7 w 443"/>
                      <a:gd name="T19" fmla="*/ 42 h 252"/>
                      <a:gd name="T20" fmla="*/ 2 w 443"/>
                      <a:gd name="T21" fmla="*/ 36 h 252"/>
                      <a:gd name="T22" fmla="*/ 0 w 443"/>
                      <a:gd name="T23" fmla="*/ 27 h 252"/>
                      <a:gd name="T24" fmla="*/ 2 w 443"/>
                      <a:gd name="T25" fmla="*/ 17 h 252"/>
                      <a:gd name="T26" fmla="*/ 6 w 443"/>
                      <a:gd name="T27" fmla="*/ 10 h 252"/>
                      <a:gd name="T28" fmla="*/ 13 w 443"/>
                      <a:gd name="T29" fmla="*/ 4 h 252"/>
                      <a:gd name="T30" fmla="*/ 23 w 443"/>
                      <a:gd name="T31" fmla="*/ 0 h 252"/>
                      <a:gd name="T32" fmla="*/ 32 w 443"/>
                      <a:gd name="T33" fmla="*/ 0 h 252"/>
                      <a:gd name="T34" fmla="*/ 41 w 443"/>
                      <a:gd name="T35" fmla="*/ 2 h 252"/>
                      <a:gd name="T36" fmla="*/ 432 w 443"/>
                      <a:gd name="T37" fmla="*/ 20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252">
                        <a:moveTo>
                          <a:pt x="432" y="203"/>
                        </a:moveTo>
                        <a:lnTo>
                          <a:pt x="438" y="209"/>
                        </a:lnTo>
                        <a:lnTo>
                          <a:pt x="443" y="218"/>
                        </a:lnTo>
                        <a:lnTo>
                          <a:pt x="443" y="228"/>
                        </a:lnTo>
                        <a:lnTo>
                          <a:pt x="440" y="238"/>
                        </a:lnTo>
                        <a:lnTo>
                          <a:pt x="435" y="244"/>
                        </a:lnTo>
                        <a:lnTo>
                          <a:pt x="428" y="249"/>
                        </a:lnTo>
                        <a:lnTo>
                          <a:pt x="420" y="252"/>
                        </a:lnTo>
                        <a:lnTo>
                          <a:pt x="412" y="252"/>
                        </a:lnTo>
                        <a:lnTo>
                          <a:pt x="7" y="42"/>
                        </a:lnTo>
                        <a:lnTo>
                          <a:pt x="2" y="36"/>
                        </a:lnTo>
                        <a:lnTo>
                          <a:pt x="0" y="27"/>
                        </a:lnTo>
                        <a:lnTo>
                          <a:pt x="2" y="17"/>
                        </a:lnTo>
                        <a:lnTo>
                          <a:pt x="6" y="10"/>
                        </a:lnTo>
                        <a:lnTo>
                          <a:pt x="13" y="4"/>
                        </a:lnTo>
                        <a:lnTo>
                          <a:pt x="23" y="0"/>
                        </a:lnTo>
                        <a:lnTo>
                          <a:pt x="32" y="0"/>
                        </a:lnTo>
                        <a:lnTo>
                          <a:pt x="41" y="2"/>
                        </a:lnTo>
                        <a:lnTo>
                          <a:pt x="432" y="203"/>
                        </a:lnTo>
                        <a:close/>
                      </a:path>
                    </a:pathLst>
                  </a:custGeom>
                  <a:solidFill>
                    <a:srgbClr val="603000"/>
                  </a:solidFill>
                  <a:ln w="12700">
                    <a:solidFill>
                      <a:srgbClr val="000000"/>
                    </a:solidFill>
                    <a:prstDash val="solid"/>
                    <a:round/>
                    <a:headEnd/>
                    <a:tailEnd/>
                  </a:ln>
                </p:spPr>
                <p:txBody>
                  <a:bodyPr/>
                  <a:lstStyle/>
                  <a:p>
                    <a:endParaRPr lang="en-US"/>
                  </a:p>
                </p:txBody>
              </p:sp>
            </p:grpSp>
          </p:grpSp>
        </p:grpSp>
      </p:grpSp>
      <p:grpSp>
        <p:nvGrpSpPr>
          <p:cNvPr id="37" name="Group 3">
            <a:extLst>
              <a:ext uri="{FF2B5EF4-FFF2-40B4-BE49-F238E27FC236}">
                <a16:creationId xmlns:a16="http://schemas.microsoft.com/office/drawing/2014/main" id="{48F17E0A-AC17-7343-9055-1224A4A31F6D}"/>
              </a:ext>
            </a:extLst>
          </p:cNvPr>
          <p:cNvGrpSpPr>
            <a:grpSpLocks/>
          </p:cNvGrpSpPr>
          <p:nvPr/>
        </p:nvGrpSpPr>
        <p:grpSpPr bwMode="auto">
          <a:xfrm>
            <a:off x="926820" y="1989418"/>
            <a:ext cx="7715250" cy="4132263"/>
            <a:chOff x="672" y="1592"/>
            <a:chExt cx="4860" cy="2603"/>
          </a:xfrm>
        </p:grpSpPr>
        <p:graphicFrame>
          <p:nvGraphicFramePr>
            <p:cNvPr id="38" name="Object 4">
              <a:extLst>
                <a:ext uri="{FF2B5EF4-FFF2-40B4-BE49-F238E27FC236}">
                  <a16:creationId xmlns:a16="http://schemas.microsoft.com/office/drawing/2014/main" id="{B1A8773B-FE5E-FD4B-A803-FB43C70D5734}"/>
                </a:ext>
              </a:extLst>
            </p:cNvPr>
            <p:cNvGraphicFramePr>
              <a:graphicFrameLocks noChangeAspect="1"/>
            </p:cNvGraphicFramePr>
            <p:nvPr/>
          </p:nvGraphicFramePr>
          <p:xfrm>
            <a:off x="2496" y="3072"/>
            <a:ext cx="463" cy="1030"/>
          </p:xfrm>
          <a:graphic>
            <a:graphicData uri="http://schemas.openxmlformats.org/presentationml/2006/ole">
              <mc:AlternateContent xmlns:mc="http://schemas.openxmlformats.org/markup-compatibility/2006">
                <mc:Choice xmlns:v="urn:schemas-microsoft-com:vml" Requires="v">
                  <p:oleObj spid="_x0000_s1100" name="Clip" r:id="rId7" imgW="1539360" imgH="3420720" progId="MS_ClipArt_Gallery.2">
                    <p:embed/>
                  </p:oleObj>
                </mc:Choice>
                <mc:Fallback>
                  <p:oleObj name="Clip" r:id="rId7" imgW="1539360" imgH="3420720" progId="MS_ClipArt_Gallery.2">
                    <p:embed/>
                    <p:pic>
                      <p:nvPicPr>
                        <p:cNvPr id="542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3072"/>
                          <a:ext cx="463" cy="1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5">
              <a:extLst>
                <a:ext uri="{FF2B5EF4-FFF2-40B4-BE49-F238E27FC236}">
                  <a16:creationId xmlns:a16="http://schemas.microsoft.com/office/drawing/2014/main" id="{6F7DB543-B65F-4A43-BFE1-B9EEE41955BD}"/>
                </a:ext>
              </a:extLst>
            </p:cNvPr>
            <p:cNvGraphicFramePr>
              <a:graphicFrameLocks noChangeAspect="1"/>
            </p:cNvGraphicFramePr>
            <p:nvPr/>
          </p:nvGraphicFramePr>
          <p:xfrm>
            <a:off x="672" y="3216"/>
            <a:ext cx="1734" cy="921"/>
          </p:xfrm>
          <a:graphic>
            <a:graphicData uri="http://schemas.openxmlformats.org/presentationml/2006/ole">
              <mc:AlternateContent xmlns:mc="http://schemas.openxmlformats.org/markup-compatibility/2006">
                <mc:Choice xmlns:v="urn:schemas-microsoft-com:vml" Requires="v">
                  <p:oleObj spid="_x0000_s1101" name="Clip" r:id="rId8" imgW="7627680" imgH="4054320" progId="MS_ClipArt_Gallery.2">
                    <p:embed/>
                  </p:oleObj>
                </mc:Choice>
                <mc:Fallback>
                  <p:oleObj name="Clip" r:id="rId8" imgW="7627680" imgH="4054320" progId="MS_ClipArt_Gallery.2">
                    <p:embed/>
                    <p:pic>
                      <p:nvPicPr>
                        <p:cNvPr id="5427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3216"/>
                          <a:ext cx="1734"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6">
              <a:extLst>
                <a:ext uri="{FF2B5EF4-FFF2-40B4-BE49-F238E27FC236}">
                  <a16:creationId xmlns:a16="http://schemas.microsoft.com/office/drawing/2014/main" id="{230734E0-6D7C-314D-9289-D3138177E7C7}"/>
                </a:ext>
              </a:extLst>
            </p:cNvPr>
            <p:cNvGraphicFramePr>
              <a:graphicFrameLocks noChangeAspect="1"/>
            </p:cNvGraphicFramePr>
            <p:nvPr/>
          </p:nvGraphicFramePr>
          <p:xfrm>
            <a:off x="4224" y="2112"/>
            <a:ext cx="1308" cy="1968"/>
          </p:xfrm>
          <a:graphic>
            <a:graphicData uri="http://schemas.openxmlformats.org/presentationml/2006/ole">
              <mc:AlternateContent xmlns:mc="http://schemas.openxmlformats.org/markup-compatibility/2006">
                <mc:Choice xmlns:v="urn:schemas-microsoft-com:vml" Requires="v">
                  <p:oleObj spid="_x0000_s1102" name="Clip" r:id="rId9" imgW="2616120" imgH="3936960" progId="MS_ClipArt_Gallery.2">
                    <p:embed/>
                  </p:oleObj>
                </mc:Choice>
                <mc:Fallback>
                  <p:oleObj name="Clip" r:id="rId9" imgW="2616120" imgH="3936960" progId="MS_ClipArt_Gallery.2">
                    <p:embed/>
                    <p:pic>
                      <p:nvPicPr>
                        <p:cNvPr id="5427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 y="2112"/>
                          <a:ext cx="1308" cy="1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1" name="Group 7">
              <a:extLst>
                <a:ext uri="{FF2B5EF4-FFF2-40B4-BE49-F238E27FC236}">
                  <a16:creationId xmlns:a16="http://schemas.microsoft.com/office/drawing/2014/main" id="{F744C056-F86B-5D4F-ACFC-DB17587F194C}"/>
                </a:ext>
              </a:extLst>
            </p:cNvPr>
            <p:cNvGrpSpPr>
              <a:grpSpLocks/>
            </p:cNvGrpSpPr>
            <p:nvPr/>
          </p:nvGrpSpPr>
          <p:grpSpPr bwMode="auto">
            <a:xfrm>
              <a:off x="2936" y="1592"/>
              <a:ext cx="1684" cy="2603"/>
              <a:chOff x="2936" y="1592"/>
              <a:chExt cx="1684" cy="2603"/>
            </a:xfrm>
          </p:grpSpPr>
          <p:grpSp>
            <p:nvGrpSpPr>
              <p:cNvPr id="42" name="Group 8">
                <a:extLst>
                  <a:ext uri="{FF2B5EF4-FFF2-40B4-BE49-F238E27FC236}">
                    <a16:creationId xmlns:a16="http://schemas.microsoft.com/office/drawing/2014/main" id="{8CD0FC1D-D1D2-DF46-9A7B-71FB84D37173}"/>
                  </a:ext>
                </a:extLst>
              </p:cNvPr>
              <p:cNvGrpSpPr>
                <a:grpSpLocks/>
              </p:cNvGrpSpPr>
              <p:nvPr/>
            </p:nvGrpSpPr>
            <p:grpSpPr bwMode="auto">
              <a:xfrm>
                <a:off x="3557" y="1592"/>
                <a:ext cx="1063" cy="1861"/>
                <a:chOff x="3557" y="1592"/>
                <a:chExt cx="1063" cy="1861"/>
              </a:xfrm>
            </p:grpSpPr>
            <p:sp>
              <p:nvSpPr>
                <p:cNvPr id="67" name="Freeform 9">
                  <a:extLst>
                    <a:ext uri="{FF2B5EF4-FFF2-40B4-BE49-F238E27FC236}">
                      <a16:creationId xmlns:a16="http://schemas.microsoft.com/office/drawing/2014/main" id="{A330163D-F5FA-9B4A-B8FC-185361FE0540}"/>
                    </a:ext>
                  </a:extLst>
                </p:cNvPr>
                <p:cNvSpPr>
                  <a:spLocks/>
                </p:cNvSpPr>
                <p:nvPr/>
              </p:nvSpPr>
              <p:spPr bwMode="auto">
                <a:xfrm>
                  <a:off x="3561" y="1592"/>
                  <a:ext cx="1059" cy="1859"/>
                </a:xfrm>
                <a:custGeom>
                  <a:avLst/>
                  <a:gdLst>
                    <a:gd name="T0" fmla="*/ 1035 w 1059"/>
                    <a:gd name="T1" fmla="*/ 2 h 1859"/>
                    <a:gd name="T2" fmla="*/ 1022 w 1059"/>
                    <a:gd name="T3" fmla="*/ 0 h 1859"/>
                    <a:gd name="T4" fmla="*/ 1013 w 1059"/>
                    <a:gd name="T5" fmla="*/ 2 h 1859"/>
                    <a:gd name="T6" fmla="*/ 1002 w 1059"/>
                    <a:gd name="T7" fmla="*/ 7 h 1859"/>
                    <a:gd name="T8" fmla="*/ 992 w 1059"/>
                    <a:gd name="T9" fmla="*/ 18 h 1859"/>
                    <a:gd name="T10" fmla="*/ 5 w 1059"/>
                    <a:gd name="T11" fmla="*/ 1805 h 1859"/>
                    <a:gd name="T12" fmla="*/ 0 w 1059"/>
                    <a:gd name="T13" fmla="*/ 1815 h 1859"/>
                    <a:gd name="T14" fmla="*/ 0 w 1059"/>
                    <a:gd name="T15" fmla="*/ 1826 h 1859"/>
                    <a:gd name="T16" fmla="*/ 3 w 1059"/>
                    <a:gd name="T17" fmla="*/ 1840 h 1859"/>
                    <a:gd name="T18" fmla="*/ 11 w 1059"/>
                    <a:gd name="T19" fmla="*/ 1850 h 1859"/>
                    <a:gd name="T20" fmla="*/ 24 w 1059"/>
                    <a:gd name="T21" fmla="*/ 1857 h 1859"/>
                    <a:gd name="T22" fmla="*/ 35 w 1059"/>
                    <a:gd name="T23" fmla="*/ 1859 h 1859"/>
                    <a:gd name="T24" fmla="*/ 47 w 1059"/>
                    <a:gd name="T25" fmla="*/ 1856 h 1859"/>
                    <a:gd name="T26" fmla="*/ 58 w 1059"/>
                    <a:gd name="T27" fmla="*/ 1851 h 1859"/>
                    <a:gd name="T28" fmla="*/ 66 w 1059"/>
                    <a:gd name="T29" fmla="*/ 1840 h 1859"/>
                    <a:gd name="T30" fmla="*/ 1057 w 1059"/>
                    <a:gd name="T31" fmla="*/ 47 h 1859"/>
                    <a:gd name="T32" fmla="*/ 1059 w 1059"/>
                    <a:gd name="T33" fmla="*/ 37 h 1859"/>
                    <a:gd name="T34" fmla="*/ 1058 w 1059"/>
                    <a:gd name="T35" fmla="*/ 27 h 1859"/>
                    <a:gd name="T36" fmla="*/ 1053 w 1059"/>
                    <a:gd name="T37" fmla="*/ 15 h 1859"/>
                    <a:gd name="T38" fmla="*/ 1045 w 1059"/>
                    <a:gd name="T39" fmla="*/ 7 h 1859"/>
                    <a:gd name="T40" fmla="*/ 1035 w 1059"/>
                    <a:gd name="T41" fmla="*/ 2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9" h="1859">
                      <a:moveTo>
                        <a:pt x="1035" y="2"/>
                      </a:moveTo>
                      <a:lnTo>
                        <a:pt x="1022" y="0"/>
                      </a:lnTo>
                      <a:lnTo>
                        <a:pt x="1013" y="2"/>
                      </a:lnTo>
                      <a:lnTo>
                        <a:pt x="1002" y="7"/>
                      </a:lnTo>
                      <a:lnTo>
                        <a:pt x="992" y="18"/>
                      </a:lnTo>
                      <a:lnTo>
                        <a:pt x="5" y="1805"/>
                      </a:lnTo>
                      <a:lnTo>
                        <a:pt x="0" y="1815"/>
                      </a:lnTo>
                      <a:lnTo>
                        <a:pt x="0" y="1826"/>
                      </a:lnTo>
                      <a:lnTo>
                        <a:pt x="3" y="1840"/>
                      </a:lnTo>
                      <a:lnTo>
                        <a:pt x="11" y="1850"/>
                      </a:lnTo>
                      <a:lnTo>
                        <a:pt x="24" y="1857"/>
                      </a:lnTo>
                      <a:lnTo>
                        <a:pt x="35" y="1859"/>
                      </a:lnTo>
                      <a:lnTo>
                        <a:pt x="47" y="1856"/>
                      </a:lnTo>
                      <a:lnTo>
                        <a:pt x="58" y="1851"/>
                      </a:lnTo>
                      <a:lnTo>
                        <a:pt x="66" y="1840"/>
                      </a:lnTo>
                      <a:lnTo>
                        <a:pt x="1057" y="47"/>
                      </a:lnTo>
                      <a:lnTo>
                        <a:pt x="1059" y="37"/>
                      </a:lnTo>
                      <a:lnTo>
                        <a:pt x="1058" y="27"/>
                      </a:lnTo>
                      <a:lnTo>
                        <a:pt x="1053" y="15"/>
                      </a:lnTo>
                      <a:lnTo>
                        <a:pt x="1045" y="7"/>
                      </a:lnTo>
                      <a:lnTo>
                        <a:pt x="1035" y="2"/>
                      </a:lnTo>
                      <a:close/>
                    </a:path>
                  </a:pathLst>
                </a:custGeom>
                <a:solidFill>
                  <a:srgbClr val="E07000"/>
                </a:solidFill>
                <a:ln w="12700">
                  <a:solidFill>
                    <a:srgbClr val="000000"/>
                  </a:solidFill>
                  <a:prstDash val="solid"/>
                  <a:round/>
                  <a:headEnd/>
                  <a:tailEnd/>
                </a:ln>
              </p:spPr>
              <p:txBody>
                <a:bodyPr/>
                <a:lstStyle/>
                <a:p>
                  <a:endParaRPr lang="en-US"/>
                </a:p>
              </p:txBody>
            </p:sp>
            <p:sp>
              <p:nvSpPr>
                <p:cNvPr id="68" name="Line 10">
                  <a:extLst>
                    <a:ext uri="{FF2B5EF4-FFF2-40B4-BE49-F238E27FC236}">
                      <a16:creationId xmlns:a16="http://schemas.microsoft.com/office/drawing/2014/main" id="{8A1096E3-8D87-F54F-BC42-24DD21EDFBB1}"/>
                    </a:ext>
                  </a:extLst>
                </p:cNvPr>
                <p:cNvSpPr>
                  <a:spLocks noChangeShapeType="1"/>
                </p:cNvSpPr>
                <p:nvPr/>
              </p:nvSpPr>
              <p:spPr bwMode="auto">
                <a:xfrm flipH="1">
                  <a:off x="3586" y="1620"/>
                  <a:ext cx="978" cy="1775"/>
                </a:xfrm>
                <a:prstGeom prst="line">
                  <a:avLst/>
                </a:prstGeom>
                <a:noFill/>
                <a:ln w="12700">
                  <a:solidFill>
                    <a:srgbClr val="FFC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Freeform 11">
                  <a:extLst>
                    <a:ext uri="{FF2B5EF4-FFF2-40B4-BE49-F238E27FC236}">
                      <a16:creationId xmlns:a16="http://schemas.microsoft.com/office/drawing/2014/main" id="{97020B64-EFEB-5F47-9309-F43E5677F56F}"/>
                    </a:ext>
                  </a:extLst>
                </p:cNvPr>
                <p:cNvSpPr>
                  <a:spLocks/>
                </p:cNvSpPr>
                <p:nvPr/>
              </p:nvSpPr>
              <p:spPr bwMode="auto">
                <a:xfrm>
                  <a:off x="3557" y="3367"/>
                  <a:ext cx="89" cy="86"/>
                </a:xfrm>
                <a:custGeom>
                  <a:avLst/>
                  <a:gdLst>
                    <a:gd name="T0" fmla="*/ 24 w 89"/>
                    <a:gd name="T1" fmla="*/ 0 h 86"/>
                    <a:gd name="T2" fmla="*/ 32 w 89"/>
                    <a:gd name="T3" fmla="*/ 12 h 86"/>
                    <a:gd name="T4" fmla="*/ 40 w 89"/>
                    <a:gd name="T5" fmla="*/ 18 h 86"/>
                    <a:gd name="T6" fmla="*/ 51 w 89"/>
                    <a:gd name="T7" fmla="*/ 24 h 86"/>
                    <a:gd name="T8" fmla="*/ 62 w 89"/>
                    <a:gd name="T9" fmla="*/ 29 h 86"/>
                    <a:gd name="T10" fmla="*/ 73 w 89"/>
                    <a:gd name="T11" fmla="*/ 31 h 86"/>
                    <a:gd name="T12" fmla="*/ 89 w 89"/>
                    <a:gd name="T13" fmla="*/ 32 h 86"/>
                    <a:gd name="T14" fmla="*/ 65 w 89"/>
                    <a:gd name="T15" fmla="*/ 75 h 86"/>
                    <a:gd name="T16" fmla="*/ 53 w 89"/>
                    <a:gd name="T17" fmla="*/ 83 h 86"/>
                    <a:gd name="T18" fmla="*/ 37 w 89"/>
                    <a:gd name="T19" fmla="*/ 86 h 86"/>
                    <a:gd name="T20" fmla="*/ 20 w 89"/>
                    <a:gd name="T21" fmla="*/ 83 h 86"/>
                    <a:gd name="T22" fmla="*/ 6 w 89"/>
                    <a:gd name="T23" fmla="*/ 73 h 86"/>
                    <a:gd name="T24" fmla="*/ 0 w 89"/>
                    <a:gd name="T25" fmla="*/ 57 h 86"/>
                    <a:gd name="T26" fmla="*/ 0 w 89"/>
                    <a:gd name="T27" fmla="*/ 45 h 86"/>
                    <a:gd name="T28" fmla="*/ 8 w 89"/>
                    <a:gd name="T29" fmla="*/ 27 h 86"/>
                    <a:gd name="T30" fmla="*/ 24 w 89"/>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86">
                      <a:moveTo>
                        <a:pt x="24" y="0"/>
                      </a:moveTo>
                      <a:lnTo>
                        <a:pt x="32" y="12"/>
                      </a:lnTo>
                      <a:lnTo>
                        <a:pt x="40" y="18"/>
                      </a:lnTo>
                      <a:lnTo>
                        <a:pt x="51" y="24"/>
                      </a:lnTo>
                      <a:lnTo>
                        <a:pt x="62" y="29"/>
                      </a:lnTo>
                      <a:lnTo>
                        <a:pt x="73" y="31"/>
                      </a:lnTo>
                      <a:lnTo>
                        <a:pt x="89" y="32"/>
                      </a:lnTo>
                      <a:lnTo>
                        <a:pt x="65" y="75"/>
                      </a:lnTo>
                      <a:lnTo>
                        <a:pt x="53" y="83"/>
                      </a:lnTo>
                      <a:lnTo>
                        <a:pt x="37" y="86"/>
                      </a:lnTo>
                      <a:lnTo>
                        <a:pt x="20" y="83"/>
                      </a:lnTo>
                      <a:lnTo>
                        <a:pt x="6" y="73"/>
                      </a:lnTo>
                      <a:lnTo>
                        <a:pt x="0" y="57"/>
                      </a:lnTo>
                      <a:lnTo>
                        <a:pt x="0" y="45"/>
                      </a:lnTo>
                      <a:lnTo>
                        <a:pt x="8" y="27"/>
                      </a:lnTo>
                      <a:lnTo>
                        <a:pt x="24" y="0"/>
                      </a:lnTo>
                      <a:close/>
                    </a:path>
                  </a:pathLst>
                </a:custGeom>
                <a:solidFill>
                  <a:srgbClr val="E07000"/>
                </a:solidFill>
                <a:ln w="12700">
                  <a:solidFill>
                    <a:srgbClr val="000000"/>
                  </a:solidFill>
                  <a:prstDash val="solid"/>
                  <a:round/>
                  <a:headEnd/>
                  <a:tailEnd/>
                </a:ln>
              </p:spPr>
              <p:txBody>
                <a:bodyPr/>
                <a:lstStyle/>
                <a:p>
                  <a:endParaRPr lang="en-US"/>
                </a:p>
              </p:txBody>
            </p:sp>
          </p:grpSp>
          <p:grpSp>
            <p:nvGrpSpPr>
              <p:cNvPr id="43" name="Group 12">
                <a:extLst>
                  <a:ext uri="{FF2B5EF4-FFF2-40B4-BE49-F238E27FC236}">
                    <a16:creationId xmlns:a16="http://schemas.microsoft.com/office/drawing/2014/main" id="{65986185-338A-5649-8817-5E4BE69A17C9}"/>
                  </a:ext>
                </a:extLst>
              </p:cNvPr>
              <p:cNvGrpSpPr>
                <a:grpSpLocks/>
              </p:cNvGrpSpPr>
              <p:nvPr/>
            </p:nvGrpSpPr>
            <p:grpSpPr bwMode="auto">
              <a:xfrm>
                <a:off x="2936" y="3325"/>
                <a:ext cx="840" cy="870"/>
                <a:chOff x="2936" y="3325"/>
                <a:chExt cx="840" cy="870"/>
              </a:xfrm>
            </p:grpSpPr>
            <p:grpSp>
              <p:nvGrpSpPr>
                <p:cNvPr id="44" name="Group 13">
                  <a:extLst>
                    <a:ext uri="{FF2B5EF4-FFF2-40B4-BE49-F238E27FC236}">
                      <a16:creationId xmlns:a16="http://schemas.microsoft.com/office/drawing/2014/main" id="{31301616-9BE7-0D40-BC44-0B44A7EDA8E0}"/>
                    </a:ext>
                  </a:extLst>
                </p:cNvPr>
                <p:cNvGrpSpPr>
                  <a:grpSpLocks/>
                </p:cNvGrpSpPr>
                <p:nvPr/>
              </p:nvGrpSpPr>
              <p:grpSpPr bwMode="auto">
                <a:xfrm>
                  <a:off x="2936" y="3325"/>
                  <a:ext cx="840" cy="870"/>
                  <a:chOff x="2936" y="3325"/>
                  <a:chExt cx="840" cy="870"/>
                </a:xfrm>
              </p:grpSpPr>
              <p:sp>
                <p:nvSpPr>
                  <p:cNvPr id="48" name="Freeform 14">
                    <a:extLst>
                      <a:ext uri="{FF2B5EF4-FFF2-40B4-BE49-F238E27FC236}">
                        <a16:creationId xmlns:a16="http://schemas.microsoft.com/office/drawing/2014/main" id="{C69813EB-E0BD-7B46-A67A-8D79F5071EE4}"/>
                      </a:ext>
                    </a:extLst>
                  </p:cNvPr>
                  <p:cNvSpPr>
                    <a:spLocks/>
                  </p:cNvSpPr>
                  <p:nvPr/>
                </p:nvSpPr>
                <p:spPr bwMode="auto">
                  <a:xfrm>
                    <a:off x="2936" y="3325"/>
                    <a:ext cx="840" cy="870"/>
                  </a:xfrm>
                  <a:custGeom>
                    <a:avLst/>
                    <a:gdLst>
                      <a:gd name="T0" fmla="*/ 472 w 840"/>
                      <a:gd name="T1" fmla="*/ 3 h 870"/>
                      <a:gd name="T2" fmla="*/ 483 w 840"/>
                      <a:gd name="T3" fmla="*/ 0 h 870"/>
                      <a:gd name="T4" fmla="*/ 496 w 840"/>
                      <a:gd name="T5" fmla="*/ 0 h 870"/>
                      <a:gd name="T6" fmla="*/ 508 w 840"/>
                      <a:gd name="T7" fmla="*/ 4 h 870"/>
                      <a:gd name="T8" fmla="*/ 795 w 840"/>
                      <a:gd name="T9" fmla="*/ 153 h 870"/>
                      <a:gd name="T10" fmla="*/ 805 w 840"/>
                      <a:gd name="T11" fmla="*/ 159 h 870"/>
                      <a:gd name="T12" fmla="*/ 820 w 840"/>
                      <a:gd name="T13" fmla="*/ 168 h 870"/>
                      <a:gd name="T14" fmla="*/ 831 w 840"/>
                      <a:gd name="T15" fmla="*/ 177 h 870"/>
                      <a:gd name="T16" fmla="*/ 838 w 840"/>
                      <a:gd name="T17" fmla="*/ 186 h 870"/>
                      <a:gd name="T18" fmla="*/ 840 w 840"/>
                      <a:gd name="T19" fmla="*/ 199 h 870"/>
                      <a:gd name="T20" fmla="*/ 835 w 840"/>
                      <a:gd name="T21" fmla="*/ 214 h 870"/>
                      <a:gd name="T22" fmla="*/ 829 w 840"/>
                      <a:gd name="T23" fmla="*/ 229 h 870"/>
                      <a:gd name="T24" fmla="*/ 585 w 840"/>
                      <a:gd name="T25" fmla="*/ 759 h 870"/>
                      <a:gd name="T26" fmla="*/ 546 w 840"/>
                      <a:gd name="T27" fmla="*/ 870 h 870"/>
                      <a:gd name="T28" fmla="*/ 528 w 840"/>
                      <a:gd name="T29" fmla="*/ 851 h 870"/>
                      <a:gd name="T30" fmla="*/ 510 w 840"/>
                      <a:gd name="T31" fmla="*/ 848 h 870"/>
                      <a:gd name="T32" fmla="*/ 514 w 840"/>
                      <a:gd name="T33" fmla="*/ 821 h 870"/>
                      <a:gd name="T34" fmla="*/ 492 w 840"/>
                      <a:gd name="T35" fmla="*/ 830 h 870"/>
                      <a:gd name="T36" fmla="*/ 483 w 840"/>
                      <a:gd name="T37" fmla="*/ 816 h 870"/>
                      <a:gd name="T38" fmla="*/ 444 w 840"/>
                      <a:gd name="T39" fmla="*/ 800 h 870"/>
                      <a:gd name="T40" fmla="*/ 408 w 840"/>
                      <a:gd name="T41" fmla="*/ 780 h 870"/>
                      <a:gd name="T42" fmla="*/ 411 w 840"/>
                      <a:gd name="T43" fmla="*/ 745 h 870"/>
                      <a:gd name="T44" fmla="*/ 384 w 840"/>
                      <a:gd name="T45" fmla="*/ 776 h 870"/>
                      <a:gd name="T46" fmla="*/ 360 w 840"/>
                      <a:gd name="T47" fmla="*/ 771 h 870"/>
                      <a:gd name="T48" fmla="*/ 312 w 840"/>
                      <a:gd name="T49" fmla="*/ 752 h 870"/>
                      <a:gd name="T50" fmla="*/ 291 w 840"/>
                      <a:gd name="T51" fmla="*/ 745 h 870"/>
                      <a:gd name="T52" fmla="*/ 279 w 840"/>
                      <a:gd name="T53" fmla="*/ 725 h 870"/>
                      <a:gd name="T54" fmla="*/ 259 w 840"/>
                      <a:gd name="T55" fmla="*/ 719 h 870"/>
                      <a:gd name="T56" fmla="*/ 216 w 840"/>
                      <a:gd name="T57" fmla="*/ 699 h 870"/>
                      <a:gd name="T58" fmla="*/ 187 w 840"/>
                      <a:gd name="T59" fmla="*/ 680 h 870"/>
                      <a:gd name="T60" fmla="*/ 156 w 840"/>
                      <a:gd name="T61" fmla="*/ 667 h 870"/>
                      <a:gd name="T62" fmla="*/ 153 w 840"/>
                      <a:gd name="T63" fmla="*/ 628 h 870"/>
                      <a:gd name="T64" fmla="*/ 133 w 840"/>
                      <a:gd name="T65" fmla="*/ 655 h 870"/>
                      <a:gd name="T66" fmla="*/ 124 w 840"/>
                      <a:gd name="T67" fmla="*/ 641 h 870"/>
                      <a:gd name="T68" fmla="*/ 108 w 840"/>
                      <a:gd name="T69" fmla="*/ 634 h 870"/>
                      <a:gd name="T70" fmla="*/ 135 w 840"/>
                      <a:gd name="T71" fmla="*/ 595 h 870"/>
                      <a:gd name="T72" fmla="*/ 90 w 840"/>
                      <a:gd name="T73" fmla="*/ 624 h 870"/>
                      <a:gd name="T74" fmla="*/ 0 w 840"/>
                      <a:gd name="T75" fmla="*/ 594 h 870"/>
                      <a:gd name="T76" fmla="*/ 51 w 840"/>
                      <a:gd name="T77" fmla="*/ 540 h 870"/>
                      <a:gd name="T78" fmla="*/ 139 w 840"/>
                      <a:gd name="T79" fmla="*/ 436 h 870"/>
                      <a:gd name="T80" fmla="*/ 439 w 840"/>
                      <a:gd name="T81" fmla="*/ 39 h 870"/>
                      <a:gd name="T82" fmla="*/ 447 w 840"/>
                      <a:gd name="T83" fmla="*/ 28 h 870"/>
                      <a:gd name="T84" fmla="*/ 456 w 840"/>
                      <a:gd name="T85" fmla="*/ 16 h 870"/>
                      <a:gd name="T86" fmla="*/ 463 w 840"/>
                      <a:gd name="T87" fmla="*/ 9 h 870"/>
                      <a:gd name="T88" fmla="*/ 472 w 840"/>
                      <a:gd name="T89" fmla="*/ 3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870">
                        <a:moveTo>
                          <a:pt x="472" y="3"/>
                        </a:moveTo>
                        <a:lnTo>
                          <a:pt x="483" y="0"/>
                        </a:lnTo>
                        <a:lnTo>
                          <a:pt x="496" y="0"/>
                        </a:lnTo>
                        <a:lnTo>
                          <a:pt x="508" y="4"/>
                        </a:lnTo>
                        <a:lnTo>
                          <a:pt x="795" y="153"/>
                        </a:lnTo>
                        <a:lnTo>
                          <a:pt x="805" y="159"/>
                        </a:lnTo>
                        <a:lnTo>
                          <a:pt x="820" y="168"/>
                        </a:lnTo>
                        <a:lnTo>
                          <a:pt x="831" y="177"/>
                        </a:lnTo>
                        <a:lnTo>
                          <a:pt x="838" y="186"/>
                        </a:lnTo>
                        <a:lnTo>
                          <a:pt x="840" y="199"/>
                        </a:lnTo>
                        <a:lnTo>
                          <a:pt x="835" y="214"/>
                        </a:lnTo>
                        <a:lnTo>
                          <a:pt x="829" y="229"/>
                        </a:lnTo>
                        <a:lnTo>
                          <a:pt x="585" y="759"/>
                        </a:lnTo>
                        <a:lnTo>
                          <a:pt x="546" y="870"/>
                        </a:lnTo>
                        <a:lnTo>
                          <a:pt x="528" y="851"/>
                        </a:lnTo>
                        <a:lnTo>
                          <a:pt x="510" y="848"/>
                        </a:lnTo>
                        <a:lnTo>
                          <a:pt x="514" y="821"/>
                        </a:lnTo>
                        <a:lnTo>
                          <a:pt x="492" y="830"/>
                        </a:lnTo>
                        <a:lnTo>
                          <a:pt x="483" y="816"/>
                        </a:lnTo>
                        <a:lnTo>
                          <a:pt x="444" y="800"/>
                        </a:lnTo>
                        <a:lnTo>
                          <a:pt x="408" y="780"/>
                        </a:lnTo>
                        <a:lnTo>
                          <a:pt x="411" y="745"/>
                        </a:lnTo>
                        <a:lnTo>
                          <a:pt x="384" y="776"/>
                        </a:lnTo>
                        <a:lnTo>
                          <a:pt x="360" y="771"/>
                        </a:lnTo>
                        <a:lnTo>
                          <a:pt x="312" y="752"/>
                        </a:lnTo>
                        <a:lnTo>
                          <a:pt x="291" y="745"/>
                        </a:lnTo>
                        <a:lnTo>
                          <a:pt x="279" y="725"/>
                        </a:lnTo>
                        <a:lnTo>
                          <a:pt x="259" y="719"/>
                        </a:lnTo>
                        <a:lnTo>
                          <a:pt x="216" y="699"/>
                        </a:lnTo>
                        <a:lnTo>
                          <a:pt x="187" y="680"/>
                        </a:lnTo>
                        <a:lnTo>
                          <a:pt x="156" y="667"/>
                        </a:lnTo>
                        <a:lnTo>
                          <a:pt x="153" y="628"/>
                        </a:lnTo>
                        <a:lnTo>
                          <a:pt x="133" y="655"/>
                        </a:lnTo>
                        <a:lnTo>
                          <a:pt x="124" y="641"/>
                        </a:lnTo>
                        <a:lnTo>
                          <a:pt x="108" y="634"/>
                        </a:lnTo>
                        <a:lnTo>
                          <a:pt x="135" y="595"/>
                        </a:lnTo>
                        <a:lnTo>
                          <a:pt x="90" y="624"/>
                        </a:lnTo>
                        <a:lnTo>
                          <a:pt x="0" y="594"/>
                        </a:lnTo>
                        <a:lnTo>
                          <a:pt x="51" y="540"/>
                        </a:lnTo>
                        <a:lnTo>
                          <a:pt x="139" y="436"/>
                        </a:lnTo>
                        <a:lnTo>
                          <a:pt x="439" y="39"/>
                        </a:lnTo>
                        <a:lnTo>
                          <a:pt x="447" y="28"/>
                        </a:lnTo>
                        <a:lnTo>
                          <a:pt x="456" y="16"/>
                        </a:lnTo>
                        <a:lnTo>
                          <a:pt x="463" y="9"/>
                        </a:lnTo>
                        <a:lnTo>
                          <a:pt x="472" y="3"/>
                        </a:lnTo>
                        <a:close/>
                      </a:path>
                    </a:pathLst>
                  </a:custGeom>
                  <a:solidFill>
                    <a:srgbClr val="FFFF40"/>
                  </a:solidFill>
                  <a:ln w="12700">
                    <a:solidFill>
                      <a:srgbClr val="000000"/>
                    </a:solidFill>
                    <a:prstDash val="solid"/>
                    <a:round/>
                    <a:headEnd/>
                    <a:tailEnd/>
                  </a:ln>
                </p:spPr>
                <p:txBody>
                  <a:bodyPr/>
                  <a:lstStyle/>
                  <a:p>
                    <a:endParaRPr lang="en-US"/>
                  </a:p>
                </p:txBody>
              </p:sp>
              <p:grpSp>
                <p:nvGrpSpPr>
                  <p:cNvPr id="49" name="Group 15">
                    <a:extLst>
                      <a:ext uri="{FF2B5EF4-FFF2-40B4-BE49-F238E27FC236}">
                        <a16:creationId xmlns:a16="http://schemas.microsoft.com/office/drawing/2014/main" id="{79722967-B448-594B-843B-DB33CFB6185F}"/>
                      </a:ext>
                    </a:extLst>
                  </p:cNvPr>
                  <p:cNvGrpSpPr>
                    <a:grpSpLocks/>
                  </p:cNvGrpSpPr>
                  <p:nvPr/>
                </p:nvGrpSpPr>
                <p:grpSpPr bwMode="auto">
                  <a:xfrm>
                    <a:off x="2960" y="3541"/>
                    <a:ext cx="673" cy="609"/>
                    <a:chOff x="2960" y="3541"/>
                    <a:chExt cx="673" cy="609"/>
                  </a:xfrm>
                </p:grpSpPr>
                <p:sp>
                  <p:nvSpPr>
                    <p:cNvPr id="57" name="Line 16">
                      <a:extLst>
                        <a:ext uri="{FF2B5EF4-FFF2-40B4-BE49-F238E27FC236}">
                          <a16:creationId xmlns:a16="http://schemas.microsoft.com/office/drawing/2014/main" id="{CAB118BB-263D-DC41-BC83-8C1E96DACC86}"/>
                        </a:ext>
                      </a:extLst>
                    </p:cNvPr>
                    <p:cNvSpPr>
                      <a:spLocks noChangeShapeType="1"/>
                    </p:cNvSpPr>
                    <p:nvPr/>
                  </p:nvSpPr>
                  <p:spPr bwMode="auto">
                    <a:xfrm flipV="1">
                      <a:off x="2960" y="3541"/>
                      <a:ext cx="317" cy="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7">
                      <a:extLst>
                        <a:ext uri="{FF2B5EF4-FFF2-40B4-BE49-F238E27FC236}">
                          <a16:creationId xmlns:a16="http://schemas.microsoft.com/office/drawing/2014/main" id="{61D04FDC-72F5-5540-B68E-F69A39662ABE}"/>
                        </a:ext>
                      </a:extLst>
                    </p:cNvPr>
                    <p:cNvSpPr>
                      <a:spLocks noChangeShapeType="1"/>
                    </p:cNvSpPr>
                    <p:nvPr/>
                  </p:nvSpPr>
                  <p:spPr bwMode="auto">
                    <a:xfrm flipV="1">
                      <a:off x="2981" y="3748"/>
                      <a:ext cx="152"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8">
                      <a:extLst>
                        <a:ext uri="{FF2B5EF4-FFF2-40B4-BE49-F238E27FC236}">
                          <a16:creationId xmlns:a16="http://schemas.microsoft.com/office/drawing/2014/main" id="{BFA46F1A-0263-354F-BF8F-97450F977289}"/>
                        </a:ext>
                      </a:extLst>
                    </p:cNvPr>
                    <p:cNvSpPr>
                      <a:spLocks noChangeShapeType="1"/>
                    </p:cNvSpPr>
                    <p:nvPr/>
                  </p:nvSpPr>
                  <p:spPr bwMode="auto">
                    <a:xfrm flipV="1">
                      <a:off x="3011" y="3622"/>
                      <a:ext cx="248" cy="3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9">
                      <a:extLst>
                        <a:ext uri="{FF2B5EF4-FFF2-40B4-BE49-F238E27FC236}">
                          <a16:creationId xmlns:a16="http://schemas.microsoft.com/office/drawing/2014/main" id="{7C016E81-94AF-EF4B-A8C4-44E3F72B90F3}"/>
                        </a:ext>
                      </a:extLst>
                    </p:cNvPr>
                    <p:cNvSpPr>
                      <a:spLocks noChangeShapeType="1"/>
                    </p:cNvSpPr>
                    <p:nvPr/>
                  </p:nvSpPr>
                  <p:spPr bwMode="auto">
                    <a:xfrm flipV="1">
                      <a:off x="3429" y="3701"/>
                      <a:ext cx="204" cy="4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20">
                      <a:extLst>
                        <a:ext uri="{FF2B5EF4-FFF2-40B4-BE49-F238E27FC236}">
                          <a16:creationId xmlns:a16="http://schemas.microsoft.com/office/drawing/2014/main" id="{3E8F0143-06D9-8541-8C98-44038BF93BE2}"/>
                        </a:ext>
                      </a:extLst>
                    </p:cNvPr>
                    <p:cNvSpPr>
                      <a:spLocks noChangeShapeType="1"/>
                    </p:cNvSpPr>
                    <p:nvPr/>
                  </p:nvSpPr>
                  <p:spPr bwMode="auto">
                    <a:xfrm flipV="1">
                      <a:off x="3397" y="3713"/>
                      <a:ext cx="210" cy="4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21">
                      <a:extLst>
                        <a:ext uri="{FF2B5EF4-FFF2-40B4-BE49-F238E27FC236}">
                          <a16:creationId xmlns:a16="http://schemas.microsoft.com/office/drawing/2014/main" id="{37D51212-CD49-F14A-9392-D9F4666B75E8}"/>
                        </a:ext>
                      </a:extLst>
                    </p:cNvPr>
                    <p:cNvSpPr>
                      <a:spLocks noChangeShapeType="1"/>
                    </p:cNvSpPr>
                    <p:nvPr/>
                  </p:nvSpPr>
                  <p:spPr bwMode="auto">
                    <a:xfrm flipV="1">
                      <a:off x="3273" y="3679"/>
                      <a:ext cx="270" cy="4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22">
                      <a:extLst>
                        <a:ext uri="{FF2B5EF4-FFF2-40B4-BE49-F238E27FC236}">
                          <a16:creationId xmlns:a16="http://schemas.microsoft.com/office/drawing/2014/main" id="{A444B6BC-12C3-2144-9990-21E9F178C276}"/>
                        </a:ext>
                      </a:extLst>
                    </p:cNvPr>
                    <p:cNvSpPr>
                      <a:spLocks noChangeShapeType="1"/>
                    </p:cNvSpPr>
                    <p:nvPr/>
                  </p:nvSpPr>
                  <p:spPr bwMode="auto">
                    <a:xfrm flipV="1">
                      <a:off x="3213" y="3682"/>
                      <a:ext cx="259" cy="3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23">
                      <a:extLst>
                        <a:ext uri="{FF2B5EF4-FFF2-40B4-BE49-F238E27FC236}">
                          <a16:creationId xmlns:a16="http://schemas.microsoft.com/office/drawing/2014/main" id="{5C6A7570-37A2-A346-8F09-887E224CB29D}"/>
                        </a:ext>
                      </a:extLst>
                    </p:cNvPr>
                    <p:cNvSpPr>
                      <a:spLocks noChangeShapeType="1"/>
                    </p:cNvSpPr>
                    <p:nvPr/>
                  </p:nvSpPr>
                  <p:spPr bwMode="auto">
                    <a:xfrm flipV="1">
                      <a:off x="3092" y="3664"/>
                      <a:ext cx="248" cy="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24">
                      <a:extLst>
                        <a:ext uri="{FF2B5EF4-FFF2-40B4-BE49-F238E27FC236}">
                          <a16:creationId xmlns:a16="http://schemas.microsoft.com/office/drawing/2014/main" id="{6F8B0E13-02AF-5349-BB7D-DCE1183E20BB}"/>
                        </a:ext>
                      </a:extLst>
                    </p:cNvPr>
                    <p:cNvSpPr>
                      <a:spLocks noChangeShapeType="1"/>
                    </p:cNvSpPr>
                    <p:nvPr/>
                  </p:nvSpPr>
                  <p:spPr bwMode="auto">
                    <a:xfrm flipV="1">
                      <a:off x="3147" y="3658"/>
                      <a:ext cx="253" cy="3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25">
                      <a:extLst>
                        <a:ext uri="{FF2B5EF4-FFF2-40B4-BE49-F238E27FC236}">
                          <a16:creationId xmlns:a16="http://schemas.microsoft.com/office/drawing/2014/main" id="{09F5A511-8A73-634F-8909-902F810B1B51}"/>
                        </a:ext>
                      </a:extLst>
                    </p:cNvPr>
                    <p:cNvSpPr>
                      <a:spLocks noChangeShapeType="1"/>
                    </p:cNvSpPr>
                    <p:nvPr/>
                  </p:nvSpPr>
                  <p:spPr bwMode="auto">
                    <a:xfrm flipV="1">
                      <a:off x="3172" y="3643"/>
                      <a:ext cx="267" cy="39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0" name="Group 26">
                    <a:extLst>
                      <a:ext uri="{FF2B5EF4-FFF2-40B4-BE49-F238E27FC236}">
                        <a16:creationId xmlns:a16="http://schemas.microsoft.com/office/drawing/2014/main" id="{8F16ECBC-4812-864D-AF85-29CB812EB0DD}"/>
                      </a:ext>
                    </a:extLst>
                  </p:cNvPr>
                  <p:cNvGrpSpPr>
                    <a:grpSpLocks/>
                  </p:cNvGrpSpPr>
                  <p:nvPr/>
                </p:nvGrpSpPr>
                <p:grpSpPr bwMode="auto">
                  <a:xfrm>
                    <a:off x="3053" y="3502"/>
                    <a:ext cx="719" cy="686"/>
                    <a:chOff x="3053" y="3502"/>
                    <a:chExt cx="719" cy="686"/>
                  </a:xfrm>
                </p:grpSpPr>
                <p:sp>
                  <p:nvSpPr>
                    <p:cNvPr id="51" name="Freeform 27">
                      <a:extLst>
                        <a:ext uri="{FF2B5EF4-FFF2-40B4-BE49-F238E27FC236}">
                          <a16:creationId xmlns:a16="http://schemas.microsoft.com/office/drawing/2014/main" id="{B3D68335-78B7-D04A-81BE-3764C7FED3A2}"/>
                        </a:ext>
                      </a:extLst>
                    </p:cNvPr>
                    <p:cNvSpPr>
                      <a:spLocks/>
                    </p:cNvSpPr>
                    <p:nvPr/>
                  </p:nvSpPr>
                  <p:spPr bwMode="auto">
                    <a:xfrm>
                      <a:off x="3242" y="3776"/>
                      <a:ext cx="201" cy="303"/>
                    </a:xfrm>
                    <a:custGeom>
                      <a:avLst/>
                      <a:gdLst>
                        <a:gd name="T0" fmla="*/ 0 w 201"/>
                        <a:gd name="T1" fmla="*/ 297 h 303"/>
                        <a:gd name="T2" fmla="*/ 201 w 201"/>
                        <a:gd name="T3" fmla="*/ 0 h 303"/>
                        <a:gd name="T4" fmla="*/ 15 w 201"/>
                        <a:gd name="T5" fmla="*/ 303 h 303"/>
                        <a:gd name="T6" fmla="*/ 0 w 201"/>
                        <a:gd name="T7" fmla="*/ 297 h 303"/>
                      </a:gdLst>
                      <a:ahLst/>
                      <a:cxnLst>
                        <a:cxn ang="0">
                          <a:pos x="T0" y="T1"/>
                        </a:cxn>
                        <a:cxn ang="0">
                          <a:pos x="T2" y="T3"/>
                        </a:cxn>
                        <a:cxn ang="0">
                          <a:pos x="T4" y="T5"/>
                        </a:cxn>
                        <a:cxn ang="0">
                          <a:pos x="T6" y="T7"/>
                        </a:cxn>
                      </a:cxnLst>
                      <a:rect l="0" t="0" r="r" b="b"/>
                      <a:pathLst>
                        <a:path w="201" h="303">
                          <a:moveTo>
                            <a:pt x="0" y="297"/>
                          </a:moveTo>
                          <a:lnTo>
                            <a:pt x="201" y="0"/>
                          </a:lnTo>
                          <a:lnTo>
                            <a:pt x="15" y="303"/>
                          </a:lnTo>
                          <a:lnTo>
                            <a:pt x="0" y="297"/>
                          </a:lnTo>
                          <a:close/>
                        </a:path>
                      </a:pathLst>
                    </a:custGeom>
                    <a:solidFill>
                      <a:srgbClr val="6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28">
                      <a:extLst>
                        <a:ext uri="{FF2B5EF4-FFF2-40B4-BE49-F238E27FC236}">
                          <a16:creationId xmlns:a16="http://schemas.microsoft.com/office/drawing/2014/main" id="{9CE4DC08-6824-6C40-B56E-33C650A5699A}"/>
                        </a:ext>
                      </a:extLst>
                    </p:cNvPr>
                    <p:cNvSpPr>
                      <a:spLocks/>
                    </p:cNvSpPr>
                    <p:nvPr/>
                  </p:nvSpPr>
                  <p:spPr bwMode="auto">
                    <a:xfrm>
                      <a:off x="3362" y="3813"/>
                      <a:ext cx="169" cy="308"/>
                    </a:xfrm>
                    <a:custGeom>
                      <a:avLst/>
                      <a:gdLst>
                        <a:gd name="T0" fmla="*/ 0 w 169"/>
                        <a:gd name="T1" fmla="*/ 299 h 308"/>
                        <a:gd name="T2" fmla="*/ 169 w 169"/>
                        <a:gd name="T3" fmla="*/ 0 h 308"/>
                        <a:gd name="T4" fmla="*/ 9 w 169"/>
                        <a:gd name="T5" fmla="*/ 308 h 308"/>
                        <a:gd name="T6" fmla="*/ 0 w 169"/>
                        <a:gd name="T7" fmla="*/ 299 h 308"/>
                      </a:gdLst>
                      <a:ahLst/>
                      <a:cxnLst>
                        <a:cxn ang="0">
                          <a:pos x="T0" y="T1"/>
                        </a:cxn>
                        <a:cxn ang="0">
                          <a:pos x="T2" y="T3"/>
                        </a:cxn>
                        <a:cxn ang="0">
                          <a:pos x="T4" y="T5"/>
                        </a:cxn>
                        <a:cxn ang="0">
                          <a:pos x="T6" y="T7"/>
                        </a:cxn>
                      </a:cxnLst>
                      <a:rect l="0" t="0" r="r" b="b"/>
                      <a:pathLst>
                        <a:path w="169" h="308">
                          <a:moveTo>
                            <a:pt x="0" y="299"/>
                          </a:moveTo>
                          <a:lnTo>
                            <a:pt x="169" y="0"/>
                          </a:lnTo>
                          <a:lnTo>
                            <a:pt x="9" y="308"/>
                          </a:lnTo>
                          <a:lnTo>
                            <a:pt x="0" y="299"/>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29">
                      <a:extLst>
                        <a:ext uri="{FF2B5EF4-FFF2-40B4-BE49-F238E27FC236}">
                          <a16:creationId xmlns:a16="http://schemas.microsoft.com/office/drawing/2014/main" id="{B057D93D-5C1E-724C-85A0-0E0768492C8D}"/>
                        </a:ext>
                      </a:extLst>
                    </p:cNvPr>
                    <p:cNvSpPr>
                      <a:spLocks/>
                    </p:cNvSpPr>
                    <p:nvPr/>
                  </p:nvSpPr>
                  <p:spPr bwMode="auto">
                    <a:xfrm>
                      <a:off x="3112" y="3743"/>
                      <a:ext cx="209" cy="260"/>
                    </a:xfrm>
                    <a:custGeom>
                      <a:avLst/>
                      <a:gdLst>
                        <a:gd name="T0" fmla="*/ 0 w 209"/>
                        <a:gd name="T1" fmla="*/ 253 h 260"/>
                        <a:gd name="T2" fmla="*/ 209 w 209"/>
                        <a:gd name="T3" fmla="*/ 0 h 260"/>
                        <a:gd name="T4" fmla="*/ 15 w 209"/>
                        <a:gd name="T5" fmla="*/ 260 h 260"/>
                        <a:gd name="T6" fmla="*/ 9 w 209"/>
                        <a:gd name="T7" fmla="*/ 256 h 260"/>
                        <a:gd name="T8" fmla="*/ 0 w 209"/>
                        <a:gd name="T9" fmla="*/ 253 h 260"/>
                      </a:gdLst>
                      <a:ahLst/>
                      <a:cxnLst>
                        <a:cxn ang="0">
                          <a:pos x="T0" y="T1"/>
                        </a:cxn>
                        <a:cxn ang="0">
                          <a:pos x="T2" y="T3"/>
                        </a:cxn>
                        <a:cxn ang="0">
                          <a:pos x="T4" y="T5"/>
                        </a:cxn>
                        <a:cxn ang="0">
                          <a:pos x="T6" y="T7"/>
                        </a:cxn>
                        <a:cxn ang="0">
                          <a:pos x="T8" y="T9"/>
                        </a:cxn>
                      </a:cxnLst>
                      <a:rect l="0" t="0" r="r" b="b"/>
                      <a:pathLst>
                        <a:path w="209" h="260">
                          <a:moveTo>
                            <a:pt x="0" y="253"/>
                          </a:moveTo>
                          <a:lnTo>
                            <a:pt x="209" y="0"/>
                          </a:lnTo>
                          <a:lnTo>
                            <a:pt x="15" y="260"/>
                          </a:lnTo>
                          <a:lnTo>
                            <a:pt x="9" y="256"/>
                          </a:lnTo>
                          <a:lnTo>
                            <a:pt x="0" y="253"/>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30">
                      <a:extLst>
                        <a:ext uri="{FF2B5EF4-FFF2-40B4-BE49-F238E27FC236}">
                          <a16:creationId xmlns:a16="http://schemas.microsoft.com/office/drawing/2014/main" id="{2B13065A-5385-9D4A-86AE-0D0F60D10496}"/>
                        </a:ext>
                      </a:extLst>
                    </p:cNvPr>
                    <p:cNvSpPr>
                      <a:spLocks/>
                    </p:cNvSpPr>
                    <p:nvPr/>
                  </p:nvSpPr>
                  <p:spPr bwMode="auto">
                    <a:xfrm>
                      <a:off x="3451" y="3690"/>
                      <a:ext cx="241" cy="498"/>
                    </a:xfrm>
                    <a:custGeom>
                      <a:avLst/>
                      <a:gdLst>
                        <a:gd name="T0" fmla="*/ 29 w 241"/>
                        <a:gd name="T1" fmla="*/ 498 h 498"/>
                        <a:gd name="T2" fmla="*/ 14 w 241"/>
                        <a:gd name="T3" fmla="*/ 481 h 498"/>
                        <a:gd name="T4" fmla="*/ 0 w 241"/>
                        <a:gd name="T5" fmla="*/ 478 h 498"/>
                        <a:gd name="T6" fmla="*/ 3 w 241"/>
                        <a:gd name="T7" fmla="*/ 453 h 498"/>
                        <a:gd name="T8" fmla="*/ 222 w 241"/>
                        <a:gd name="T9" fmla="*/ 0 h 498"/>
                        <a:gd name="T10" fmla="*/ 230 w 241"/>
                        <a:gd name="T11" fmla="*/ 7 h 498"/>
                        <a:gd name="T12" fmla="*/ 241 w 241"/>
                        <a:gd name="T13" fmla="*/ 12 h 498"/>
                        <a:gd name="T14" fmla="*/ 65 w 241"/>
                        <a:gd name="T15" fmla="*/ 393 h 498"/>
                        <a:gd name="T16" fmla="*/ 29 w 241"/>
                        <a:gd name="T17"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498">
                          <a:moveTo>
                            <a:pt x="29" y="498"/>
                          </a:moveTo>
                          <a:lnTo>
                            <a:pt x="14" y="481"/>
                          </a:lnTo>
                          <a:lnTo>
                            <a:pt x="0" y="478"/>
                          </a:lnTo>
                          <a:lnTo>
                            <a:pt x="3" y="453"/>
                          </a:lnTo>
                          <a:lnTo>
                            <a:pt x="222" y="0"/>
                          </a:lnTo>
                          <a:lnTo>
                            <a:pt x="230" y="7"/>
                          </a:lnTo>
                          <a:lnTo>
                            <a:pt x="241" y="12"/>
                          </a:lnTo>
                          <a:lnTo>
                            <a:pt x="65" y="393"/>
                          </a:lnTo>
                          <a:lnTo>
                            <a:pt x="29" y="498"/>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31">
                      <a:extLst>
                        <a:ext uri="{FF2B5EF4-FFF2-40B4-BE49-F238E27FC236}">
                          <a16:creationId xmlns:a16="http://schemas.microsoft.com/office/drawing/2014/main" id="{ADF952F7-0F6C-AC47-AD42-93A04342E591}"/>
                        </a:ext>
                      </a:extLst>
                    </p:cNvPr>
                    <p:cNvSpPr>
                      <a:spLocks/>
                    </p:cNvSpPr>
                    <p:nvPr/>
                  </p:nvSpPr>
                  <p:spPr bwMode="auto">
                    <a:xfrm>
                      <a:off x="3716" y="3502"/>
                      <a:ext cx="56" cy="98"/>
                    </a:xfrm>
                    <a:custGeom>
                      <a:avLst/>
                      <a:gdLst>
                        <a:gd name="T0" fmla="*/ 44 w 56"/>
                        <a:gd name="T1" fmla="*/ 0 h 98"/>
                        <a:gd name="T2" fmla="*/ 50 w 56"/>
                        <a:gd name="T3" fmla="*/ 6 h 98"/>
                        <a:gd name="T4" fmla="*/ 53 w 56"/>
                        <a:gd name="T5" fmla="*/ 11 h 98"/>
                        <a:gd name="T6" fmla="*/ 56 w 56"/>
                        <a:gd name="T7" fmla="*/ 20 h 98"/>
                        <a:gd name="T8" fmla="*/ 53 w 56"/>
                        <a:gd name="T9" fmla="*/ 29 h 98"/>
                        <a:gd name="T10" fmla="*/ 44 w 56"/>
                        <a:gd name="T11" fmla="*/ 62 h 98"/>
                        <a:gd name="T12" fmla="*/ 23 w 56"/>
                        <a:gd name="T13" fmla="*/ 98 h 98"/>
                        <a:gd name="T14" fmla="*/ 0 w 56"/>
                        <a:gd name="T15" fmla="*/ 85 h 98"/>
                        <a:gd name="T16" fmla="*/ 44 w 56"/>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98">
                          <a:moveTo>
                            <a:pt x="44" y="0"/>
                          </a:moveTo>
                          <a:lnTo>
                            <a:pt x="50" y="6"/>
                          </a:lnTo>
                          <a:lnTo>
                            <a:pt x="53" y="11"/>
                          </a:lnTo>
                          <a:lnTo>
                            <a:pt x="56" y="20"/>
                          </a:lnTo>
                          <a:lnTo>
                            <a:pt x="53" y="29"/>
                          </a:lnTo>
                          <a:lnTo>
                            <a:pt x="44" y="62"/>
                          </a:lnTo>
                          <a:lnTo>
                            <a:pt x="23" y="98"/>
                          </a:lnTo>
                          <a:lnTo>
                            <a:pt x="0" y="85"/>
                          </a:lnTo>
                          <a:lnTo>
                            <a:pt x="44" y="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2">
                      <a:extLst>
                        <a:ext uri="{FF2B5EF4-FFF2-40B4-BE49-F238E27FC236}">
                          <a16:creationId xmlns:a16="http://schemas.microsoft.com/office/drawing/2014/main" id="{5B6BD37A-51EF-0B47-B3E3-729B37DE5EC1}"/>
                        </a:ext>
                      </a:extLst>
                    </p:cNvPr>
                    <p:cNvSpPr>
                      <a:spLocks/>
                    </p:cNvSpPr>
                    <p:nvPr/>
                  </p:nvSpPr>
                  <p:spPr bwMode="auto">
                    <a:xfrm>
                      <a:off x="3053" y="3748"/>
                      <a:ext cx="161" cy="221"/>
                    </a:xfrm>
                    <a:custGeom>
                      <a:avLst/>
                      <a:gdLst>
                        <a:gd name="T0" fmla="*/ 0 w 161"/>
                        <a:gd name="T1" fmla="*/ 210 h 221"/>
                        <a:gd name="T2" fmla="*/ 10 w 161"/>
                        <a:gd name="T3" fmla="*/ 215 h 221"/>
                        <a:gd name="T4" fmla="*/ 14 w 161"/>
                        <a:gd name="T5" fmla="*/ 221 h 221"/>
                        <a:gd name="T6" fmla="*/ 161 w 161"/>
                        <a:gd name="T7" fmla="*/ 0 h 221"/>
                        <a:gd name="T8" fmla="*/ 0 w 161"/>
                        <a:gd name="T9" fmla="*/ 210 h 221"/>
                      </a:gdLst>
                      <a:ahLst/>
                      <a:cxnLst>
                        <a:cxn ang="0">
                          <a:pos x="T0" y="T1"/>
                        </a:cxn>
                        <a:cxn ang="0">
                          <a:pos x="T2" y="T3"/>
                        </a:cxn>
                        <a:cxn ang="0">
                          <a:pos x="T4" y="T5"/>
                        </a:cxn>
                        <a:cxn ang="0">
                          <a:pos x="T6" y="T7"/>
                        </a:cxn>
                        <a:cxn ang="0">
                          <a:pos x="T8" y="T9"/>
                        </a:cxn>
                      </a:cxnLst>
                      <a:rect l="0" t="0" r="r" b="b"/>
                      <a:pathLst>
                        <a:path w="161" h="221">
                          <a:moveTo>
                            <a:pt x="0" y="210"/>
                          </a:moveTo>
                          <a:lnTo>
                            <a:pt x="10" y="215"/>
                          </a:lnTo>
                          <a:lnTo>
                            <a:pt x="14" y="221"/>
                          </a:lnTo>
                          <a:lnTo>
                            <a:pt x="161" y="0"/>
                          </a:lnTo>
                          <a:lnTo>
                            <a:pt x="0" y="210"/>
                          </a:lnTo>
                          <a:close/>
                        </a:path>
                      </a:pathLst>
                    </a:custGeom>
                    <a:solidFill>
                      <a:srgbClr val="A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5" name="Group 33">
                  <a:extLst>
                    <a:ext uri="{FF2B5EF4-FFF2-40B4-BE49-F238E27FC236}">
                      <a16:creationId xmlns:a16="http://schemas.microsoft.com/office/drawing/2014/main" id="{D7266E08-7A1D-504A-9607-A31148FBE8EF}"/>
                    </a:ext>
                  </a:extLst>
                </p:cNvPr>
                <p:cNvGrpSpPr>
                  <a:grpSpLocks/>
                </p:cNvGrpSpPr>
                <p:nvPr/>
              </p:nvGrpSpPr>
              <p:grpSpPr bwMode="auto">
                <a:xfrm>
                  <a:off x="3282" y="3400"/>
                  <a:ext cx="467" cy="295"/>
                  <a:chOff x="3282" y="3400"/>
                  <a:chExt cx="467" cy="295"/>
                </a:xfrm>
              </p:grpSpPr>
              <p:sp>
                <p:nvSpPr>
                  <p:cNvPr id="46" name="Freeform 34">
                    <a:extLst>
                      <a:ext uri="{FF2B5EF4-FFF2-40B4-BE49-F238E27FC236}">
                        <a16:creationId xmlns:a16="http://schemas.microsoft.com/office/drawing/2014/main" id="{E5BAEE57-F09D-6548-AFD4-1C23EFE9EA29}"/>
                      </a:ext>
                    </a:extLst>
                  </p:cNvPr>
                  <p:cNvSpPr>
                    <a:spLocks/>
                  </p:cNvSpPr>
                  <p:nvPr/>
                </p:nvSpPr>
                <p:spPr bwMode="auto">
                  <a:xfrm>
                    <a:off x="3282" y="3400"/>
                    <a:ext cx="467" cy="295"/>
                  </a:xfrm>
                  <a:custGeom>
                    <a:avLst/>
                    <a:gdLst>
                      <a:gd name="T0" fmla="*/ 456 w 467"/>
                      <a:gd name="T1" fmla="*/ 203 h 295"/>
                      <a:gd name="T2" fmla="*/ 462 w 467"/>
                      <a:gd name="T3" fmla="*/ 209 h 295"/>
                      <a:gd name="T4" fmla="*/ 467 w 467"/>
                      <a:gd name="T5" fmla="*/ 218 h 295"/>
                      <a:gd name="T6" fmla="*/ 467 w 467"/>
                      <a:gd name="T7" fmla="*/ 228 h 295"/>
                      <a:gd name="T8" fmla="*/ 464 w 467"/>
                      <a:gd name="T9" fmla="*/ 238 h 295"/>
                      <a:gd name="T10" fmla="*/ 459 w 467"/>
                      <a:gd name="T11" fmla="*/ 244 h 295"/>
                      <a:gd name="T12" fmla="*/ 452 w 467"/>
                      <a:gd name="T13" fmla="*/ 249 h 295"/>
                      <a:gd name="T14" fmla="*/ 444 w 467"/>
                      <a:gd name="T15" fmla="*/ 252 h 295"/>
                      <a:gd name="T16" fmla="*/ 436 w 467"/>
                      <a:gd name="T17" fmla="*/ 252 h 295"/>
                      <a:gd name="T18" fmla="*/ 440 w 467"/>
                      <a:gd name="T19" fmla="*/ 257 h 295"/>
                      <a:gd name="T20" fmla="*/ 442 w 467"/>
                      <a:gd name="T21" fmla="*/ 267 h 295"/>
                      <a:gd name="T22" fmla="*/ 439 w 467"/>
                      <a:gd name="T23" fmla="*/ 278 h 295"/>
                      <a:gd name="T24" fmla="*/ 434 w 467"/>
                      <a:gd name="T25" fmla="*/ 286 h 295"/>
                      <a:gd name="T26" fmla="*/ 425 w 467"/>
                      <a:gd name="T27" fmla="*/ 292 h 295"/>
                      <a:gd name="T28" fmla="*/ 413 w 467"/>
                      <a:gd name="T29" fmla="*/ 295 h 295"/>
                      <a:gd name="T30" fmla="*/ 404 w 467"/>
                      <a:gd name="T31" fmla="*/ 293 h 295"/>
                      <a:gd name="T32" fmla="*/ 10 w 467"/>
                      <a:gd name="T33" fmla="*/ 88 h 295"/>
                      <a:gd name="T34" fmla="*/ 3 w 467"/>
                      <a:gd name="T35" fmla="*/ 82 h 295"/>
                      <a:gd name="T36" fmla="*/ 0 w 467"/>
                      <a:gd name="T37" fmla="*/ 73 h 295"/>
                      <a:gd name="T38" fmla="*/ 0 w 467"/>
                      <a:gd name="T39" fmla="*/ 63 h 295"/>
                      <a:gd name="T40" fmla="*/ 3 w 467"/>
                      <a:gd name="T41" fmla="*/ 55 h 295"/>
                      <a:gd name="T42" fmla="*/ 10 w 467"/>
                      <a:gd name="T43" fmla="*/ 47 h 295"/>
                      <a:gd name="T44" fmla="*/ 20 w 467"/>
                      <a:gd name="T45" fmla="*/ 43 h 295"/>
                      <a:gd name="T46" fmla="*/ 31 w 467"/>
                      <a:gd name="T47" fmla="*/ 42 h 295"/>
                      <a:gd name="T48" fmla="*/ 26 w 467"/>
                      <a:gd name="T49" fmla="*/ 36 h 295"/>
                      <a:gd name="T50" fmla="*/ 24 w 467"/>
                      <a:gd name="T51" fmla="*/ 27 h 295"/>
                      <a:gd name="T52" fmla="*/ 26 w 467"/>
                      <a:gd name="T53" fmla="*/ 17 h 295"/>
                      <a:gd name="T54" fmla="*/ 30 w 467"/>
                      <a:gd name="T55" fmla="*/ 10 h 295"/>
                      <a:gd name="T56" fmla="*/ 37 w 467"/>
                      <a:gd name="T57" fmla="*/ 4 h 295"/>
                      <a:gd name="T58" fmla="*/ 47 w 467"/>
                      <a:gd name="T59" fmla="*/ 0 h 295"/>
                      <a:gd name="T60" fmla="*/ 56 w 467"/>
                      <a:gd name="T61" fmla="*/ 0 h 295"/>
                      <a:gd name="T62" fmla="*/ 65 w 467"/>
                      <a:gd name="T63" fmla="*/ 2 h 295"/>
                      <a:gd name="T64" fmla="*/ 456 w 467"/>
                      <a:gd name="T65"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7" h="295">
                        <a:moveTo>
                          <a:pt x="456" y="203"/>
                        </a:moveTo>
                        <a:lnTo>
                          <a:pt x="462" y="209"/>
                        </a:lnTo>
                        <a:lnTo>
                          <a:pt x="467" y="218"/>
                        </a:lnTo>
                        <a:lnTo>
                          <a:pt x="467" y="228"/>
                        </a:lnTo>
                        <a:lnTo>
                          <a:pt x="464" y="238"/>
                        </a:lnTo>
                        <a:lnTo>
                          <a:pt x="459" y="244"/>
                        </a:lnTo>
                        <a:lnTo>
                          <a:pt x="452" y="249"/>
                        </a:lnTo>
                        <a:lnTo>
                          <a:pt x="444" y="252"/>
                        </a:lnTo>
                        <a:lnTo>
                          <a:pt x="436" y="252"/>
                        </a:lnTo>
                        <a:lnTo>
                          <a:pt x="440" y="257"/>
                        </a:lnTo>
                        <a:lnTo>
                          <a:pt x="442" y="267"/>
                        </a:lnTo>
                        <a:lnTo>
                          <a:pt x="439" y="278"/>
                        </a:lnTo>
                        <a:lnTo>
                          <a:pt x="434" y="286"/>
                        </a:lnTo>
                        <a:lnTo>
                          <a:pt x="425" y="292"/>
                        </a:lnTo>
                        <a:lnTo>
                          <a:pt x="413" y="295"/>
                        </a:lnTo>
                        <a:lnTo>
                          <a:pt x="404" y="293"/>
                        </a:lnTo>
                        <a:lnTo>
                          <a:pt x="10" y="88"/>
                        </a:lnTo>
                        <a:lnTo>
                          <a:pt x="3" y="82"/>
                        </a:lnTo>
                        <a:lnTo>
                          <a:pt x="0" y="73"/>
                        </a:lnTo>
                        <a:lnTo>
                          <a:pt x="0" y="63"/>
                        </a:lnTo>
                        <a:lnTo>
                          <a:pt x="3" y="55"/>
                        </a:lnTo>
                        <a:lnTo>
                          <a:pt x="10" y="47"/>
                        </a:lnTo>
                        <a:lnTo>
                          <a:pt x="20" y="43"/>
                        </a:lnTo>
                        <a:lnTo>
                          <a:pt x="31" y="42"/>
                        </a:lnTo>
                        <a:lnTo>
                          <a:pt x="26" y="36"/>
                        </a:lnTo>
                        <a:lnTo>
                          <a:pt x="24" y="27"/>
                        </a:lnTo>
                        <a:lnTo>
                          <a:pt x="26" y="17"/>
                        </a:lnTo>
                        <a:lnTo>
                          <a:pt x="30" y="10"/>
                        </a:lnTo>
                        <a:lnTo>
                          <a:pt x="37" y="4"/>
                        </a:lnTo>
                        <a:lnTo>
                          <a:pt x="47" y="0"/>
                        </a:lnTo>
                        <a:lnTo>
                          <a:pt x="56" y="0"/>
                        </a:lnTo>
                        <a:lnTo>
                          <a:pt x="65" y="2"/>
                        </a:lnTo>
                        <a:lnTo>
                          <a:pt x="456" y="203"/>
                        </a:lnTo>
                        <a:close/>
                      </a:path>
                    </a:pathLst>
                  </a:custGeom>
                  <a:solidFill>
                    <a:srgbClr val="A05000"/>
                  </a:solidFill>
                  <a:ln w="12700">
                    <a:solidFill>
                      <a:srgbClr val="000000"/>
                    </a:solidFill>
                    <a:prstDash val="solid"/>
                    <a:round/>
                    <a:headEnd/>
                    <a:tailEnd/>
                  </a:ln>
                </p:spPr>
                <p:txBody>
                  <a:bodyPr/>
                  <a:lstStyle/>
                  <a:p>
                    <a:endParaRPr lang="en-US"/>
                  </a:p>
                </p:txBody>
              </p:sp>
              <p:sp>
                <p:nvSpPr>
                  <p:cNvPr id="47" name="Freeform 35">
                    <a:extLst>
                      <a:ext uri="{FF2B5EF4-FFF2-40B4-BE49-F238E27FC236}">
                        <a16:creationId xmlns:a16="http://schemas.microsoft.com/office/drawing/2014/main" id="{F0E188A6-F696-904C-8229-BD90975C5CF6}"/>
                      </a:ext>
                    </a:extLst>
                  </p:cNvPr>
                  <p:cNvSpPr>
                    <a:spLocks/>
                  </p:cNvSpPr>
                  <p:nvPr/>
                </p:nvSpPr>
                <p:spPr bwMode="auto">
                  <a:xfrm>
                    <a:off x="3306" y="3400"/>
                    <a:ext cx="443" cy="252"/>
                  </a:xfrm>
                  <a:custGeom>
                    <a:avLst/>
                    <a:gdLst>
                      <a:gd name="T0" fmla="*/ 432 w 443"/>
                      <a:gd name="T1" fmla="*/ 203 h 252"/>
                      <a:gd name="T2" fmla="*/ 438 w 443"/>
                      <a:gd name="T3" fmla="*/ 209 h 252"/>
                      <a:gd name="T4" fmla="*/ 443 w 443"/>
                      <a:gd name="T5" fmla="*/ 218 h 252"/>
                      <a:gd name="T6" fmla="*/ 443 w 443"/>
                      <a:gd name="T7" fmla="*/ 228 h 252"/>
                      <a:gd name="T8" fmla="*/ 440 w 443"/>
                      <a:gd name="T9" fmla="*/ 238 h 252"/>
                      <a:gd name="T10" fmla="*/ 435 w 443"/>
                      <a:gd name="T11" fmla="*/ 244 h 252"/>
                      <a:gd name="T12" fmla="*/ 428 w 443"/>
                      <a:gd name="T13" fmla="*/ 249 h 252"/>
                      <a:gd name="T14" fmla="*/ 420 w 443"/>
                      <a:gd name="T15" fmla="*/ 252 h 252"/>
                      <a:gd name="T16" fmla="*/ 412 w 443"/>
                      <a:gd name="T17" fmla="*/ 252 h 252"/>
                      <a:gd name="T18" fmla="*/ 7 w 443"/>
                      <a:gd name="T19" fmla="*/ 42 h 252"/>
                      <a:gd name="T20" fmla="*/ 2 w 443"/>
                      <a:gd name="T21" fmla="*/ 36 h 252"/>
                      <a:gd name="T22" fmla="*/ 0 w 443"/>
                      <a:gd name="T23" fmla="*/ 27 h 252"/>
                      <a:gd name="T24" fmla="*/ 2 w 443"/>
                      <a:gd name="T25" fmla="*/ 17 h 252"/>
                      <a:gd name="T26" fmla="*/ 6 w 443"/>
                      <a:gd name="T27" fmla="*/ 10 h 252"/>
                      <a:gd name="T28" fmla="*/ 13 w 443"/>
                      <a:gd name="T29" fmla="*/ 4 h 252"/>
                      <a:gd name="T30" fmla="*/ 23 w 443"/>
                      <a:gd name="T31" fmla="*/ 0 h 252"/>
                      <a:gd name="T32" fmla="*/ 32 w 443"/>
                      <a:gd name="T33" fmla="*/ 0 h 252"/>
                      <a:gd name="T34" fmla="*/ 41 w 443"/>
                      <a:gd name="T35" fmla="*/ 2 h 252"/>
                      <a:gd name="T36" fmla="*/ 432 w 443"/>
                      <a:gd name="T37" fmla="*/ 20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252">
                        <a:moveTo>
                          <a:pt x="432" y="203"/>
                        </a:moveTo>
                        <a:lnTo>
                          <a:pt x="438" y="209"/>
                        </a:lnTo>
                        <a:lnTo>
                          <a:pt x="443" y="218"/>
                        </a:lnTo>
                        <a:lnTo>
                          <a:pt x="443" y="228"/>
                        </a:lnTo>
                        <a:lnTo>
                          <a:pt x="440" y="238"/>
                        </a:lnTo>
                        <a:lnTo>
                          <a:pt x="435" y="244"/>
                        </a:lnTo>
                        <a:lnTo>
                          <a:pt x="428" y="249"/>
                        </a:lnTo>
                        <a:lnTo>
                          <a:pt x="420" y="252"/>
                        </a:lnTo>
                        <a:lnTo>
                          <a:pt x="412" y="252"/>
                        </a:lnTo>
                        <a:lnTo>
                          <a:pt x="7" y="42"/>
                        </a:lnTo>
                        <a:lnTo>
                          <a:pt x="2" y="36"/>
                        </a:lnTo>
                        <a:lnTo>
                          <a:pt x="0" y="27"/>
                        </a:lnTo>
                        <a:lnTo>
                          <a:pt x="2" y="17"/>
                        </a:lnTo>
                        <a:lnTo>
                          <a:pt x="6" y="10"/>
                        </a:lnTo>
                        <a:lnTo>
                          <a:pt x="13" y="4"/>
                        </a:lnTo>
                        <a:lnTo>
                          <a:pt x="23" y="0"/>
                        </a:lnTo>
                        <a:lnTo>
                          <a:pt x="32" y="0"/>
                        </a:lnTo>
                        <a:lnTo>
                          <a:pt x="41" y="2"/>
                        </a:lnTo>
                        <a:lnTo>
                          <a:pt x="432" y="203"/>
                        </a:lnTo>
                        <a:close/>
                      </a:path>
                    </a:pathLst>
                  </a:custGeom>
                  <a:solidFill>
                    <a:srgbClr val="603000"/>
                  </a:solidFill>
                  <a:ln w="12700">
                    <a:solidFill>
                      <a:srgbClr val="000000"/>
                    </a:solidFill>
                    <a:prstDash val="solid"/>
                    <a:round/>
                    <a:headEnd/>
                    <a:tailEnd/>
                  </a:ln>
                </p:spPr>
                <p:txBody>
                  <a:bodyPr/>
                  <a:lstStyle/>
                  <a:p>
                    <a:endParaRPr lang="en-US"/>
                  </a:p>
                </p:txBody>
              </p:sp>
            </p:grpSp>
          </p:grpSp>
        </p:grpSp>
      </p:grpSp>
    </p:spTree>
    <p:extLst>
      <p:ext uri="{BB962C8B-B14F-4D97-AF65-F5344CB8AC3E}">
        <p14:creationId xmlns:p14="http://schemas.microsoft.com/office/powerpoint/2010/main" val="3439538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6A4E-A002-1C45-8E98-12936C04DBB5}"/>
              </a:ext>
            </a:extLst>
          </p:cNvPr>
          <p:cNvSpPr>
            <a:spLocks noGrp="1"/>
          </p:cNvSpPr>
          <p:nvPr>
            <p:ph type="title"/>
          </p:nvPr>
        </p:nvSpPr>
        <p:spPr>
          <a:xfrm>
            <a:off x="0" y="169015"/>
            <a:ext cx="9143999" cy="973991"/>
          </a:xfrm>
        </p:spPr>
        <p:txBody>
          <a:bodyPr/>
          <a:lstStyle/>
          <a:p>
            <a:r>
              <a:rPr lang="en-US" dirty="0"/>
              <a:t>Elements of a 5S Program</a:t>
            </a:r>
          </a:p>
        </p:txBody>
      </p:sp>
      <p:grpSp>
        <p:nvGrpSpPr>
          <p:cNvPr id="3" name="Group 10">
            <a:extLst>
              <a:ext uri="{FF2B5EF4-FFF2-40B4-BE49-F238E27FC236}">
                <a16:creationId xmlns:a16="http://schemas.microsoft.com/office/drawing/2014/main" id="{0A62977C-D68B-0D4A-808F-1BBBDDBA34F9}"/>
              </a:ext>
            </a:extLst>
          </p:cNvPr>
          <p:cNvGrpSpPr>
            <a:grpSpLocks/>
          </p:cNvGrpSpPr>
          <p:nvPr/>
        </p:nvGrpSpPr>
        <p:grpSpPr bwMode="auto">
          <a:xfrm>
            <a:off x="712693" y="1510981"/>
            <a:ext cx="7267914" cy="4858052"/>
            <a:chOff x="663" y="497"/>
            <a:chExt cx="4483" cy="3825"/>
          </a:xfrm>
        </p:grpSpPr>
        <p:graphicFrame>
          <p:nvGraphicFramePr>
            <p:cNvPr id="4" name="Object 2">
              <a:extLst>
                <a:ext uri="{FF2B5EF4-FFF2-40B4-BE49-F238E27FC236}">
                  <a16:creationId xmlns:a16="http://schemas.microsoft.com/office/drawing/2014/main" id="{E4A5F7A1-D864-A74A-9554-6B79BAAC0DBA}"/>
                </a:ext>
              </a:extLst>
            </p:cNvPr>
            <p:cNvGraphicFramePr>
              <a:graphicFrameLocks noChangeAspect="1"/>
            </p:cNvGraphicFramePr>
            <p:nvPr/>
          </p:nvGraphicFramePr>
          <p:xfrm>
            <a:off x="663" y="497"/>
            <a:ext cx="4483" cy="3823"/>
          </p:xfrm>
          <a:graphic>
            <a:graphicData uri="http://schemas.openxmlformats.org/presentationml/2006/ole">
              <mc:AlternateContent xmlns:mc="http://schemas.openxmlformats.org/markup-compatibility/2006">
                <mc:Choice xmlns:v="urn:schemas-microsoft-com:vml" Requires="v">
                  <p:oleObj spid="_x0000_s2073" name="Bitmap Image" r:id="rId4" imgW="10371429" imgH="8849960" progId="Paint.Picture">
                    <p:embed/>
                  </p:oleObj>
                </mc:Choice>
                <mc:Fallback>
                  <p:oleObj name="Bitmap Image" r:id="rId4" imgW="10371429" imgH="8849960" progId="Paint.Picture">
                    <p:embed/>
                    <p:pic>
                      <p:nvPicPr>
                        <p:cNvPr id="4986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 y="497"/>
                          <a:ext cx="4483" cy="3823"/>
                        </a:xfrm>
                        <a:prstGeom prst="rect">
                          <a:avLst/>
                        </a:prstGeom>
                        <a:noFill/>
                        <a:ln>
                          <a:noFill/>
                        </a:ln>
                        <a:effectLst/>
                        <a:extLst/>
                      </p:spPr>
                    </p:pic>
                  </p:oleObj>
                </mc:Fallback>
              </mc:AlternateContent>
            </a:graphicData>
          </a:graphic>
        </p:graphicFrame>
        <p:sp>
          <p:nvSpPr>
            <p:cNvPr id="5" name="AutoShape 3">
              <a:extLst>
                <a:ext uri="{FF2B5EF4-FFF2-40B4-BE49-F238E27FC236}">
                  <a16:creationId xmlns:a16="http://schemas.microsoft.com/office/drawing/2014/main" id="{A0325988-D402-BB4B-A82C-8EDB41369DBD}"/>
                </a:ext>
              </a:extLst>
            </p:cNvPr>
            <p:cNvSpPr>
              <a:spLocks noChangeArrowheads="1"/>
            </p:cNvSpPr>
            <p:nvPr/>
          </p:nvSpPr>
          <p:spPr bwMode="auto">
            <a:xfrm>
              <a:off x="1670" y="2475"/>
              <a:ext cx="209" cy="108"/>
            </a:xfrm>
            <a:prstGeom prst="roundRect">
              <a:avLst>
                <a:gd name="adj" fmla="val 16667"/>
              </a:avLst>
            </a:prstGeom>
            <a:solidFill>
              <a:srgbClr val="FFFF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4">
              <a:extLst>
                <a:ext uri="{FF2B5EF4-FFF2-40B4-BE49-F238E27FC236}">
                  <a16:creationId xmlns:a16="http://schemas.microsoft.com/office/drawing/2014/main" id="{3033ECE9-6FC6-0040-91D8-AF811471CE77}"/>
                </a:ext>
              </a:extLst>
            </p:cNvPr>
            <p:cNvSpPr txBox="1">
              <a:spLocks noChangeArrowheads="1"/>
            </p:cNvSpPr>
            <p:nvPr/>
          </p:nvSpPr>
          <p:spPr bwMode="auto">
            <a:xfrm>
              <a:off x="773" y="3284"/>
              <a:ext cx="1435" cy="30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dirty="0">
                  <a:effectLst/>
                  <a:latin typeface="Arial Black" pitchFamily="34" charset="0"/>
                </a:rPr>
                <a:t>  5. Sustain</a:t>
              </a:r>
            </a:p>
          </p:txBody>
        </p:sp>
        <p:sp>
          <p:nvSpPr>
            <p:cNvPr id="7" name="Text Box 5">
              <a:extLst>
                <a:ext uri="{FF2B5EF4-FFF2-40B4-BE49-F238E27FC236}">
                  <a16:creationId xmlns:a16="http://schemas.microsoft.com/office/drawing/2014/main" id="{76A842C0-2C2C-214F-9FE4-4BA0C0F779EC}"/>
                </a:ext>
              </a:extLst>
            </p:cNvPr>
            <p:cNvSpPr txBox="1">
              <a:spLocks noChangeArrowheads="1"/>
            </p:cNvSpPr>
            <p:nvPr/>
          </p:nvSpPr>
          <p:spPr bwMode="auto">
            <a:xfrm>
              <a:off x="1360" y="1796"/>
              <a:ext cx="1031" cy="30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a:effectLst/>
                  <a:latin typeface="Arial Black" pitchFamily="34" charset="0"/>
                </a:rPr>
                <a:t> 1. Sort</a:t>
              </a:r>
            </a:p>
          </p:txBody>
        </p:sp>
        <p:sp>
          <p:nvSpPr>
            <p:cNvPr id="8" name="Text Box 6">
              <a:extLst>
                <a:ext uri="{FF2B5EF4-FFF2-40B4-BE49-F238E27FC236}">
                  <a16:creationId xmlns:a16="http://schemas.microsoft.com/office/drawing/2014/main" id="{477D99DD-24F6-6C4B-84C9-A81FA7A1CE19}"/>
                </a:ext>
              </a:extLst>
            </p:cNvPr>
            <p:cNvSpPr txBox="1">
              <a:spLocks noChangeArrowheads="1"/>
            </p:cNvSpPr>
            <p:nvPr/>
          </p:nvSpPr>
          <p:spPr bwMode="auto">
            <a:xfrm>
              <a:off x="2152" y="4013"/>
              <a:ext cx="1995" cy="30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a:effectLst/>
                  <a:latin typeface="Arial Black" pitchFamily="34" charset="0"/>
                </a:rPr>
                <a:t>   4. Standardize</a:t>
              </a:r>
            </a:p>
          </p:txBody>
        </p:sp>
        <p:sp>
          <p:nvSpPr>
            <p:cNvPr id="9" name="Text Box 7">
              <a:extLst>
                <a:ext uri="{FF2B5EF4-FFF2-40B4-BE49-F238E27FC236}">
                  <a16:creationId xmlns:a16="http://schemas.microsoft.com/office/drawing/2014/main" id="{91B1ABE7-5A6E-BF42-8045-A4E774D0F906}"/>
                </a:ext>
              </a:extLst>
            </p:cNvPr>
            <p:cNvSpPr txBox="1">
              <a:spLocks noChangeArrowheads="1"/>
            </p:cNvSpPr>
            <p:nvPr/>
          </p:nvSpPr>
          <p:spPr bwMode="auto">
            <a:xfrm>
              <a:off x="3944" y="3265"/>
              <a:ext cx="1193" cy="30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a:effectLst/>
                  <a:latin typeface="Arial Black" pitchFamily="34" charset="0"/>
                </a:rPr>
                <a:t> 3. Shine</a:t>
              </a:r>
            </a:p>
          </p:txBody>
        </p:sp>
        <p:sp>
          <p:nvSpPr>
            <p:cNvPr id="10" name="Text Box 8">
              <a:extLst>
                <a:ext uri="{FF2B5EF4-FFF2-40B4-BE49-F238E27FC236}">
                  <a16:creationId xmlns:a16="http://schemas.microsoft.com/office/drawing/2014/main" id="{3BA48DBC-26E9-694E-A531-DF6E98D10337}"/>
                </a:ext>
              </a:extLst>
            </p:cNvPr>
            <p:cNvSpPr txBox="1">
              <a:spLocks noChangeArrowheads="1"/>
            </p:cNvSpPr>
            <p:nvPr/>
          </p:nvSpPr>
          <p:spPr bwMode="auto">
            <a:xfrm>
              <a:off x="3379" y="1572"/>
              <a:ext cx="1745" cy="30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dirty="0">
                  <a:effectLst/>
                  <a:latin typeface="Arial Black" pitchFamily="34" charset="0"/>
                </a:rPr>
                <a:t>2. Set in Order</a:t>
              </a:r>
            </a:p>
          </p:txBody>
        </p:sp>
      </p:grpSp>
    </p:spTree>
    <p:extLst>
      <p:ext uri="{BB962C8B-B14F-4D97-AF65-F5344CB8AC3E}">
        <p14:creationId xmlns:p14="http://schemas.microsoft.com/office/powerpoint/2010/main" val="16628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17AF-6FD2-0F41-8F6F-3226615ECF62}"/>
              </a:ext>
            </a:extLst>
          </p:cNvPr>
          <p:cNvSpPr>
            <a:spLocks noGrp="1"/>
          </p:cNvSpPr>
          <p:nvPr>
            <p:ph type="title"/>
          </p:nvPr>
        </p:nvSpPr>
        <p:spPr>
          <a:xfrm>
            <a:off x="443753" y="213707"/>
            <a:ext cx="8229600" cy="973991"/>
          </a:xfrm>
        </p:spPr>
        <p:txBody>
          <a:bodyPr/>
          <a:lstStyle/>
          <a:p>
            <a:r>
              <a:rPr lang="en-US" dirty="0"/>
              <a:t>Visual Controls </a:t>
            </a:r>
          </a:p>
        </p:txBody>
      </p:sp>
      <p:pic>
        <p:nvPicPr>
          <p:cNvPr id="3" name="Picture 2">
            <a:extLst>
              <a:ext uri="{FF2B5EF4-FFF2-40B4-BE49-F238E27FC236}">
                <a16:creationId xmlns:a16="http://schemas.microsoft.com/office/drawing/2014/main" id="{1BC57585-A0B3-334F-8AFA-EE0351A0D3E3}"/>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5961622" y="1941605"/>
            <a:ext cx="2095873" cy="3790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C1E235D-6866-DC47-B8E4-9E092ED78EC6}"/>
              </a:ext>
            </a:extLst>
          </p:cNvPr>
          <p:cNvSpPr>
            <a:spLocks noGrp="1" noChangeArrowheads="1"/>
          </p:cNvSpPr>
          <p:nvPr/>
        </p:nvSpPr>
        <p:spPr>
          <a:xfrm>
            <a:off x="1063438" y="1834029"/>
            <a:ext cx="4180542" cy="48006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buFontTx/>
              <a:buNone/>
            </a:pPr>
            <a:r>
              <a:rPr lang="en-US" altLang="en-US" sz="2400" dirty="0"/>
              <a:t>Simple signals that:</a:t>
            </a:r>
          </a:p>
          <a:p>
            <a:r>
              <a:rPr lang="en-US" altLang="en-US" dirty="0"/>
              <a:t>provide immediate understanding of a situation / condition</a:t>
            </a:r>
          </a:p>
          <a:p>
            <a:r>
              <a:rPr lang="en-US" altLang="en-US" dirty="0"/>
              <a:t>are efficient, self-regulating, and worker-managed</a:t>
            </a:r>
          </a:p>
        </p:txBody>
      </p:sp>
      <p:sp>
        <p:nvSpPr>
          <p:cNvPr id="5" name="Text Box 19">
            <a:extLst>
              <a:ext uri="{FF2B5EF4-FFF2-40B4-BE49-F238E27FC236}">
                <a16:creationId xmlns:a16="http://schemas.microsoft.com/office/drawing/2014/main" id="{3B63E610-C8E3-344F-819F-C06D46E7DBC7}"/>
              </a:ext>
            </a:extLst>
          </p:cNvPr>
          <p:cNvSpPr txBox="1">
            <a:spLocks noChangeArrowheads="1"/>
          </p:cNvSpPr>
          <p:nvPr/>
        </p:nvSpPr>
        <p:spPr bwMode="auto">
          <a:xfrm>
            <a:off x="5591640" y="5692027"/>
            <a:ext cx="2835835" cy="646331"/>
          </a:xfrm>
          <a:prstGeom prst="rect">
            <a:avLst/>
          </a:prstGeom>
          <a:noFill/>
          <a:ln>
            <a:noFill/>
          </a:ln>
          <a:effectLst>
            <a:prstShdw prst="shdw13" dist="53882" dir="13500000">
              <a:schemeClr val="accent1"/>
            </a:prstShdw>
          </a:effectLst>
          <a:extLst>
            <a:ext uri="{909E8E84-426E-40DD-AFC4-6F175D3DCCD1}">
              <a14:hiddenFill xmlns:a14="http://schemas.microsoft.com/office/drawing/2010/main">
                <a:gradFill rotWithShape="0">
                  <a:gsLst>
                    <a:gs pos="0">
                      <a:schemeClr val="accent1">
                        <a:gamma/>
                        <a:shade val="69804"/>
                        <a:invGamma/>
                      </a:schemeClr>
                    </a:gs>
                    <a:gs pos="50000">
                      <a:schemeClr val="accent1"/>
                    </a:gs>
                    <a:gs pos="100000">
                      <a:schemeClr val="accent1">
                        <a:gamma/>
                        <a:shade val="69804"/>
                        <a:invGamma/>
                      </a:schemeClr>
                    </a:gs>
                  </a:gsLst>
                  <a:lin ang="5400000" scaled="1"/>
                </a:gradFill>
              </a14:hiddenFill>
            </a:ext>
            <a:ext uri="{91240B29-F687-4F45-9708-019B960494DF}">
              <a14:hiddenLine xmlns:a14="http://schemas.microsoft.com/office/drawing/2010/main" w="12699">
                <a:solidFill>
                  <a:schemeClr val="accent1"/>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dirty="0">
                <a:effectLst/>
              </a:rPr>
              <a:t>Cleaning Station</a:t>
            </a:r>
          </a:p>
          <a:p>
            <a:pPr algn="ctr" eaLnBrk="0" hangingPunct="0">
              <a:spcBef>
                <a:spcPct val="0"/>
              </a:spcBef>
            </a:pPr>
            <a:r>
              <a:rPr lang="en-US" altLang="en-US" sz="1800" dirty="0">
                <a:effectLst/>
              </a:rPr>
              <a:t>(Is anything missing?)</a:t>
            </a:r>
          </a:p>
        </p:txBody>
      </p:sp>
    </p:spTree>
    <p:extLst>
      <p:ext uri="{BB962C8B-B14F-4D97-AF65-F5344CB8AC3E}">
        <p14:creationId xmlns:p14="http://schemas.microsoft.com/office/powerpoint/2010/main" val="1648794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D805-BF15-384F-834E-C33C53BFEC5E}"/>
              </a:ext>
            </a:extLst>
          </p:cNvPr>
          <p:cNvSpPr>
            <a:spLocks noGrp="1"/>
          </p:cNvSpPr>
          <p:nvPr>
            <p:ph type="title"/>
          </p:nvPr>
        </p:nvSpPr>
        <p:spPr>
          <a:xfrm>
            <a:off x="470647" y="0"/>
            <a:ext cx="8229600" cy="973991"/>
          </a:xfrm>
        </p:spPr>
        <p:txBody>
          <a:bodyPr/>
          <a:lstStyle/>
          <a:p>
            <a:r>
              <a:rPr lang="en-US" dirty="0"/>
              <a:t>Visual Controls </a:t>
            </a:r>
          </a:p>
        </p:txBody>
      </p:sp>
      <p:pic>
        <p:nvPicPr>
          <p:cNvPr id="3" name="Picture 2" descr="MVC-001F">
            <a:extLst>
              <a:ext uri="{FF2B5EF4-FFF2-40B4-BE49-F238E27FC236}">
                <a16:creationId xmlns:a16="http://schemas.microsoft.com/office/drawing/2014/main" id="{104BAE2D-B15F-5D4D-AB3C-074CA7CEB671}"/>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l="4350" r="8549"/>
          <a:stretch>
            <a:fillRect/>
          </a:stretch>
        </p:blipFill>
        <p:spPr bwMode="auto">
          <a:xfrm>
            <a:off x="5857909" y="1192586"/>
            <a:ext cx="2633349" cy="2182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a:extLst>
              <a:ext uri="{FF2B5EF4-FFF2-40B4-BE49-F238E27FC236}">
                <a16:creationId xmlns:a16="http://schemas.microsoft.com/office/drawing/2014/main" id="{C8FD6C75-74A3-5D49-8BDC-B4B1494578DE}"/>
              </a:ext>
            </a:extLst>
          </p:cNvPr>
          <p:cNvSpPr>
            <a:spLocks noGrp="1" noChangeArrowheads="1"/>
          </p:cNvSpPr>
          <p:nvPr/>
        </p:nvSpPr>
        <p:spPr>
          <a:xfrm>
            <a:off x="872846" y="1192586"/>
            <a:ext cx="4899025" cy="48006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nSpc>
                <a:spcPct val="140000"/>
              </a:lnSpc>
              <a:buFontTx/>
              <a:buNone/>
            </a:pPr>
            <a:r>
              <a:rPr lang="en-US" altLang="en-US" sz="2400" dirty="0"/>
              <a:t>Example:  Inventory Management</a:t>
            </a:r>
          </a:p>
          <a:p>
            <a:pPr>
              <a:lnSpc>
                <a:spcPct val="140000"/>
              </a:lnSpc>
            </a:pPr>
            <a:r>
              <a:rPr lang="en-US" altLang="en-US" dirty="0">
                <a:solidFill>
                  <a:srgbClr val="339933"/>
                </a:solidFill>
              </a:rPr>
              <a:t>Green</a:t>
            </a:r>
            <a:r>
              <a:rPr lang="en-US" altLang="en-US" dirty="0"/>
              <a:t> = inventory levels </a:t>
            </a:r>
            <a:br>
              <a:rPr lang="en-US" altLang="en-US" dirty="0"/>
            </a:br>
            <a:r>
              <a:rPr lang="en-US" altLang="en-US" dirty="0"/>
              <a:t>are acceptable</a:t>
            </a:r>
          </a:p>
          <a:p>
            <a:pPr>
              <a:lnSpc>
                <a:spcPct val="140000"/>
              </a:lnSpc>
            </a:pPr>
            <a:r>
              <a:rPr lang="en-US" altLang="en-US" dirty="0">
                <a:solidFill>
                  <a:srgbClr val="CC9900"/>
                </a:solidFill>
              </a:rPr>
              <a:t>Yellow</a:t>
            </a:r>
            <a:r>
              <a:rPr lang="en-US" altLang="en-US" dirty="0"/>
              <a:t> = inventory is </a:t>
            </a:r>
            <a:br>
              <a:rPr lang="en-US" altLang="en-US" dirty="0"/>
            </a:br>
            <a:r>
              <a:rPr lang="en-US" altLang="en-US" dirty="0"/>
              <a:t>getting low </a:t>
            </a:r>
            <a:br>
              <a:rPr lang="en-US" altLang="en-US" dirty="0"/>
            </a:br>
            <a:r>
              <a:rPr lang="en-US" altLang="en-US" dirty="0"/>
              <a:t>(Re-order next cycle)</a:t>
            </a:r>
          </a:p>
          <a:p>
            <a:pPr>
              <a:lnSpc>
                <a:spcPct val="140000"/>
              </a:lnSpc>
            </a:pPr>
            <a:r>
              <a:rPr lang="en-US" altLang="en-US" dirty="0">
                <a:solidFill>
                  <a:srgbClr val="CC0000"/>
                </a:solidFill>
              </a:rPr>
              <a:t>Red</a:t>
            </a:r>
            <a:r>
              <a:rPr lang="en-US" altLang="en-US" dirty="0"/>
              <a:t> = inventory is below </a:t>
            </a:r>
            <a:br>
              <a:rPr lang="en-US" altLang="en-US" dirty="0"/>
            </a:br>
            <a:r>
              <a:rPr lang="en-US" altLang="en-US" dirty="0"/>
              <a:t>minimum set levels </a:t>
            </a:r>
            <a:br>
              <a:rPr lang="en-US" altLang="en-US" dirty="0"/>
            </a:br>
            <a:r>
              <a:rPr lang="en-US" altLang="en-US" dirty="0"/>
              <a:t>(Re-order now!)</a:t>
            </a:r>
          </a:p>
        </p:txBody>
      </p:sp>
      <p:pic>
        <p:nvPicPr>
          <p:cNvPr id="5" name="Picture 4" descr="Visual control">
            <a:extLst>
              <a:ext uri="{FF2B5EF4-FFF2-40B4-BE49-F238E27FC236}">
                <a16:creationId xmlns:a16="http://schemas.microsoft.com/office/drawing/2014/main" id="{EB87B23B-619D-5447-998E-03C72D0F1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083" y="3475411"/>
            <a:ext cx="189071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735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A356-F96B-EE44-A35D-DBFB3A9B96E1}"/>
              </a:ext>
            </a:extLst>
          </p:cNvPr>
          <p:cNvSpPr>
            <a:spLocks noGrp="1"/>
          </p:cNvSpPr>
          <p:nvPr>
            <p:ph type="title"/>
          </p:nvPr>
        </p:nvSpPr>
        <p:spPr>
          <a:xfrm>
            <a:off x="457200" y="0"/>
            <a:ext cx="8229600" cy="973991"/>
          </a:xfrm>
        </p:spPr>
        <p:txBody>
          <a:bodyPr/>
          <a:lstStyle/>
          <a:p>
            <a:r>
              <a:rPr lang="en-US" dirty="0"/>
              <a:t>Plant Layout</a:t>
            </a:r>
          </a:p>
        </p:txBody>
      </p:sp>
      <p:sp>
        <p:nvSpPr>
          <p:cNvPr id="169" name="Rectangle 3">
            <a:extLst>
              <a:ext uri="{FF2B5EF4-FFF2-40B4-BE49-F238E27FC236}">
                <a16:creationId xmlns:a16="http://schemas.microsoft.com/office/drawing/2014/main" id="{D05854C1-61FF-F14C-9082-71F49560C96D}"/>
              </a:ext>
            </a:extLst>
          </p:cNvPr>
          <p:cNvSpPr>
            <a:spLocks noChangeArrowheads="1"/>
          </p:cNvSpPr>
          <p:nvPr/>
        </p:nvSpPr>
        <p:spPr bwMode="auto">
          <a:xfrm>
            <a:off x="365125" y="4012466"/>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Rectangle 4">
            <a:extLst>
              <a:ext uri="{FF2B5EF4-FFF2-40B4-BE49-F238E27FC236}">
                <a16:creationId xmlns:a16="http://schemas.microsoft.com/office/drawing/2014/main" id="{93BAC40B-439B-D64C-91E0-C7AF39AA471E}"/>
              </a:ext>
            </a:extLst>
          </p:cNvPr>
          <p:cNvSpPr>
            <a:spLocks noChangeArrowheads="1"/>
          </p:cNvSpPr>
          <p:nvPr/>
        </p:nvSpPr>
        <p:spPr bwMode="auto">
          <a:xfrm>
            <a:off x="2676525" y="2763104"/>
            <a:ext cx="21558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Rectangle 5">
            <a:extLst>
              <a:ext uri="{FF2B5EF4-FFF2-40B4-BE49-F238E27FC236}">
                <a16:creationId xmlns:a16="http://schemas.microsoft.com/office/drawing/2014/main" id="{A42BDF80-8C95-F841-834A-7F21DE16F12B}"/>
              </a:ext>
            </a:extLst>
          </p:cNvPr>
          <p:cNvSpPr>
            <a:spLocks noChangeArrowheads="1"/>
          </p:cNvSpPr>
          <p:nvPr/>
        </p:nvSpPr>
        <p:spPr bwMode="auto">
          <a:xfrm>
            <a:off x="357187" y="1529616"/>
            <a:ext cx="3149600"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Rectangle 6">
            <a:extLst>
              <a:ext uri="{FF2B5EF4-FFF2-40B4-BE49-F238E27FC236}">
                <a16:creationId xmlns:a16="http://schemas.microsoft.com/office/drawing/2014/main" id="{B9F3FBED-B829-CC42-A62A-716EDF7EF857}"/>
              </a:ext>
            </a:extLst>
          </p:cNvPr>
          <p:cNvSpPr>
            <a:spLocks noChangeArrowheads="1"/>
          </p:cNvSpPr>
          <p:nvPr/>
        </p:nvSpPr>
        <p:spPr bwMode="auto">
          <a:xfrm>
            <a:off x="3894137" y="1529616"/>
            <a:ext cx="1149350"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Rectangle 7">
            <a:extLst>
              <a:ext uri="{FF2B5EF4-FFF2-40B4-BE49-F238E27FC236}">
                <a16:creationId xmlns:a16="http://schemas.microsoft.com/office/drawing/2014/main" id="{34452F8A-F5A5-A649-9793-8E99CB6E3340}"/>
              </a:ext>
            </a:extLst>
          </p:cNvPr>
          <p:cNvSpPr>
            <a:spLocks noChangeArrowheads="1"/>
          </p:cNvSpPr>
          <p:nvPr/>
        </p:nvSpPr>
        <p:spPr bwMode="auto">
          <a:xfrm>
            <a:off x="5321300" y="1529616"/>
            <a:ext cx="1335087"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Rectangle 8">
            <a:extLst>
              <a:ext uri="{FF2B5EF4-FFF2-40B4-BE49-F238E27FC236}">
                <a16:creationId xmlns:a16="http://schemas.microsoft.com/office/drawing/2014/main" id="{76A002D2-54F9-E94E-8851-1B6371C2EC27}"/>
              </a:ext>
            </a:extLst>
          </p:cNvPr>
          <p:cNvSpPr>
            <a:spLocks noChangeArrowheads="1"/>
          </p:cNvSpPr>
          <p:nvPr/>
        </p:nvSpPr>
        <p:spPr bwMode="auto">
          <a:xfrm>
            <a:off x="6878637" y="1529616"/>
            <a:ext cx="1835150"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 name="Rectangle 9">
            <a:extLst>
              <a:ext uri="{FF2B5EF4-FFF2-40B4-BE49-F238E27FC236}">
                <a16:creationId xmlns:a16="http://schemas.microsoft.com/office/drawing/2014/main" id="{761EDAF1-88D5-854D-B3C6-79094364258B}"/>
              </a:ext>
            </a:extLst>
          </p:cNvPr>
          <p:cNvSpPr>
            <a:spLocks noChangeArrowheads="1"/>
          </p:cNvSpPr>
          <p:nvPr/>
        </p:nvSpPr>
        <p:spPr bwMode="auto">
          <a:xfrm>
            <a:off x="1220787" y="1858229"/>
            <a:ext cx="1468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a:effectLst/>
                <a:latin typeface="Humanst521 BT" pitchFamily="34" charset="0"/>
              </a:rPr>
              <a:t>Raw Stock</a:t>
            </a:r>
          </a:p>
        </p:txBody>
      </p:sp>
      <p:sp>
        <p:nvSpPr>
          <p:cNvPr id="176" name="Rectangle 12">
            <a:extLst>
              <a:ext uri="{FF2B5EF4-FFF2-40B4-BE49-F238E27FC236}">
                <a16:creationId xmlns:a16="http://schemas.microsoft.com/office/drawing/2014/main" id="{5EE2973A-860B-8D41-8783-1DDF4D7284DB}"/>
              </a:ext>
            </a:extLst>
          </p:cNvPr>
          <p:cNvSpPr>
            <a:spLocks noChangeArrowheads="1"/>
          </p:cNvSpPr>
          <p:nvPr/>
        </p:nvSpPr>
        <p:spPr bwMode="auto">
          <a:xfrm>
            <a:off x="7158037" y="1858229"/>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Ship</a:t>
            </a:r>
          </a:p>
        </p:txBody>
      </p:sp>
      <p:sp>
        <p:nvSpPr>
          <p:cNvPr id="177" name="Rectangle 13">
            <a:extLst>
              <a:ext uri="{FF2B5EF4-FFF2-40B4-BE49-F238E27FC236}">
                <a16:creationId xmlns:a16="http://schemas.microsoft.com/office/drawing/2014/main" id="{A20F3DB1-01F7-E04E-91E7-C20F33435481}"/>
              </a:ext>
            </a:extLst>
          </p:cNvPr>
          <p:cNvSpPr>
            <a:spLocks noChangeArrowheads="1"/>
          </p:cNvSpPr>
          <p:nvPr/>
        </p:nvSpPr>
        <p:spPr bwMode="auto">
          <a:xfrm>
            <a:off x="368300" y="2764691"/>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Rectangle 14">
            <a:extLst>
              <a:ext uri="{FF2B5EF4-FFF2-40B4-BE49-F238E27FC236}">
                <a16:creationId xmlns:a16="http://schemas.microsoft.com/office/drawing/2014/main" id="{E594E766-D225-CE48-BAEA-968495A9CFFE}"/>
              </a:ext>
            </a:extLst>
          </p:cNvPr>
          <p:cNvSpPr>
            <a:spLocks noChangeArrowheads="1"/>
          </p:cNvSpPr>
          <p:nvPr/>
        </p:nvSpPr>
        <p:spPr bwMode="auto">
          <a:xfrm>
            <a:off x="5016500" y="2764691"/>
            <a:ext cx="3692525" cy="441325"/>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Rectangle 15">
            <a:extLst>
              <a:ext uri="{FF2B5EF4-FFF2-40B4-BE49-F238E27FC236}">
                <a16:creationId xmlns:a16="http://schemas.microsoft.com/office/drawing/2014/main" id="{7FB4E5D0-D3D4-B246-9A72-16171554C3EE}"/>
              </a:ext>
            </a:extLst>
          </p:cNvPr>
          <p:cNvSpPr>
            <a:spLocks noChangeArrowheads="1"/>
          </p:cNvSpPr>
          <p:nvPr/>
        </p:nvSpPr>
        <p:spPr bwMode="auto">
          <a:xfrm>
            <a:off x="431800" y="3134579"/>
            <a:ext cx="977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Shear</a:t>
            </a:r>
          </a:p>
        </p:txBody>
      </p:sp>
      <p:sp>
        <p:nvSpPr>
          <p:cNvPr id="180" name="Rectangle 17">
            <a:extLst>
              <a:ext uri="{FF2B5EF4-FFF2-40B4-BE49-F238E27FC236}">
                <a16:creationId xmlns:a16="http://schemas.microsoft.com/office/drawing/2014/main" id="{CFBB7BC6-D28E-D94B-B691-806805F03A31}"/>
              </a:ext>
            </a:extLst>
          </p:cNvPr>
          <p:cNvSpPr>
            <a:spLocks noChangeArrowheads="1"/>
          </p:cNvSpPr>
          <p:nvPr/>
        </p:nvSpPr>
        <p:spPr bwMode="auto">
          <a:xfrm>
            <a:off x="6305550" y="2855179"/>
            <a:ext cx="1171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QC</a:t>
            </a:r>
          </a:p>
        </p:txBody>
      </p:sp>
      <p:sp>
        <p:nvSpPr>
          <p:cNvPr id="181" name="Rectangle 18">
            <a:extLst>
              <a:ext uri="{FF2B5EF4-FFF2-40B4-BE49-F238E27FC236}">
                <a16:creationId xmlns:a16="http://schemas.microsoft.com/office/drawing/2014/main" id="{448DDEC9-7DCA-F74B-962F-A7252BF0D4C4}"/>
              </a:ext>
            </a:extLst>
          </p:cNvPr>
          <p:cNvSpPr>
            <a:spLocks noChangeArrowheads="1"/>
          </p:cNvSpPr>
          <p:nvPr/>
        </p:nvSpPr>
        <p:spPr bwMode="auto">
          <a:xfrm>
            <a:off x="5016500" y="3463191"/>
            <a:ext cx="3692525" cy="1789113"/>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Rectangle 19">
            <a:extLst>
              <a:ext uri="{FF2B5EF4-FFF2-40B4-BE49-F238E27FC236}">
                <a16:creationId xmlns:a16="http://schemas.microsoft.com/office/drawing/2014/main" id="{CF0F6B4D-84AF-6F43-89D6-5715FE281F93}"/>
              </a:ext>
            </a:extLst>
          </p:cNvPr>
          <p:cNvSpPr>
            <a:spLocks noChangeArrowheads="1"/>
          </p:cNvSpPr>
          <p:nvPr/>
        </p:nvSpPr>
        <p:spPr bwMode="auto">
          <a:xfrm>
            <a:off x="5016500" y="5457091"/>
            <a:ext cx="3692525" cy="820738"/>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Rectangle 20">
            <a:extLst>
              <a:ext uri="{FF2B5EF4-FFF2-40B4-BE49-F238E27FC236}">
                <a16:creationId xmlns:a16="http://schemas.microsoft.com/office/drawing/2014/main" id="{17DD0334-2746-CA40-A93C-091BE23CC0CD}"/>
              </a:ext>
            </a:extLst>
          </p:cNvPr>
          <p:cNvSpPr>
            <a:spLocks noChangeArrowheads="1"/>
          </p:cNvSpPr>
          <p:nvPr/>
        </p:nvSpPr>
        <p:spPr bwMode="auto">
          <a:xfrm>
            <a:off x="1520825" y="2763104"/>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Rectangle 21">
            <a:extLst>
              <a:ext uri="{FF2B5EF4-FFF2-40B4-BE49-F238E27FC236}">
                <a16:creationId xmlns:a16="http://schemas.microsoft.com/office/drawing/2014/main" id="{9F7ACA8D-1DCB-D54D-9BC7-02C50B6F24E3}"/>
              </a:ext>
            </a:extLst>
          </p:cNvPr>
          <p:cNvSpPr>
            <a:spLocks noChangeArrowheads="1"/>
          </p:cNvSpPr>
          <p:nvPr/>
        </p:nvSpPr>
        <p:spPr bwMode="auto">
          <a:xfrm>
            <a:off x="1495425" y="3134579"/>
            <a:ext cx="1139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Stamp</a:t>
            </a:r>
          </a:p>
        </p:txBody>
      </p:sp>
      <p:sp>
        <p:nvSpPr>
          <p:cNvPr id="185" name="Rectangle 22">
            <a:extLst>
              <a:ext uri="{FF2B5EF4-FFF2-40B4-BE49-F238E27FC236}">
                <a16:creationId xmlns:a16="http://schemas.microsoft.com/office/drawing/2014/main" id="{166C05AF-D85E-7340-961C-43CCFDF07EC1}"/>
              </a:ext>
            </a:extLst>
          </p:cNvPr>
          <p:cNvSpPr>
            <a:spLocks noChangeArrowheads="1"/>
          </p:cNvSpPr>
          <p:nvPr/>
        </p:nvSpPr>
        <p:spPr bwMode="auto">
          <a:xfrm>
            <a:off x="6238875" y="4272816"/>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Assembly</a:t>
            </a:r>
          </a:p>
        </p:txBody>
      </p:sp>
      <p:sp>
        <p:nvSpPr>
          <p:cNvPr id="186" name="Rectangle 23">
            <a:extLst>
              <a:ext uri="{FF2B5EF4-FFF2-40B4-BE49-F238E27FC236}">
                <a16:creationId xmlns:a16="http://schemas.microsoft.com/office/drawing/2014/main" id="{AD34F485-FDBC-2B4A-A109-6F55F7BDA0E2}"/>
              </a:ext>
            </a:extLst>
          </p:cNvPr>
          <p:cNvSpPr>
            <a:spLocks noChangeArrowheads="1"/>
          </p:cNvSpPr>
          <p:nvPr/>
        </p:nvSpPr>
        <p:spPr bwMode="auto">
          <a:xfrm>
            <a:off x="441325" y="4377591"/>
            <a:ext cx="976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Brake</a:t>
            </a:r>
          </a:p>
        </p:txBody>
      </p:sp>
      <p:sp>
        <p:nvSpPr>
          <p:cNvPr id="187" name="Rectangle 24">
            <a:extLst>
              <a:ext uri="{FF2B5EF4-FFF2-40B4-BE49-F238E27FC236}">
                <a16:creationId xmlns:a16="http://schemas.microsoft.com/office/drawing/2014/main" id="{D28B72EA-EFF7-F24C-A6D3-5ABDD70DBB8D}"/>
              </a:ext>
            </a:extLst>
          </p:cNvPr>
          <p:cNvSpPr>
            <a:spLocks noChangeArrowheads="1"/>
          </p:cNvSpPr>
          <p:nvPr/>
        </p:nvSpPr>
        <p:spPr bwMode="auto">
          <a:xfrm>
            <a:off x="1530350" y="4012466"/>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Rectangle 25">
            <a:extLst>
              <a:ext uri="{FF2B5EF4-FFF2-40B4-BE49-F238E27FC236}">
                <a16:creationId xmlns:a16="http://schemas.microsoft.com/office/drawing/2014/main" id="{BEB7EBB0-CF58-AF49-8A1B-6CB4B92EFF5A}"/>
              </a:ext>
            </a:extLst>
          </p:cNvPr>
          <p:cNvSpPr>
            <a:spLocks noChangeArrowheads="1"/>
          </p:cNvSpPr>
          <p:nvPr/>
        </p:nvSpPr>
        <p:spPr bwMode="auto">
          <a:xfrm>
            <a:off x="2676525" y="4012466"/>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Rectangle 26">
            <a:extLst>
              <a:ext uri="{FF2B5EF4-FFF2-40B4-BE49-F238E27FC236}">
                <a16:creationId xmlns:a16="http://schemas.microsoft.com/office/drawing/2014/main" id="{121914FF-5AAF-554C-8AC7-98CE118C82D4}"/>
              </a:ext>
            </a:extLst>
          </p:cNvPr>
          <p:cNvSpPr>
            <a:spLocks noChangeArrowheads="1"/>
          </p:cNvSpPr>
          <p:nvPr/>
        </p:nvSpPr>
        <p:spPr bwMode="auto">
          <a:xfrm>
            <a:off x="3860800" y="4012466"/>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Rectangle 27">
            <a:extLst>
              <a:ext uri="{FF2B5EF4-FFF2-40B4-BE49-F238E27FC236}">
                <a16:creationId xmlns:a16="http://schemas.microsoft.com/office/drawing/2014/main" id="{D52C2C56-98FA-4D46-9833-35F3B9F100AC}"/>
              </a:ext>
            </a:extLst>
          </p:cNvPr>
          <p:cNvSpPr>
            <a:spLocks noChangeArrowheads="1"/>
          </p:cNvSpPr>
          <p:nvPr/>
        </p:nvSpPr>
        <p:spPr bwMode="auto">
          <a:xfrm>
            <a:off x="1527175" y="4377591"/>
            <a:ext cx="97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Mill</a:t>
            </a:r>
          </a:p>
        </p:txBody>
      </p:sp>
      <p:sp>
        <p:nvSpPr>
          <p:cNvPr id="191" name="Rectangle 29">
            <a:extLst>
              <a:ext uri="{FF2B5EF4-FFF2-40B4-BE49-F238E27FC236}">
                <a16:creationId xmlns:a16="http://schemas.microsoft.com/office/drawing/2014/main" id="{83385E91-6D49-274E-BF7D-70CEF699A669}"/>
              </a:ext>
            </a:extLst>
          </p:cNvPr>
          <p:cNvSpPr>
            <a:spLocks noChangeArrowheads="1"/>
          </p:cNvSpPr>
          <p:nvPr/>
        </p:nvSpPr>
        <p:spPr bwMode="auto">
          <a:xfrm>
            <a:off x="2681287" y="5287229"/>
            <a:ext cx="2166938"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Rectangle 30">
            <a:extLst>
              <a:ext uri="{FF2B5EF4-FFF2-40B4-BE49-F238E27FC236}">
                <a16:creationId xmlns:a16="http://schemas.microsoft.com/office/drawing/2014/main" id="{DB2980AA-60B1-9E46-9933-3C25586F2007}"/>
              </a:ext>
            </a:extLst>
          </p:cNvPr>
          <p:cNvSpPr>
            <a:spLocks noChangeArrowheads="1"/>
          </p:cNvSpPr>
          <p:nvPr/>
        </p:nvSpPr>
        <p:spPr bwMode="auto">
          <a:xfrm>
            <a:off x="365125" y="5287229"/>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Rectangle 31">
            <a:extLst>
              <a:ext uri="{FF2B5EF4-FFF2-40B4-BE49-F238E27FC236}">
                <a16:creationId xmlns:a16="http://schemas.microsoft.com/office/drawing/2014/main" id="{B3010E92-9E3A-544E-8497-03348C534ED0}"/>
              </a:ext>
            </a:extLst>
          </p:cNvPr>
          <p:cNvSpPr>
            <a:spLocks noChangeArrowheads="1"/>
          </p:cNvSpPr>
          <p:nvPr/>
        </p:nvSpPr>
        <p:spPr bwMode="auto">
          <a:xfrm>
            <a:off x="477837" y="5657116"/>
            <a:ext cx="976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Weld</a:t>
            </a:r>
          </a:p>
        </p:txBody>
      </p:sp>
      <p:sp>
        <p:nvSpPr>
          <p:cNvPr id="194" name="Rectangle 33">
            <a:extLst>
              <a:ext uri="{FF2B5EF4-FFF2-40B4-BE49-F238E27FC236}">
                <a16:creationId xmlns:a16="http://schemas.microsoft.com/office/drawing/2014/main" id="{61A7C08A-A7D6-3340-AC67-94A192C4317F}"/>
              </a:ext>
            </a:extLst>
          </p:cNvPr>
          <p:cNvSpPr>
            <a:spLocks noChangeArrowheads="1"/>
          </p:cNvSpPr>
          <p:nvPr/>
        </p:nvSpPr>
        <p:spPr bwMode="auto">
          <a:xfrm>
            <a:off x="1530350" y="5287229"/>
            <a:ext cx="974725" cy="9906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Rectangle 34">
            <a:extLst>
              <a:ext uri="{FF2B5EF4-FFF2-40B4-BE49-F238E27FC236}">
                <a16:creationId xmlns:a16="http://schemas.microsoft.com/office/drawing/2014/main" id="{DAE79926-B763-D943-8207-7EFE27316321}"/>
              </a:ext>
            </a:extLst>
          </p:cNvPr>
          <p:cNvSpPr>
            <a:spLocks noChangeArrowheads="1"/>
          </p:cNvSpPr>
          <p:nvPr/>
        </p:nvSpPr>
        <p:spPr bwMode="auto">
          <a:xfrm>
            <a:off x="1444625" y="5657116"/>
            <a:ext cx="1139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Grind</a:t>
            </a:r>
          </a:p>
        </p:txBody>
      </p:sp>
      <p:sp>
        <p:nvSpPr>
          <p:cNvPr id="196" name="Rectangle 35">
            <a:extLst>
              <a:ext uri="{FF2B5EF4-FFF2-40B4-BE49-F238E27FC236}">
                <a16:creationId xmlns:a16="http://schemas.microsoft.com/office/drawing/2014/main" id="{478A3E26-172F-F648-9766-76D99AF4006D}"/>
              </a:ext>
            </a:extLst>
          </p:cNvPr>
          <p:cNvSpPr>
            <a:spLocks noChangeArrowheads="1"/>
          </p:cNvSpPr>
          <p:nvPr/>
        </p:nvSpPr>
        <p:spPr bwMode="auto">
          <a:xfrm>
            <a:off x="5965825" y="5657116"/>
            <a:ext cx="1776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Parts Stock</a:t>
            </a:r>
          </a:p>
        </p:txBody>
      </p:sp>
      <p:sp>
        <p:nvSpPr>
          <p:cNvPr id="197" name="Freeform 36">
            <a:extLst>
              <a:ext uri="{FF2B5EF4-FFF2-40B4-BE49-F238E27FC236}">
                <a16:creationId xmlns:a16="http://schemas.microsoft.com/office/drawing/2014/main" id="{834C553E-F7ED-5145-9753-081CE135CF3F}"/>
              </a:ext>
            </a:extLst>
          </p:cNvPr>
          <p:cNvSpPr>
            <a:spLocks/>
          </p:cNvSpPr>
          <p:nvPr/>
        </p:nvSpPr>
        <p:spPr bwMode="auto">
          <a:xfrm>
            <a:off x="495300" y="1721704"/>
            <a:ext cx="4067175" cy="4219575"/>
          </a:xfrm>
          <a:custGeom>
            <a:avLst/>
            <a:gdLst>
              <a:gd name="T0" fmla="*/ 0 w 2521"/>
              <a:gd name="T1" fmla="*/ 0 h 2658"/>
              <a:gd name="T2" fmla="*/ 725 w 2521"/>
              <a:gd name="T3" fmla="*/ 756 h 2658"/>
              <a:gd name="T4" fmla="*/ 725 w 2521"/>
              <a:gd name="T5" fmla="*/ 1405 h 2658"/>
              <a:gd name="T6" fmla="*/ 2520 w 2521"/>
              <a:gd name="T7" fmla="*/ 1405 h 2658"/>
              <a:gd name="T8" fmla="*/ 2520 w 2521"/>
              <a:gd name="T9" fmla="*/ 1965 h 2658"/>
              <a:gd name="T10" fmla="*/ 209 w 2521"/>
              <a:gd name="T11" fmla="*/ 1958 h 2658"/>
              <a:gd name="T12" fmla="*/ 7 w 2521"/>
              <a:gd name="T13" fmla="*/ 2657 h 2658"/>
            </a:gdLst>
            <a:ahLst/>
            <a:cxnLst>
              <a:cxn ang="0">
                <a:pos x="T0" y="T1"/>
              </a:cxn>
              <a:cxn ang="0">
                <a:pos x="T2" y="T3"/>
              </a:cxn>
              <a:cxn ang="0">
                <a:pos x="T4" y="T5"/>
              </a:cxn>
              <a:cxn ang="0">
                <a:pos x="T6" y="T7"/>
              </a:cxn>
              <a:cxn ang="0">
                <a:pos x="T8" y="T9"/>
              </a:cxn>
              <a:cxn ang="0">
                <a:pos x="T10" y="T11"/>
              </a:cxn>
              <a:cxn ang="0">
                <a:pos x="T12" y="T13"/>
              </a:cxn>
            </a:cxnLst>
            <a:rect l="0" t="0" r="r" b="b"/>
            <a:pathLst>
              <a:path w="2521" h="2658">
                <a:moveTo>
                  <a:pt x="0" y="0"/>
                </a:moveTo>
                <a:lnTo>
                  <a:pt x="725" y="756"/>
                </a:lnTo>
                <a:lnTo>
                  <a:pt x="725" y="1405"/>
                </a:lnTo>
                <a:lnTo>
                  <a:pt x="2520" y="1405"/>
                </a:lnTo>
                <a:lnTo>
                  <a:pt x="2520" y="1965"/>
                </a:lnTo>
                <a:lnTo>
                  <a:pt x="209" y="1958"/>
                </a:lnTo>
                <a:lnTo>
                  <a:pt x="7" y="2657"/>
                </a:lnTo>
              </a:path>
            </a:pathLst>
          </a:custGeom>
          <a:noFill/>
          <a:ln w="19050" cap="flat" cmpd="sng">
            <a:solidFill>
              <a:srgbClr val="0000FF"/>
            </a:solidFill>
            <a:prstDash val="lg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Freeform 37">
            <a:extLst>
              <a:ext uri="{FF2B5EF4-FFF2-40B4-BE49-F238E27FC236}">
                <a16:creationId xmlns:a16="http://schemas.microsoft.com/office/drawing/2014/main" id="{F91ECE98-E794-9242-A27E-F9CC883CC94B}"/>
              </a:ext>
            </a:extLst>
          </p:cNvPr>
          <p:cNvSpPr>
            <a:spLocks/>
          </p:cNvSpPr>
          <p:nvPr/>
        </p:nvSpPr>
        <p:spPr bwMode="auto">
          <a:xfrm>
            <a:off x="457200" y="1035904"/>
            <a:ext cx="7727950" cy="4992687"/>
          </a:xfrm>
          <a:custGeom>
            <a:avLst/>
            <a:gdLst>
              <a:gd name="T0" fmla="*/ 3175 w 4861"/>
              <a:gd name="T1" fmla="*/ 0 h 3145"/>
              <a:gd name="T2" fmla="*/ 3175 w 4861"/>
              <a:gd name="T3" fmla="*/ 419 h 3145"/>
              <a:gd name="T4" fmla="*/ 0 w 4861"/>
              <a:gd name="T5" fmla="*/ 419 h 3145"/>
              <a:gd name="T6" fmla="*/ 0 w 4861"/>
              <a:gd name="T7" fmla="*/ 3144 h 3145"/>
              <a:gd name="T8" fmla="*/ 4860 w 4861"/>
              <a:gd name="T9" fmla="*/ 3144 h 3145"/>
              <a:gd name="T10" fmla="*/ 4860 w 4861"/>
              <a:gd name="T11" fmla="*/ 747 h 3145"/>
            </a:gdLst>
            <a:ahLst/>
            <a:cxnLst>
              <a:cxn ang="0">
                <a:pos x="T0" y="T1"/>
              </a:cxn>
              <a:cxn ang="0">
                <a:pos x="T2" y="T3"/>
              </a:cxn>
              <a:cxn ang="0">
                <a:pos x="T4" y="T5"/>
              </a:cxn>
              <a:cxn ang="0">
                <a:pos x="T6" y="T7"/>
              </a:cxn>
              <a:cxn ang="0">
                <a:pos x="T8" y="T9"/>
              </a:cxn>
              <a:cxn ang="0">
                <a:pos x="T10" y="T11"/>
              </a:cxn>
            </a:cxnLst>
            <a:rect l="0" t="0" r="r" b="b"/>
            <a:pathLst>
              <a:path w="4861" h="3145">
                <a:moveTo>
                  <a:pt x="3175" y="0"/>
                </a:moveTo>
                <a:lnTo>
                  <a:pt x="3175" y="419"/>
                </a:lnTo>
                <a:lnTo>
                  <a:pt x="0" y="419"/>
                </a:lnTo>
                <a:lnTo>
                  <a:pt x="0" y="3144"/>
                </a:lnTo>
                <a:lnTo>
                  <a:pt x="4860" y="3144"/>
                </a:lnTo>
                <a:lnTo>
                  <a:pt x="4860" y="747"/>
                </a:lnTo>
              </a:path>
            </a:pathLst>
          </a:custGeom>
          <a:noFill/>
          <a:ln w="508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Oval 38">
            <a:extLst>
              <a:ext uri="{FF2B5EF4-FFF2-40B4-BE49-F238E27FC236}">
                <a16:creationId xmlns:a16="http://schemas.microsoft.com/office/drawing/2014/main" id="{EA36F66C-7B2F-724F-997C-D39DA14E335A}"/>
              </a:ext>
            </a:extLst>
          </p:cNvPr>
          <p:cNvSpPr>
            <a:spLocks noChangeArrowheads="1"/>
          </p:cNvSpPr>
          <p:nvPr/>
        </p:nvSpPr>
        <p:spPr bwMode="auto">
          <a:xfrm>
            <a:off x="5988050" y="2177316"/>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41">
            <a:extLst>
              <a:ext uri="{FF2B5EF4-FFF2-40B4-BE49-F238E27FC236}">
                <a16:creationId xmlns:a16="http://schemas.microsoft.com/office/drawing/2014/main" id="{53FDEB18-D5BE-D541-94F2-AD0FE2883E46}"/>
              </a:ext>
            </a:extLst>
          </p:cNvPr>
          <p:cNvSpPr>
            <a:spLocks noChangeArrowheads="1"/>
          </p:cNvSpPr>
          <p:nvPr/>
        </p:nvSpPr>
        <p:spPr bwMode="auto">
          <a:xfrm>
            <a:off x="8408987" y="6076216"/>
            <a:ext cx="119063"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51">
            <a:extLst>
              <a:ext uri="{FF2B5EF4-FFF2-40B4-BE49-F238E27FC236}">
                <a16:creationId xmlns:a16="http://schemas.microsoft.com/office/drawing/2014/main" id="{1E384CAA-E555-054E-8873-C2751FC46CC7}"/>
              </a:ext>
            </a:extLst>
          </p:cNvPr>
          <p:cNvSpPr>
            <a:spLocks noChangeArrowheads="1"/>
          </p:cNvSpPr>
          <p:nvPr/>
        </p:nvSpPr>
        <p:spPr bwMode="auto">
          <a:xfrm>
            <a:off x="8408987" y="4429979"/>
            <a:ext cx="119063"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52">
            <a:extLst>
              <a:ext uri="{FF2B5EF4-FFF2-40B4-BE49-F238E27FC236}">
                <a16:creationId xmlns:a16="http://schemas.microsoft.com/office/drawing/2014/main" id="{ADC5E683-4DB6-CA40-8042-150AAB29A8D2}"/>
              </a:ext>
            </a:extLst>
          </p:cNvPr>
          <p:cNvSpPr>
            <a:spLocks noChangeArrowheads="1"/>
          </p:cNvSpPr>
          <p:nvPr/>
        </p:nvSpPr>
        <p:spPr bwMode="auto">
          <a:xfrm>
            <a:off x="8112125" y="421407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55">
            <a:extLst>
              <a:ext uri="{FF2B5EF4-FFF2-40B4-BE49-F238E27FC236}">
                <a16:creationId xmlns:a16="http://schemas.microsoft.com/office/drawing/2014/main" id="{126E4998-71B4-7A4D-AEB6-54DD0F1A2183}"/>
              </a:ext>
            </a:extLst>
          </p:cNvPr>
          <p:cNvSpPr>
            <a:spLocks noChangeArrowheads="1"/>
          </p:cNvSpPr>
          <p:nvPr/>
        </p:nvSpPr>
        <p:spPr bwMode="auto">
          <a:xfrm>
            <a:off x="8115300" y="2931379"/>
            <a:ext cx="120650"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56">
            <a:extLst>
              <a:ext uri="{FF2B5EF4-FFF2-40B4-BE49-F238E27FC236}">
                <a16:creationId xmlns:a16="http://schemas.microsoft.com/office/drawing/2014/main" id="{434A3B47-887D-8E48-AD81-993DE8885360}"/>
              </a:ext>
            </a:extLst>
          </p:cNvPr>
          <p:cNvSpPr>
            <a:spLocks noChangeArrowheads="1"/>
          </p:cNvSpPr>
          <p:nvPr/>
        </p:nvSpPr>
        <p:spPr bwMode="auto">
          <a:xfrm>
            <a:off x="8408987" y="2931379"/>
            <a:ext cx="119063"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AutoShape 57">
            <a:extLst>
              <a:ext uri="{FF2B5EF4-FFF2-40B4-BE49-F238E27FC236}">
                <a16:creationId xmlns:a16="http://schemas.microsoft.com/office/drawing/2014/main" id="{7DED6D93-A9A5-2447-A9FC-D614A36A1E0A}"/>
              </a:ext>
            </a:extLst>
          </p:cNvPr>
          <p:cNvSpPr>
            <a:spLocks noChangeArrowheads="1"/>
          </p:cNvSpPr>
          <p:nvPr/>
        </p:nvSpPr>
        <p:spPr bwMode="auto">
          <a:xfrm>
            <a:off x="5915025" y="973991"/>
            <a:ext cx="266700" cy="279400"/>
          </a:xfrm>
          <a:prstGeom prst="downArrow">
            <a:avLst>
              <a:gd name="adj1" fmla="val 50000"/>
              <a:gd name="adj2" fmla="val 52386"/>
            </a:avLst>
          </a:prstGeom>
          <a:solidFill>
            <a:schemeClr val="tx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AutoShape 58">
            <a:extLst>
              <a:ext uri="{FF2B5EF4-FFF2-40B4-BE49-F238E27FC236}">
                <a16:creationId xmlns:a16="http://schemas.microsoft.com/office/drawing/2014/main" id="{A3BA8422-FA03-2440-AF01-6DB0E12FDC6B}"/>
              </a:ext>
            </a:extLst>
          </p:cNvPr>
          <p:cNvSpPr>
            <a:spLocks noChangeArrowheads="1"/>
          </p:cNvSpPr>
          <p:nvPr/>
        </p:nvSpPr>
        <p:spPr bwMode="auto">
          <a:xfrm>
            <a:off x="5641975" y="973991"/>
            <a:ext cx="266700" cy="279400"/>
          </a:xfrm>
          <a:prstGeom prst="downArrow">
            <a:avLst>
              <a:gd name="adj1" fmla="val 50000"/>
              <a:gd name="adj2" fmla="val 52386"/>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ltLang="en-US">
              <a:solidFill>
                <a:schemeClr val="accent2"/>
              </a:solidFill>
              <a:effectLst/>
              <a:latin typeface="Arial Black" pitchFamily="34" charset="0"/>
            </a:endParaRPr>
          </a:p>
        </p:txBody>
      </p:sp>
      <p:sp>
        <p:nvSpPr>
          <p:cNvPr id="207" name="AutoShape 59">
            <a:extLst>
              <a:ext uri="{FF2B5EF4-FFF2-40B4-BE49-F238E27FC236}">
                <a16:creationId xmlns:a16="http://schemas.microsoft.com/office/drawing/2014/main" id="{E73D49B3-CF3D-FF49-A9DD-855D28B8F6FE}"/>
              </a:ext>
            </a:extLst>
          </p:cNvPr>
          <p:cNvSpPr>
            <a:spLocks noChangeArrowheads="1"/>
          </p:cNvSpPr>
          <p:nvPr/>
        </p:nvSpPr>
        <p:spPr bwMode="auto">
          <a:xfrm>
            <a:off x="5368925" y="973991"/>
            <a:ext cx="266700" cy="279400"/>
          </a:xfrm>
          <a:prstGeom prst="downArrow">
            <a:avLst>
              <a:gd name="adj1" fmla="val 50000"/>
              <a:gd name="adj2" fmla="val 52386"/>
            </a:avLst>
          </a:prstGeom>
          <a:solidFill>
            <a:schemeClr val="accent2"/>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AutoShape 60">
            <a:extLst>
              <a:ext uri="{FF2B5EF4-FFF2-40B4-BE49-F238E27FC236}">
                <a16:creationId xmlns:a16="http://schemas.microsoft.com/office/drawing/2014/main" id="{F2930E59-2A37-2D44-8AC5-9DD2B6A1D6F7}"/>
              </a:ext>
            </a:extLst>
          </p:cNvPr>
          <p:cNvSpPr>
            <a:spLocks noChangeArrowheads="1"/>
          </p:cNvSpPr>
          <p:nvPr/>
        </p:nvSpPr>
        <p:spPr bwMode="auto">
          <a:xfrm>
            <a:off x="8053387" y="2178904"/>
            <a:ext cx="266700" cy="279400"/>
          </a:xfrm>
          <a:prstGeom prst="upArrow">
            <a:avLst>
              <a:gd name="adj1" fmla="val 50000"/>
              <a:gd name="adj2" fmla="val 52376"/>
            </a:avLst>
          </a:prstGeom>
          <a:solidFill>
            <a:schemeClr val="accent2"/>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AutoShape 61">
            <a:extLst>
              <a:ext uri="{FF2B5EF4-FFF2-40B4-BE49-F238E27FC236}">
                <a16:creationId xmlns:a16="http://schemas.microsoft.com/office/drawing/2014/main" id="{6B3E0215-55E0-3741-968B-73CC9AB67205}"/>
              </a:ext>
            </a:extLst>
          </p:cNvPr>
          <p:cNvSpPr>
            <a:spLocks noChangeArrowheads="1"/>
          </p:cNvSpPr>
          <p:nvPr/>
        </p:nvSpPr>
        <p:spPr bwMode="auto">
          <a:xfrm>
            <a:off x="7759700" y="2178904"/>
            <a:ext cx="266700" cy="279400"/>
          </a:xfrm>
          <a:prstGeom prst="upArrow">
            <a:avLst>
              <a:gd name="adj1" fmla="val 50000"/>
              <a:gd name="adj2" fmla="val 52376"/>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AutoShape 62">
            <a:extLst>
              <a:ext uri="{FF2B5EF4-FFF2-40B4-BE49-F238E27FC236}">
                <a16:creationId xmlns:a16="http://schemas.microsoft.com/office/drawing/2014/main" id="{08C18487-3F16-404C-8819-3FFE65A8F050}"/>
              </a:ext>
            </a:extLst>
          </p:cNvPr>
          <p:cNvSpPr>
            <a:spLocks noChangeArrowheads="1"/>
          </p:cNvSpPr>
          <p:nvPr/>
        </p:nvSpPr>
        <p:spPr bwMode="auto">
          <a:xfrm>
            <a:off x="8332787" y="2178904"/>
            <a:ext cx="271463" cy="279400"/>
          </a:xfrm>
          <a:prstGeom prst="upArrow">
            <a:avLst>
              <a:gd name="adj1" fmla="val 50000"/>
              <a:gd name="adj2" fmla="val 51457"/>
            </a:avLst>
          </a:prstGeom>
          <a:solidFill>
            <a:schemeClr val="tx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63">
            <a:extLst>
              <a:ext uri="{FF2B5EF4-FFF2-40B4-BE49-F238E27FC236}">
                <a16:creationId xmlns:a16="http://schemas.microsoft.com/office/drawing/2014/main" id="{2D284ABA-205D-C24A-B798-99BD0FFAB3DC}"/>
              </a:ext>
            </a:extLst>
          </p:cNvPr>
          <p:cNvSpPr>
            <a:spLocks noChangeArrowheads="1"/>
          </p:cNvSpPr>
          <p:nvPr/>
        </p:nvSpPr>
        <p:spPr bwMode="auto">
          <a:xfrm>
            <a:off x="1597025" y="281707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64">
            <a:extLst>
              <a:ext uri="{FF2B5EF4-FFF2-40B4-BE49-F238E27FC236}">
                <a16:creationId xmlns:a16="http://schemas.microsoft.com/office/drawing/2014/main" id="{7D1D19E0-6284-0240-8790-9DE0E9ABBFA7}"/>
              </a:ext>
            </a:extLst>
          </p:cNvPr>
          <p:cNvSpPr>
            <a:spLocks noChangeArrowheads="1"/>
          </p:cNvSpPr>
          <p:nvPr/>
        </p:nvSpPr>
        <p:spPr bwMode="auto">
          <a:xfrm>
            <a:off x="390525" y="412517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65">
            <a:extLst>
              <a:ext uri="{FF2B5EF4-FFF2-40B4-BE49-F238E27FC236}">
                <a16:creationId xmlns:a16="http://schemas.microsoft.com/office/drawing/2014/main" id="{FB17EC04-BC92-1541-A1BA-D7DD00C719B9}"/>
              </a:ext>
            </a:extLst>
          </p:cNvPr>
          <p:cNvSpPr>
            <a:spLocks noChangeArrowheads="1"/>
          </p:cNvSpPr>
          <p:nvPr/>
        </p:nvSpPr>
        <p:spPr bwMode="auto">
          <a:xfrm>
            <a:off x="428625" y="592222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Oval 67">
            <a:extLst>
              <a:ext uri="{FF2B5EF4-FFF2-40B4-BE49-F238E27FC236}">
                <a16:creationId xmlns:a16="http://schemas.microsoft.com/office/drawing/2014/main" id="{928C5500-1536-F843-B07F-C1223138F053}"/>
              </a:ext>
            </a:extLst>
          </p:cNvPr>
          <p:cNvSpPr>
            <a:spLocks noChangeArrowheads="1"/>
          </p:cNvSpPr>
          <p:nvPr/>
        </p:nvSpPr>
        <p:spPr bwMode="auto">
          <a:xfrm>
            <a:off x="395287" y="1656616"/>
            <a:ext cx="119063"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68">
            <a:extLst>
              <a:ext uri="{FF2B5EF4-FFF2-40B4-BE49-F238E27FC236}">
                <a16:creationId xmlns:a16="http://schemas.microsoft.com/office/drawing/2014/main" id="{35C2C135-338A-E746-BD93-0E258900938B}"/>
              </a:ext>
            </a:extLst>
          </p:cNvPr>
          <p:cNvSpPr>
            <a:spLocks noChangeArrowheads="1"/>
          </p:cNvSpPr>
          <p:nvPr/>
        </p:nvSpPr>
        <p:spPr bwMode="auto">
          <a:xfrm>
            <a:off x="8112125" y="5885716"/>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Freeform 72">
            <a:extLst>
              <a:ext uri="{FF2B5EF4-FFF2-40B4-BE49-F238E27FC236}">
                <a16:creationId xmlns:a16="http://schemas.microsoft.com/office/drawing/2014/main" id="{F7465BFE-BD28-6A4E-AC64-3A1774CDDDE3}"/>
              </a:ext>
            </a:extLst>
          </p:cNvPr>
          <p:cNvSpPr>
            <a:spLocks/>
          </p:cNvSpPr>
          <p:nvPr/>
        </p:nvSpPr>
        <p:spPr bwMode="auto">
          <a:xfrm>
            <a:off x="4662487" y="1156554"/>
            <a:ext cx="3810000" cy="4995862"/>
          </a:xfrm>
          <a:custGeom>
            <a:avLst/>
            <a:gdLst>
              <a:gd name="T0" fmla="*/ 876 w 2400"/>
              <a:gd name="T1" fmla="*/ 0 h 3147"/>
              <a:gd name="T2" fmla="*/ 873 w 2400"/>
              <a:gd name="T3" fmla="*/ 702 h 3147"/>
              <a:gd name="T4" fmla="*/ 0 w 2400"/>
              <a:gd name="T5" fmla="*/ 699 h 3147"/>
              <a:gd name="T6" fmla="*/ 0 w 2400"/>
              <a:gd name="T7" fmla="*/ 3147 h 3147"/>
              <a:gd name="T8" fmla="*/ 2400 w 2400"/>
              <a:gd name="T9" fmla="*/ 3147 h 3147"/>
              <a:gd name="T10" fmla="*/ 2400 w 2400"/>
              <a:gd name="T11" fmla="*/ 699 h 3147"/>
            </a:gdLst>
            <a:ahLst/>
            <a:cxnLst>
              <a:cxn ang="0">
                <a:pos x="T0" y="T1"/>
              </a:cxn>
              <a:cxn ang="0">
                <a:pos x="T2" y="T3"/>
              </a:cxn>
              <a:cxn ang="0">
                <a:pos x="T4" y="T5"/>
              </a:cxn>
              <a:cxn ang="0">
                <a:pos x="T6" y="T7"/>
              </a:cxn>
              <a:cxn ang="0">
                <a:pos x="T8" y="T9"/>
              </a:cxn>
              <a:cxn ang="0">
                <a:pos x="T10" y="T11"/>
              </a:cxn>
            </a:cxnLst>
            <a:rect l="0" t="0" r="r" b="b"/>
            <a:pathLst>
              <a:path w="2400" h="3147">
                <a:moveTo>
                  <a:pt x="876" y="0"/>
                </a:moveTo>
                <a:lnTo>
                  <a:pt x="873" y="702"/>
                </a:lnTo>
                <a:lnTo>
                  <a:pt x="0" y="699"/>
                </a:lnTo>
                <a:lnTo>
                  <a:pt x="0" y="3147"/>
                </a:lnTo>
                <a:lnTo>
                  <a:pt x="2400" y="3147"/>
                </a:lnTo>
                <a:lnTo>
                  <a:pt x="2400" y="699"/>
                </a:lnTo>
              </a:path>
            </a:pathLst>
          </a:custGeom>
          <a:noFill/>
          <a:ln w="3810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US"/>
          </a:p>
        </p:txBody>
      </p:sp>
      <p:grpSp>
        <p:nvGrpSpPr>
          <p:cNvPr id="217" name="Group 92">
            <a:extLst>
              <a:ext uri="{FF2B5EF4-FFF2-40B4-BE49-F238E27FC236}">
                <a16:creationId xmlns:a16="http://schemas.microsoft.com/office/drawing/2014/main" id="{78AD7693-A350-164F-97AE-77254FADFFE0}"/>
              </a:ext>
            </a:extLst>
          </p:cNvPr>
          <p:cNvGrpSpPr>
            <a:grpSpLocks/>
          </p:cNvGrpSpPr>
          <p:nvPr/>
        </p:nvGrpSpPr>
        <p:grpSpPr bwMode="auto">
          <a:xfrm>
            <a:off x="2324100" y="1161316"/>
            <a:ext cx="5551487" cy="4406900"/>
            <a:chOff x="1503" y="696"/>
            <a:chExt cx="3497" cy="2776"/>
          </a:xfrm>
        </p:grpSpPr>
        <p:sp>
          <p:nvSpPr>
            <p:cNvPr id="218" name="Line 77">
              <a:extLst>
                <a:ext uri="{FF2B5EF4-FFF2-40B4-BE49-F238E27FC236}">
                  <a16:creationId xmlns:a16="http://schemas.microsoft.com/office/drawing/2014/main" id="{23D92760-B0D6-FA4A-8CAB-B0B2622889B7}"/>
                </a:ext>
              </a:extLst>
            </p:cNvPr>
            <p:cNvSpPr>
              <a:spLocks noChangeShapeType="1"/>
            </p:cNvSpPr>
            <p:nvPr/>
          </p:nvSpPr>
          <p:spPr bwMode="auto">
            <a:xfrm>
              <a:off x="3671" y="696"/>
              <a:ext cx="0" cy="624"/>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219" name="Line 78">
              <a:extLst>
                <a:ext uri="{FF2B5EF4-FFF2-40B4-BE49-F238E27FC236}">
                  <a16:creationId xmlns:a16="http://schemas.microsoft.com/office/drawing/2014/main" id="{4FA4A0D3-B259-294D-89C5-3CBD684FC2C3}"/>
                </a:ext>
              </a:extLst>
            </p:cNvPr>
            <p:cNvSpPr>
              <a:spLocks noChangeShapeType="1"/>
            </p:cNvSpPr>
            <p:nvPr/>
          </p:nvSpPr>
          <p:spPr bwMode="auto">
            <a:xfrm flipH="1">
              <a:off x="1816" y="1320"/>
              <a:ext cx="1867" cy="0"/>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0" name="Line 79">
              <a:extLst>
                <a:ext uri="{FF2B5EF4-FFF2-40B4-BE49-F238E27FC236}">
                  <a16:creationId xmlns:a16="http://schemas.microsoft.com/office/drawing/2014/main" id="{5BF2A390-521E-3B46-AAB6-D1C29E0E98B0}"/>
                </a:ext>
              </a:extLst>
            </p:cNvPr>
            <p:cNvSpPr>
              <a:spLocks noChangeShapeType="1"/>
            </p:cNvSpPr>
            <p:nvPr/>
          </p:nvSpPr>
          <p:spPr bwMode="auto">
            <a:xfrm>
              <a:off x="1816" y="1304"/>
              <a:ext cx="0" cy="968"/>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1" name="Line 80">
              <a:extLst>
                <a:ext uri="{FF2B5EF4-FFF2-40B4-BE49-F238E27FC236}">
                  <a16:creationId xmlns:a16="http://schemas.microsoft.com/office/drawing/2014/main" id="{D6D96CB1-9A3B-3947-A540-3004F069A7AC}"/>
                </a:ext>
              </a:extLst>
            </p:cNvPr>
            <p:cNvSpPr>
              <a:spLocks noChangeShapeType="1"/>
            </p:cNvSpPr>
            <p:nvPr/>
          </p:nvSpPr>
          <p:spPr bwMode="auto">
            <a:xfrm flipH="1">
              <a:off x="1552" y="2272"/>
              <a:ext cx="256" cy="0"/>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2" name="Line 82">
              <a:extLst>
                <a:ext uri="{FF2B5EF4-FFF2-40B4-BE49-F238E27FC236}">
                  <a16:creationId xmlns:a16="http://schemas.microsoft.com/office/drawing/2014/main" id="{E4B70273-132D-064B-BE9C-C9D2150BAE65}"/>
                </a:ext>
              </a:extLst>
            </p:cNvPr>
            <p:cNvSpPr>
              <a:spLocks noChangeShapeType="1"/>
            </p:cNvSpPr>
            <p:nvPr/>
          </p:nvSpPr>
          <p:spPr bwMode="auto">
            <a:xfrm>
              <a:off x="1552" y="2260"/>
              <a:ext cx="0" cy="341"/>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3" name="Line 83">
              <a:extLst>
                <a:ext uri="{FF2B5EF4-FFF2-40B4-BE49-F238E27FC236}">
                  <a16:creationId xmlns:a16="http://schemas.microsoft.com/office/drawing/2014/main" id="{6A93A75E-7457-E541-A7F6-E5E3A18A18EA}"/>
                </a:ext>
              </a:extLst>
            </p:cNvPr>
            <p:cNvSpPr>
              <a:spLocks noChangeShapeType="1"/>
            </p:cNvSpPr>
            <p:nvPr/>
          </p:nvSpPr>
          <p:spPr bwMode="auto">
            <a:xfrm>
              <a:off x="1536" y="2598"/>
              <a:ext cx="1016" cy="0"/>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4" name="Line 84">
              <a:extLst>
                <a:ext uri="{FF2B5EF4-FFF2-40B4-BE49-F238E27FC236}">
                  <a16:creationId xmlns:a16="http://schemas.microsoft.com/office/drawing/2014/main" id="{D86C8190-35AD-964F-A905-FA94224E4717}"/>
                </a:ext>
              </a:extLst>
            </p:cNvPr>
            <p:cNvSpPr>
              <a:spLocks noChangeShapeType="1"/>
            </p:cNvSpPr>
            <p:nvPr/>
          </p:nvSpPr>
          <p:spPr bwMode="auto">
            <a:xfrm>
              <a:off x="2543" y="2588"/>
              <a:ext cx="0" cy="613"/>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5" name="Line 85">
              <a:extLst>
                <a:ext uri="{FF2B5EF4-FFF2-40B4-BE49-F238E27FC236}">
                  <a16:creationId xmlns:a16="http://schemas.microsoft.com/office/drawing/2014/main" id="{B368FB1A-A053-4E44-A1F6-E9B93AEEB7B1}"/>
                </a:ext>
              </a:extLst>
            </p:cNvPr>
            <p:cNvSpPr>
              <a:spLocks noChangeShapeType="1"/>
            </p:cNvSpPr>
            <p:nvPr/>
          </p:nvSpPr>
          <p:spPr bwMode="auto">
            <a:xfrm flipH="1">
              <a:off x="1503" y="3192"/>
              <a:ext cx="1049" cy="0"/>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6" name="Line 86">
              <a:extLst>
                <a:ext uri="{FF2B5EF4-FFF2-40B4-BE49-F238E27FC236}">
                  <a16:creationId xmlns:a16="http://schemas.microsoft.com/office/drawing/2014/main" id="{FA2C9796-BBD4-824A-98DE-8D52FC40B7A2}"/>
                </a:ext>
              </a:extLst>
            </p:cNvPr>
            <p:cNvSpPr>
              <a:spLocks noChangeShapeType="1"/>
            </p:cNvSpPr>
            <p:nvPr/>
          </p:nvSpPr>
          <p:spPr bwMode="auto">
            <a:xfrm>
              <a:off x="1512" y="3184"/>
              <a:ext cx="0" cy="288"/>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7" name="Line 87">
              <a:extLst>
                <a:ext uri="{FF2B5EF4-FFF2-40B4-BE49-F238E27FC236}">
                  <a16:creationId xmlns:a16="http://schemas.microsoft.com/office/drawing/2014/main" id="{8205EF02-E44E-F542-8221-60D3A481715F}"/>
                </a:ext>
              </a:extLst>
            </p:cNvPr>
            <p:cNvSpPr>
              <a:spLocks noChangeShapeType="1"/>
            </p:cNvSpPr>
            <p:nvPr/>
          </p:nvSpPr>
          <p:spPr bwMode="auto">
            <a:xfrm>
              <a:off x="1512" y="3472"/>
              <a:ext cx="3488" cy="0"/>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8" name="Line 88">
              <a:extLst>
                <a:ext uri="{FF2B5EF4-FFF2-40B4-BE49-F238E27FC236}">
                  <a16:creationId xmlns:a16="http://schemas.microsoft.com/office/drawing/2014/main" id="{4B9922E0-C76C-794D-9BF5-4C9D8321BDE9}"/>
                </a:ext>
              </a:extLst>
            </p:cNvPr>
            <p:cNvSpPr>
              <a:spLocks noChangeShapeType="1"/>
            </p:cNvSpPr>
            <p:nvPr/>
          </p:nvSpPr>
          <p:spPr bwMode="auto">
            <a:xfrm flipV="1">
              <a:off x="5000" y="1416"/>
              <a:ext cx="0" cy="2048"/>
            </a:xfrm>
            <a:prstGeom prst="line">
              <a:avLst/>
            </a:prstGeom>
            <a:noFill/>
            <a:ln w="38100" cmpd="dbl">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29" name="Rectangle 10">
            <a:extLst>
              <a:ext uri="{FF2B5EF4-FFF2-40B4-BE49-F238E27FC236}">
                <a16:creationId xmlns:a16="http://schemas.microsoft.com/office/drawing/2014/main" id="{3CA12662-5593-6B43-B4C3-3BC57AE1A2F4}"/>
              </a:ext>
            </a:extLst>
          </p:cNvPr>
          <p:cNvSpPr>
            <a:spLocks noChangeArrowheads="1"/>
          </p:cNvSpPr>
          <p:nvPr/>
        </p:nvSpPr>
        <p:spPr bwMode="auto">
          <a:xfrm>
            <a:off x="3868737" y="1858229"/>
            <a:ext cx="117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QC</a:t>
            </a:r>
          </a:p>
        </p:txBody>
      </p:sp>
      <p:sp>
        <p:nvSpPr>
          <p:cNvPr id="230" name="Rectangle 11">
            <a:extLst>
              <a:ext uri="{FF2B5EF4-FFF2-40B4-BE49-F238E27FC236}">
                <a16:creationId xmlns:a16="http://schemas.microsoft.com/office/drawing/2014/main" id="{00345F23-7CFC-A347-9B6C-62152FBD18A1}"/>
              </a:ext>
            </a:extLst>
          </p:cNvPr>
          <p:cNvSpPr>
            <a:spLocks noChangeArrowheads="1"/>
          </p:cNvSpPr>
          <p:nvPr/>
        </p:nvSpPr>
        <p:spPr bwMode="auto">
          <a:xfrm>
            <a:off x="5886450" y="1858229"/>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Rec</a:t>
            </a:r>
          </a:p>
        </p:txBody>
      </p:sp>
      <p:sp>
        <p:nvSpPr>
          <p:cNvPr id="231" name="Rectangle 16">
            <a:extLst>
              <a:ext uri="{FF2B5EF4-FFF2-40B4-BE49-F238E27FC236}">
                <a16:creationId xmlns:a16="http://schemas.microsoft.com/office/drawing/2014/main" id="{E60B6D6C-B79D-DA40-BDCC-DE0B799676F7}"/>
              </a:ext>
            </a:extLst>
          </p:cNvPr>
          <p:cNvSpPr>
            <a:spLocks noChangeArrowheads="1"/>
          </p:cNvSpPr>
          <p:nvPr/>
        </p:nvSpPr>
        <p:spPr bwMode="auto">
          <a:xfrm>
            <a:off x="3062287" y="2980591"/>
            <a:ext cx="1306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Screw Machine</a:t>
            </a:r>
          </a:p>
        </p:txBody>
      </p:sp>
      <p:sp>
        <p:nvSpPr>
          <p:cNvPr id="232" name="Rectangle 28">
            <a:extLst>
              <a:ext uri="{FF2B5EF4-FFF2-40B4-BE49-F238E27FC236}">
                <a16:creationId xmlns:a16="http://schemas.microsoft.com/office/drawing/2014/main" id="{9F66ACA3-603D-2D42-8568-6A9884D65269}"/>
              </a:ext>
            </a:extLst>
          </p:cNvPr>
          <p:cNvSpPr>
            <a:spLocks noChangeArrowheads="1"/>
          </p:cNvSpPr>
          <p:nvPr/>
        </p:nvSpPr>
        <p:spPr bwMode="auto">
          <a:xfrm>
            <a:off x="2693987" y="4377591"/>
            <a:ext cx="976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Lathe</a:t>
            </a:r>
          </a:p>
        </p:txBody>
      </p:sp>
      <p:sp>
        <p:nvSpPr>
          <p:cNvPr id="233" name="Rectangle 32">
            <a:extLst>
              <a:ext uri="{FF2B5EF4-FFF2-40B4-BE49-F238E27FC236}">
                <a16:creationId xmlns:a16="http://schemas.microsoft.com/office/drawing/2014/main" id="{DB4B9D4A-4A8F-9F43-8F2C-F2127A037F8D}"/>
              </a:ext>
            </a:extLst>
          </p:cNvPr>
          <p:cNvSpPr>
            <a:spLocks noChangeArrowheads="1"/>
          </p:cNvSpPr>
          <p:nvPr/>
        </p:nvSpPr>
        <p:spPr bwMode="auto">
          <a:xfrm>
            <a:off x="3095625" y="5657116"/>
            <a:ext cx="1304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Finish</a:t>
            </a:r>
          </a:p>
        </p:txBody>
      </p:sp>
      <p:sp>
        <p:nvSpPr>
          <p:cNvPr id="234" name="Oval 39">
            <a:extLst>
              <a:ext uri="{FF2B5EF4-FFF2-40B4-BE49-F238E27FC236}">
                <a16:creationId xmlns:a16="http://schemas.microsoft.com/office/drawing/2014/main" id="{9C235279-99EA-8D42-B743-DB2E2FF26D79}"/>
              </a:ext>
            </a:extLst>
          </p:cNvPr>
          <p:cNvSpPr>
            <a:spLocks noChangeArrowheads="1"/>
          </p:cNvSpPr>
          <p:nvPr/>
        </p:nvSpPr>
        <p:spPr bwMode="auto">
          <a:xfrm>
            <a:off x="5435600" y="1620104"/>
            <a:ext cx="120650"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Oval 40">
            <a:extLst>
              <a:ext uri="{FF2B5EF4-FFF2-40B4-BE49-F238E27FC236}">
                <a16:creationId xmlns:a16="http://schemas.microsoft.com/office/drawing/2014/main" id="{86F6B25D-294B-5A4E-8B5B-DD92100D73C0}"/>
              </a:ext>
            </a:extLst>
          </p:cNvPr>
          <p:cNvSpPr>
            <a:spLocks noChangeArrowheads="1"/>
          </p:cNvSpPr>
          <p:nvPr/>
        </p:nvSpPr>
        <p:spPr bwMode="auto">
          <a:xfrm>
            <a:off x="4600575" y="2193191"/>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Oval 44">
            <a:extLst>
              <a:ext uri="{FF2B5EF4-FFF2-40B4-BE49-F238E27FC236}">
                <a16:creationId xmlns:a16="http://schemas.microsoft.com/office/drawing/2014/main" id="{7EF8EF88-ACBE-6548-B0C7-729A4E386E96}"/>
              </a:ext>
            </a:extLst>
          </p:cNvPr>
          <p:cNvSpPr>
            <a:spLocks noChangeArrowheads="1"/>
          </p:cNvSpPr>
          <p:nvPr/>
        </p:nvSpPr>
        <p:spPr bwMode="auto">
          <a:xfrm>
            <a:off x="2765425" y="2083654"/>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Oval 45">
            <a:extLst>
              <a:ext uri="{FF2B5EF4-FFF2-40B4-BE49-F238E27FC236}">
                <a16:creationId xmlns:a16="http://schemas.microsoft.com/office/drawing/2014/main" id="{8813521C-EE54-224B-8145-BB20D9AF11E0}"/>
              </a:ext>
            </a:extLst>
          </p:cNvPr>
          <p:cNvSpPr>
            <a:spLocks noChangeArrowheads="1"/>
          </p:cNvSpPr>
          <p:nvPr/>
        </p:nvSpPr>
        <p:spPr bwMode="auto">
          <a:xfrm>
            <a:off x="2752725" y="358542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Oval 46">
            <a:extLst>
              <a:ext uri="{FF2B5EF4-FFF2-40B4-BE49-F238E27FC236}">
                <a16:creationId xmlns:a16="http://schemas.microsoft.com/office/drawing/2014/main" id="{39618AC3-288E-884D-AFB7-4D511E5E8BFF}"/>
              </a:ext>
            </a:extLst>
          </p:cNvPr>
          <p:cNvSpPr>
            <a:spLocks noChangeArrowheads="1"/>
          </p:cNvSpPr>
          <p:nvPr/>
        </p:nvSpPr>
        <p:spPr bwMode="auto">
          <a:xfrm>
            <a:off x="2333625" y="4120416"/>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Oval 47">
            <a:extLst>
              <a:ext uri="{FF2B5EF4-FFF2-40B4-BE49-F238E27FC236}">
                <a16:creationId xmlns:a16="http://schemas.microsoft.com/office/drawing/2014/main" id="{C1FE2F9A-4534-4D48-9DE9-5A3FB1001015}"/>
              </a:ext>
            </a:extLst>
          </p:cNvPr>
          <p:cNvSpPr>
            <a:spLocks noChangeArrowheads="1"/>
          </p:cNvSpPr>
          <p:nvPr/>
        </p:nvSpPr>
        <p:spPr bwMode="auto">
          <a:xfrm>
            <a:off x="3933825" y="4122004"/>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Oval 48">
            <a:extLst>
              <a:ext uri="{FF2B5EF4-FFF2-40B4-BE49-F238E27FC236}">
                <a16:creationId xmlns:a16="http://schemas.microsoft.com/office/drawing/2014/main" id="{9CB88E1D-95B4-0649-9F8A-894A47E29EAE}"/>
              </a:ext>
            </a:extLst>
          </p:cNvPr>
          <p:cNvSpPr>
            <a:spLocks noChangeArrowheads="1"/>
          </p:cNvSpPr>
          <p:nvPr/>
        </p:nvSpPr>
        <p:spPr bwMode="auto">
          <a:xfrm>
            <a:off x="2270125" y="5495191"/>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Oval 49">
            <a:extLst>
              <a:ext uri="{FF2B5EF4-FFF2-40B4-BE49-F238E27FC236}">
                <a16:creationId xmlns:a16="http://schemas.microsoft.com/office/drawing/2014/main" id="{BCCE4039-95CB-6E45-BFF9-04055B8B913E}"/>
              </a:ext>
            </a:extLst>
          </p:cNvPr>
          <p:cNvSpPr>
            <a:spLocks noChangeArrowheads="1"/>
          </p:cNvSpPr>
          <p:nvPr/>
        </p:nvSpPr>
        <p:spPr bwMode="auto">
          <a:xfrm>
            <a:off x="3603625" y="5495191"/>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Oval 66">
            <a:extLst>
              <a:ext uri="{FF2B5EF4-FFF2-40B4-BE49-F238E27FC236}">
                <a16:creationId xmlns:a16="http://schemas.microsoft.com/office/drawing/2014/main" id="{82F28586-9578-B349-9872-1EDEC4358543}"/>
              </a:ext>
            </a:extLst>
          </p:cNvPr>
          <p:cNvSpPr>
            <a:spLocks noChangeArrowheads="1"/>
          </p:cNvSpPr>
          <p:nvPr/>
        </p:nvSpPr>
        <p:spPr bwMode="auto">
          <a:xfrm>
            <a:off x="2270125" y="5968266"/>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Oval 69">
            <a:extLst>
              <a:ext uri="{FF2B5EF4-FFF2-40B4-BE49-F238E27FC236}">
                <a16:creationId xmlns:a16="http://schemas.microsoft.com/office/drawing/2014/main" id="{623EC5B0-3A7F-064C-B03D-DFE48672B583}"/>
              </a:ext>
            </a:extLst>
          </p:cNvPr>
          <p:cNvSpPr>
            <a:spLocks noChangeArrowheads="1"/>
          </p:cNvSpPr>
          <p:nvPr/>
        </p:nvSpPr>
        <p:spPr bwMode="auto">
          <a:xfrm>
            <a:off x="4479925" y="476017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Rectangle 70">
            <a:extLst>
              <a:ext uri="{FF2B5EF4-FFF2-40B4-BE49-F238E27FC236}">
                <a16:creationId xmlns:a16="http://schemas.microsoft.com/office/drawing/2014/main" id="{3808FA44-B2BA-C142-86D9-78FAA7E18E16}"/>
              </a:ext>
            </a:extLst>
          </p:cNvPr>
          <p:cNvSpPr>
            <a:spLocks noChangeArrowheads="1"/>
          </p:cNvSpPr>
          <p:nvPr/>
        </p:nvSpPr>
        <p:spPr bwMode="auto">
          <a:xfrm>
            <a:off x="3783012" y="4377591"/>
            <a:ext cx="97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80000"/>
              </a:lnSpc>
              <a:spcBef>
                <a:spcPct val="0"/>
              </a:spcBef>
            </a:pPr>
            <a:r>
              <a:rPr lang="en-US" altLang="en-US">
                <a:effectLst/>
                <a:latin typeface="Humanst521 BT" pitchFamily="34" charset="0"/>
              </a:rPr>
              <a:t>Drill</a:t>
            </a:r>
          </a:p>
        </p:txBody>
      </p:sp>
      <p:sp>
        <p:nvSpPr>
          <p:cNvPr id="245" name="Oval 71">
            <a:extLst>
              <a:ext uri="{FF2B5EF4-FFF2-40B4-BE49-F238E27FC236}">
                <a16:creationId xmlns:a16="http://schemas.microsoft.com/office/drawing/2014/main" id="{DDE0FF0E-BA1A-5B41-99DA-F087E858B4CF}"/>
              </a:ext>
            </a:extLst>
          </p:cNvPr>
          <p:cNvSpPr>
            <a:spLocks noChangeArrowheads="1"/>
          </p:cNvSpPr>
          <p:nvPr/>
        </p:nvSpPr>
        <p:spPr bwMode="auto">
          <a:xfrm>
            <a:off x="4619625" y="6076216"/>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Oval 50">
            <a:extLst>
              <a:ext uri="{FF2B5EF4-FFF2-40B4-BE49-F238E27FC236}">
                <a16:creationId xmlns:a16="http://schemas.microsoft.com/office/drawing/2014/main" id="{CDADE65C-8F67-554B-AD1A-A04978EE1FBB}"/>
              </a:ext>
            </a:extLst>
          </p:cNvPr>
          <p:cNvSpPr>
            <a:spLocks noChangeArrowheads="1"/>
          </p:cNvSpPr>
          <p:nvPr/>
        </p:nvSpPr>
        <p:spPr bwMode="auto">
          <a:xfrm>
            <a:off x="7816850" y="5496779"/>
            <a:ext cx="117475"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53">
            <a:extLst>
              <a:ext uri="{FF2B5EF4-FFF2-40B4-BE49-F238E27FC236}">
                <a16:creationId xmlns:a16="http://schemas.microsoft.com/office/drawing/2014/main" id="{23E372C3-B682-3E42-9CC8-8A4AF68E56B8}"/>
              </a:ext>
            </a:extLst>
          </p:cNvPr>
          <p:cNvSpPr>
            <a:spLocks noChangeArrowheads="1"/>
          </p:cNvSpPr>
          <p:nvPr/>
        </p:nvSpPr>
        <p:spPr bwMode="auto">
          <a:xfrm>
            <a:off x="7813675" y="3998179"/>
            <a:ext cx="119062"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Oval 54">
            <a:extLst>
              <a:ext uri="{FF2B5EF4-FFF2-40B4-BE49-F238E27FC236}">
                <a16:creationId xmlns:a16="http://schemas.microsoft.com/office/drawing/2014/main" id="{16486F83-F5EF-8546-9A11-28F372AE90FC}"/>
              </a:ext>
            </a:extLst>
          </p:cNvPr>
          <p:cNvSpPr>
            <a:spLocks noChangeArrowheads="1"/>
          </p:cNvSpPr>
          <p:nvPr/>
        </p:nvSpPr>
        <p:spPr bwMode="auto">
          <a:xfrm>
            <a:off x="7816850" y="2931379"/>
            <a:ext cx="117475"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Oval 90">
            <a:extLst>
              <a:ext uri="{FF2B5EF4-FFF2-40B4-BE49-F238E27FC236}">
                <a16:creationId xmlns:a16="http://schemas.microsoft.com/office/drawing/2014/main" id="{27817902-28FE-1D44-A41D-407999C89C09}"/>
              </a:ext>
            </a:extLst>
          </p:cNvPr>
          <p:cNvSpPr>
            <a:spLocks noChangeArrowheads="1"/>
          </p:cNvSpPr>
          <p:nvPr/>
        </p:nvSpPr>
        <p:spPr bwMode="auto">
          <a:xfrm>
            <a:off x="2333625" y="3583841"/>
            <a:ext cx="119062"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Oval 91">
            <a:extLst>
              <a:ext uri="{FF2B5EF4-FFF2-40B4-BE49-F238E27FC236}">
                <a16:creationId xmlns:a16="http://schemas.microsoft.com/office/drawing/2014/main" id="{04663893-0015-2847-BF62-D3F947156B42}"/>
              </a:ext>
            </a:extLst>
          </p:cNvPr>
          <p:cNvSpPr>
            <a:spLocks noChangeArrowheads="1"/>
          </p:cNvSpPr>
          <p:nvPr/>
        </p:nvSpPr>
        <p:spPr bwMode="auto">
          <a:xfrm>
            <a:off x="2732087" y="4760179"/>
            <a:ext cx="119063" cy="1317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94">
            <a:extLst>
              <a:ext uri="{FF2B5EF4-FFF2-40B4-BE49-F238E27FC236}">
                <a16:creationId xmlns:a16="http://schemas.microsoft.com/office/drawing/2014/main" id="{66593D8B-14CD-264E-BA3A-2AFC4F4AF132}"/>
              </a:ext>
            </a:extLst>
          </p:cNvPr>
          <p:cNvSpPr>
            <a:spLocks noChangeArrowheads="1"/>
          </p:cNvSpPr>
          <p:nvPr/>
        </p:nvSpPr>
        <p:spPr bwMode="auto">
          <a:xfrm>
            <a:off x="5705475" y="2072541"/>
            <a:ext cx="120650" cy="1317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2828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2CB6-D574-9D40-8D22-7B32ACCD94BB}"/>
              </a:ext>
            </a:extLst>
          </p:cNvPr>
          <p:cNvSpPr>
            <a:spLocks noGrp="1"/>
          </p:cNvSpPr>
          <p:nvPr>
            <p:ph type="title"/>
          </p:nvPr>
        </p:nvSpPr>
        <p:spPr>
          <a:xfrm>
            <a:off x="443753" y="126735"/>
            <a:ext cx="8229600" cy="973991"/>
          </a:xfrm>
        </p:spPr>
        <p:txBody>
          <a:bodyPr/>
          <a:lstStyle/>
          <a:p>
            <a:r>
              <a:rPr lang="en-US" dirty="0"/>
              <a:t>Teams </a:t>
            </a:r>
          </a:p>
        </p:txBody>
      </p:sp>
      <p:sp>
        <p:nvSpPr>
          <p:cNvPr id="3" name="Rectangle 19">
            <a:extLst>
              <a:ext uri="{FF2B5EF4-FFF2-40B4-BE49-F238E27FC236}">
                <a16:creationId xmlns:a16="http://schemas.microsoft.com/office/drawing/2014/main" id="{3377FB4E-E297-4848-A06C-45E38D4D4583}"/>
              </a:ext>
            </a:extLst>
          </p:cNvPr>
          <p:cNvSpPr txBox="1">
            <a:spLocks noChangeArrowheads="1"/>
          </p:cNvSpPr>
          <p:nvPr/>
        </p:nvSpPr>
        <p:spPr>
          <a:xfrm>
            <a:off x="707277" y="1100726"/>
            <a:ext cx="7966075" cy="4800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90000"/>
              </a:lnSpc>
              <a:buFontTx/>
              <a:buNone/>
            </a:pPr>
            <a:r>
              <a:rPr lang="en-US" altLang="en-US" i="1" dirty="0">
                <a:solidFill>
                  <a:schemeClr val="tx1"/>
                </a:solidFill>
              </a:rPr>
              <a:t>Teams </a:t>
            </a:r>
          </a:p>
          <a:p>
            <a:pPr>
              <a:lnSpc>
                <a:spcPct val="90000"/>
              </a:lnSpc>
            </a:pPr>
            <a:r>
              <a:rPr lang="en-US" altLang="en-US" dirty="0">
                <a:solidFill>
                  <a:schemeClr val="tx1"/>
                </a:solidFill>
              </a:rPr>
              <a:t>Members rotate between highly specified jobs.</a:t>
            </a:r>
            <a:br>
              <a:rPr lang="en-US" altLang="en-US" dirty="0">
                <a:solidFill>
                  <a:schemeClr val="tx1"/>
                </a:solidFill>
              </a:rPr>
            </a:br>
            <a:endParaRPr lang="en-US" altLang="en-US" dirty="0">
              <a:solidFill>
                <a:schemeClr val="tx1"/>
              </a:solidFill>
            </a:endParaRPr>
          </a:p>
          <a:p>
            <a:pPr>
              <a:lnSpc>
                <a:spcPct val="90000"/>
              </a:lnSpc>
              <a:buFontTx/>
              <a:buNone/>
            </a:pPr>
            <a:r>
              <a:rPr lang="en-US" altLang="en-US" i="1" dirty="0">
                <a:solidFill>
                  <a:schemeClr val="tx1"/>
                </a:solidFill>
              </a:rPr>
              <a:t>Cross-trained and multi-skilled employee</a:t>
            </a:r>
            <a:r>
              <a:rPr lang="en-US" altLang="en-US" dirty="0">
                <a:solidFill>
                  <a:schemeClr val="tx1"/>
                </a:solidFill>
              </a:rPr>
              <a:t>	</a:t>
            </a:r>
          </a:p>
          <a:p>
            <a:pPr>
              <a:lnSpc>
                <a:spcPct val="90000"/>
              </a:lnSpc>
            </a:pPr>
            <a:r>
              <a:rPr lang="en-US" altLang="en-US" dirty="0">
                <a:solidFill>
                  <a:schemeClr val="tx1"/>
                </a:solidFill>
              </a:rPr>
              <a:t>Work to develop operators who can work many operations within a cell and operations in different cells.</a:t>
            </a:r>
          </a:p>
          <a:p>
            <a:pPr marL="0" indent="0">
              <a:lnSpc>
                <a:spcPct val="90000"/>
              </a:lnSpc>
              <a:buNone/>
            </a:pPr>
            <a:endParaRPr lang="en-US" altLang="en-US" b="1" dirty="0">
              <a:solidFill>
                <a:schemeClr val="tx1"/>
              </a:solidFill>
            </a:endParaRPr>
          </a:p>
        </p:txBody>
      </p:sp>
      <p:pic>
        <p:nvPicPr>
          <p:cNvPr id="5" name="Picture 4">
            <a:extLst>
              <a:ext uri="{FF2B5EF4-FFF2-40B4-BE49-F238E27FC236}">
                <a16:creationId xmlns:a16="http://schemas.microsoft.com/office/drawing/2014/main" id="{460A7766-CEA6-8E45-B3B9-BAF9680E479E}"/>
              </a:ext>
            </a:extLst>
          </p:cNvPr>
          <p:cNvPicPr>
            <a:picLocks noChangeAspect="1"/>
          </p:cNvPicPr>
          <p:nvPr/>
        </p:nvPicPr>
        <p:blipFill>
          <a:blip r:embed="rId3"/>
          <a:stretch>
            <a:fillRect/>
          </a:stretch>
        </p:blipFill>
        <p:spPr>
          <a:xfrm rot="5400000">
            <a:off x="3150176" y="2567313"/>
            <a:ext cx="2816754" cy="5007724"/>
          </a:xfrm>
          <a:prstGeom prst="rect">
            <a:avLst/>
          </a:prstGeom>
        </p:spPr>
      </p:pic>
      <p:sp>
        <p:nvSpPr>
          <p:cNvPr id="6" name="Rectangle 5">
            <a:extLst>
              <a:ext uri="{FF2B5EF4-FFF2-40B4-BE49-F238E27FC236}">
                <a16:creationId xmlns:a16="http://schemas.microsoft.com/office/drawing/2014/main" id="{57D9EFF8-A8FE-5444-9DF7-022FD84599BE}"/>
              </a:ext>
            </a:extLst>
          </p:cNvPr>
          <p:cNvSpPr/>
          <p:nvPr/>
        </p:nvSpPr>
        <p:spPr>
          <a:xfrm>
            <a:off x="2272553" y="4775709"/>
            <a:ext cx="4572000" cy="590931"/>
          </a:xfrm>
          <a:prstGeom prst="rect">
            <a:avLst/>
          </a:prstGeom>
        </p:spPr>
        <p:txBody>
          <a:bodyPr>
            <a:spAutoFit/>
          </a:bodyPr>
          <a:lstStyle/>
          <a:p>
            <a:pPr algn="ctr">
              <a:lnSpc>
                <a:spcPct val="90000"/>
              </a:lnSpc>
            </a:pPr>
            <a:r>
              <a:rPr lang="en-US" altLang="en-US" b="1" dirty="0">
                <a:solidFill>
                  <a:schemeClr val="bg1"/>
                </a:solidFill>
              </a:rPr>
              <a:t>A </a:t>
            </a:r>
            <a:r>
              <a:rPr lang="en-US" altLang="en-US" b="1" i="1" dirty="0">
                <a:solidFill>
                  <a:schemeClr val="bg1"/>
                </a:solidFill>
              </a:rPr>
              <a:t>foundation</a:t>
            </a:r>
            <a:r>
              <a:rPr lang="en-US" altLang="en-US" b="1" dirty="0">
                <a:solidFill>
                  <a:schemeClr val="bg1"/>
                </a:solidFill>
              </a:rPr>
              <a:t> of the continuous </a:t>
            </a:r>
          </a:p>
          <a:p>
            <a:pPr algn="ctr">
              <a:lnSpc>
                <a:spcPct val="90000"/>
              </a:lnSpc>
            </a:pPr>
            <a:r>
              <a:rPr lang="en-US" altLang="en-US" b="1" dirty="0">
                <a:solidFill>
                  <a:schemeClr val="bg1"/>
                </a:solidFill>
              </a:rPr>
              <a:t>improvement philosophy</a:t>
            </a:r>
          </a:p>
        </p:txBody>
      </p:sp>
    </p:spTree>
    <p:extLst>
      <p:ext uri="{BB962C8B-B14F-4D97-AF65-F5344CB8AC3E}">
        <p14:creationId xmlns:p14="http://schemas.microsoft.com/office/powerpoint/2010/main" val="11555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0A5C1-104C-D440-9FD6-CB2FB000CF55}"/>
              </a:ext>
            </a:extLst>
          </p:cNvPr>
          <p:cNvSpPr>
            <a:spLocks noGrp="1"/>
          </p:cNvSpPr>
          <p:nvPr>
            <p:ph type="title"/>
          </p:nvPr>
        </p:nvSpPr>
        <p:spPr>
          <a:xfrm>
            <a:off x="349624" y="731852"/>
            <a:ext cx="8229600" cy="973991"/>
          </a:xfrm>
        </p:spPr>
        <p:txBody>
          <a:bodyPr/>
          <a:lstStyle/>
          <a:p>
            <a:r>
              <a:rPr lang="en-US" dirty="0"/>
              <a:t>SIMULATION </a:t>
            </a:r>
            <a:br>
              <a:rPr lang="en-US" dirty="0"/>
            </a:br>
            <a:r>
              <a:rPr lang="en-US" sz="3200" dirty="0"/>
              <a:t>Round 1 </a:t>
            </a:r>
            <a:r>
              <a:rPr lang="en-US" dirty="0"/>
              <a:t>  </a:t>
            </a:r>
          </a:p>
        </p:txBody>
      </p:sp>
      <p:sp>
        <p:nvSpPr>
          <p:cNvPr id="5" name="Rectangle 4">
            <a:extLst>
              <a:ext uri="{FF2B5EF4-FFF2-40B4-BE49-F238E27FC236}">
                <a16:creationId xmlns:a16="http://schemas.microsoft.com/office/drawing/2014/main" id="{4C744901-C0BD-2449-BE8C-4994495DD970}"/>
              </a:ext>
            </a:extLst>
          </p:cNvPr>
          <p:cNvSpPr/>
          <p:nvPr/>
        </p:nvSpPr>
        <p:spPr>
          <a:xfrm>
            <a:off x="-1" y="2286004"/>
            <a:ext cx="6123439" cy="2683042"/>
          </a:xfrm>
          <a:prstGeom prst="rect">
            <a:avLst/>
          </a:prstGeom>
          <a:gradFill flip="none" rotWithShape="1">
            <a:gsLst>
              <a:gs pos="83000">
                <a:schemeClr val="bg1"/>
              </a:gs>
              <a:gs pos="64000">
                <a:srgbClr val="D6E4C0"/>
              </a:gs>
              <a:gs pos="1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hape 209">
            <a:extLst>
              <a:ext uri="{FF2B5EF4-FFF2-40B4-BE49-F238E27FC236}">
                <a16:creationId xmlns:a16="http://schemas.microsoft.com/office/drawing/2014/main" id="{EC8C5C46-89EF-AD43-AAE4-514DE6CC4BC4}"/>
              </a:ext>
            </a:extLst>
          </p:cNvPr>
          <p:cNvPicPr preferRelativeResize="0"/>
          <p:nvPr/>
        </p:nvPicPr>
        <p:blipFill rotWithShape="1">
          <a:blip r:embed="rId2">
            <a:alphaModFix/>
          </a:blip>
          <a:srcRect/>
          <a:stretch/>
        </p:blipFill>
        <p:spPr>
          <a:xfrm>
            <a:off x="6123439" y="2286004"/>
            <a:ext cx="3020561" cy="2697374"/>
          </a:xfrm>
          <a:prstGeom prst="rect">
            <a:avLst/>
          </a:prstGeom>
          <a:noFill/>
          <a:ln>
            <a:noFill/>
          </a:ln>
        </p:spPr>
      </p:pic>
    </p:spTree>
    <p:extLst>
      <p:ext uri="{BB962C8B-B14F-4D97-AF65-F5344CB8AC3E}">
        <p14:creationId xmlns:p14="http://schemas.microsoft.com/office/powerpoint/2010/main" val="164325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4109-33CB-FA43-BFFC-339C3FF77676}"/>
              </a:ext>
            </a:extLst>
          </p:cNvPr>
          <p:cNvSpPr>
            <a:spLocks noGrp="1"/>
          </p:cNvSpPr>
          <p:nvPr>
            <p:ph type="title"/>
          </p:nvPr>
        </p:nvSpPr>
        <p:spPr>
          <a:xfrm>
            <a:off x="0" y="0"/>
            <a:ext cx="9144000" cy="973991"/>
          </a:xfrm>
        </p:spPr>
        <p:txBody>
          <a:bodyPr/>
          <a:lstStyle/>
          <a:p>
            <a:r>
              <a:rPr lang="en-US" dirty="0"/>
              <a:t>Impact of Size reduction</a:t>
            </a:r>
          </a:p>
        </p:txBody>
      </p:sp>
      <p:grpSp>
        <p:nvGrpSpPr>
          <p:cNvPr id="22" name="Group 21">
            <a:extLst>
              <a:ext uri="{FF2B5EF4-FFF2-40B4-BE49-F238E27FC236}">
                <a16:creationId xmlns:a16="http://schemas.microsoft.com/office/drawing/2014/main" id="{71248280-F09C-8E4D-B61D-18C0A40AB9DF}"/>
              </a:ext>
            </a:extLst>
          </p:cNvPr>
          <p:cNvGrpSpPr>
            <a:grpSpLocks/>
          </p:cNvGrpSpPr>
          <p:nvPr/>
        </p:nvGrpSpPr>
        <p:grpSpPr bwMode="auto">
          <a:xfrm>
            <a:off x="317477" y="3769579"/>
            <a:ext cx="8229638" cy="2833691"/>
            <a:chOff x="224" y="2343"/>
            <a:chExt cx="5184" cy="1785"/>
          </a:xfrm>
        </p:grpSpPr>
        <p:sp>
          <p:nvSpPr>
            <p:cNvPr id="23" name="Freeform 22">
              <a:extLst>
                <a:ext uri="{FF2B5EF4-FFF2-40B4-BE49-F238E27FC236}">
                  <a16:creationId xmlns:a16="http://schemas.microsoft.com/office/drawing/2014/main" id="{8DB3CBC2-3BC6-B941-907F-9F2D482B6CCB}"/>
                </a:ext>
              </a:extLst>
            </p:cNvPr>
            <p:cNvSpPr>
              <a:spLocks/>
            </p:cNvSpPr>
            <p:nvPr/>
          </p:nvSpPr>
          <p:spPr bwMode="auto">
            <a:xfrm>
              <a:off x="1467" y="3927"/>
              <a:ext cx="71" cy="64"/>
            </a:xfrm>
            <a:custGeom>
              <a:avLst/>
              <a:gdLst>
                <a:gd name="T0" fmla="*/ 0 w 88"/>
                <a:gd name="T1" fmla="*/ 32 h 64"/>
                <a:gd name="T2" fmla="*/ 87 w 88"/>
                <a:gd name="T3" fmla="*/ 0 h 64"/>
                <a:gd name="T4" fmla="*/ 87 w 88"/>
                <a:gd name="T5" fmla="*/ 63 h 64"/>
                <a:gd name="T6" fmla="*/ 0 w 88"/>
                <a:gd name="T7" fmla="*/ 32 h 64"/>
              </a:gdLst>
              <a:ahLst/>
              <a:cxnLst>
                <a:cxn ang="0">
                  <a:pos x="T0" y="T1"/>
                </a:cxn>
                <a:cxn ang="0">
                  <a:pos x="T2" y="T3"/>
                </a:cxn>
                <a:cxn ang="0">
                  <a:pos x="T4" y="T5"/>
                </a:cxn>
                <a:cxn ang="0">
                  <a:pos x="T6" y="T7"/>
                </a:cxn>
              </a:cxnLst>
              <a:rect l="0" t="0" r="r" b="b"/>
              <a:pathLst>
                <a:path w="88" h="64">
                  <a:moveTo>
                    <a:pt x="0" y="32"/>
                  </a:moveTo>
                  <a:lnTo>
                    <a:pt x="87" y="0"/>
                  </a:lnTo>
                  <a:lnTo>
                    <a:pt x="87" y="63"/>
                  </a:lnTo>
                  <a:lnTo>
                    <a:pt x="0" y="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18">
              <a:extLst>
                <a:ext uri="{FF2B5EF4-FFF2-40B4-BE49-F238E27FC236}">
                  <a16:creationId xmlns:a16="http://schemas.microsoft.com/office/drawing/2014/main" id="{32B0BFC8-8A05-D940-83CC-0A0862168FEC}"/>
                </a:ext>
              </a:extLst>
            </p:cNvPr>
            <p:cNvSpPr>
              <a:spLocks noChangeShapeType="1"/>
            </p:cNvSpPr>
            <p:nvPr/>
          </p:nvSpPr>
          <p:spPr bwMode="auto">
            <a:xfrm flipH="1">
              <a:off x="1538" y="3959"/>
              <a:ext cx="276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4">
              <a:extLst>
                <a:ext uri="{FF2B5EF4-FFF2-40B4-BE49-F238E27FC236}">
                  <a16:creationId xmlns:a16="http://schemas.microsoft.com/office/drawing/2014/main" id="{227D18AA-FCDF-EB49-8DE7-B5E33942DE9D}"/>
                </a:ext>
              </a:extLst>
            </p:cNvPr>
            <p:cNvSpPr>
              <a:spLocks noChangeArrowheads="1"/>
            </p:cNvSpPr>
            <p:nvPr/>
          </p:nvSpPr>
          <p:spPr bwMode="auto">
            <a:xfrm>
              <a:off x="1845" y="3761"/>
              <a:ext cx="2191" cy="36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nvGrpSpPr>
            <p:cNvPr id="26" name="Group 25">
              <a:extLst>
                <a:ext uri="{FF2B5EF4-FFF2-40B4-BE49-F238E27FC236}">
                  <a16:creationId xmlns:a16="http://schemas.microsoft.com/office/drawing/2014/main" id="{D17563AA-D8FD-5641-9E6F-14F8A176B760}"/>
                </a:ext>
              </a:extLst>
            </p:cNvPr>
            <p:cNvGrpSpPr>
              <a:grpSpLocks/>
            </p:cNvGrpSpPr>
            <p:nvPr/>
          </p:nvGrpSpPr>
          <p:grpSpPr bwMode="auto">
            <a:xfrm>
              <a:off x="1450" y="3161"/>
              <a:ext cx="772" cy="200"/>
              <a:chOff x="1000" y="3257"/>
              <a:chExt cx="772" cy="200"/>
            </a:xfrm>
          </p:grpSpPr>
          <p:sp>
            <p:nvSpPr>
              <p:cNvPr id="98" name="Rectangle 97">
                <a:extLst>
                  <a:ext uri="{FF2B5EF4-FFF2-40B4-BE49-F238E27FC236}">
                    <a16:creationId xmlns:a16="http://schemas.microsoft.com/office/drawing/2014/main" id="{9D734797-8E0C-A045-AB17-EA1459859ED0}"/>
                  </a:ext>
                </a:extLst>
              </p:cNvPr>
              <p:cNvSpPr>
                <a:spLocks noChangeArrowheads="1"/>
              </p:cNvSpPr>
              <p:nvPr/>
            </p:nvSpPr>
            <p:spPr bwMode="auto">
              <a:xfrm>
                <a:off x="1000" y="3257"/>
                <a:ext cx="772" cy="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 name="Group 98">
                <a:extLst>
                  <a:ext uri="{FF2B5EF4-FFF2-40B4-BE49-F238E27FC236}">
                    <a16:creationId xmlns:a16="http://schemas.microsoft.com/office/drawing/2014/main" id="{8B962A9A-2C51-D248-9B2A-C7261BD3AEF2}"/>
                  </a:ext>
                </a:extLst>
              </p:cNvPr>
              <p:cNvGrpSpPr>
                <a:grpSpLocks/>
              </p:cNvGrpSpPr>
              <p:nvPr/>
            </p:nvGrpSpPr>
            <p:grpSpPr bwMode="auto">
              <a:xfrm>
                <a:off x="1050" y="3307"/>
                <a:ext cx="671" cy="104"/>
                <a:chOff x="999" y="3327"/>
                <a:chExt cx="671" cy="104"/>
              </a:xfrm>
            </p:grpSpPr>
            <p:sp>
              <p:nvSpPr>
                <p:cNvPr id="100" name="Oval 99">
                  <a:extLst>
                    <a:ext uri="{FF2B5EF4-FFF2-40B4-BE49-F238E27FC236}">
                      <a16:creationId xmlns:a16="http://schemas.microsoft.com/office/drawing/2014/main" id="{2AF17DF0-3ECE-2E47-9B56-DEB4501CFC1D}"/>
                    </a:ext>
                  </a:extLst>
                </p:cNvPr>
                <p:cNvSpPr>
                  <a:spLocks noChangeArrowheads="1"/>
                </p:cNvSpPr>
                <p:nvPr/>
              </p:nvSpPr>
              <p:spPr bwMode="auto">
                <a:xfrm>
                  <a:off x="999" y="3327"/>
                  <a:ext cx="96" cy="104"/>
                </a:xfrm>
                <a:prstGeom prst="ellipse">
                  <a:avLst/>
                </a:prstGeom>
                <a:solidFill>
                  <a:srgbClr val="FFE94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Oval 100">
                  <a:extLst>
                    <a:ext uri="{FF2B5EF4-FFF2-40B4-BE49-F238E27FC236}">
                      <a16:creationId xmlns:a16="http://schemas.microsoft.com/office/drawing/2014/main" id="{26FCE8CD-E607-0343-B0CA-4C1534B8CC82}"/>
                    </a:ext>
                  </a:extLst>
                </p:cNvPr>
                <p:cNvSpPr>
                  <a:spLocks noChangeArrowheads="1"/>
                </p:cNvSpPr>
                <p:nvPr/>
              </p:nvSpPr>
              <p:spPr bwMode="auto">
                <a:xfrm>
                  <a:off x="1143" y="3327"/>
                  <a:ext cx="96" cy="104"/>
                </a:xfrm>
                <a:prstGeom prst="ellipse">
                  <a:avLst/>
                </a:prstGeom>
                <a:solidFill>
                  <a:srgbClr val="FFE94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101">
                  <a:extLst>
                    <a:ext uri="{FF2B5EF4-FFF2-40B4-BE49-F238E27FC236}">
                      <a16:creationId xmlns:a16="http://schemas.microsoft.com/office/drawing/2014/main" id="{3D3180CD-E56E-1946-AC6A-E03E51271D83}"/>
                    </a:ext>
                  </a:extLst>
                </p:cNvPr>
                <p:cNvSpPr>
                  <a:spLocks noChangeArrowheads="1"/>
                </p:cNvSpPr>
                <p:nvPr/>
              </p:nvSpPr>
              <p:spPr bwMode="auto">
                <a:xfrm>
                  <a:off x="1287" y="3327"/>
                  <a:ext cx="96" cy="104"/>
                </a:xfrm>
                <a:prstGeom prst="ellipse">
                  <a:avLst/>
                </a:prstGeom>
                <a:solidFill>
                  <a:srgbClr val="FFE94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Oval 102">
                  <a:extLst>
                    <a:ext uri="{FF2B5EF4-FFF2-40B4-BE49-F238E27FC236}">
                      <a16:creationId xmlns:a16="http://schemas.microsoft.com/office/drawing/2014/main" id="{DC88EA35-D47B-444D-901C-F8DF51A378D0}"/>
                    </a:ext>
                  </a:extLst>
                </p:cNvPr>
                <p:cNvSpPr>
                  <a:spLocks noChangeArrowheads="1"/>
                </p:cNvSpPr>
                <p:nvPr/>
              </p:nvSpPr>
              <p:spPr bwMode="auto">
                <a:xfrm>
                  <a:off x="1431" y="3327"/>
                  <a:ext cx="96" cy="104"/>
                </a:xfrm>
                <a:prstGeom prst="ellipse">
                  <a:avLst/>
                </a:prstGeom>
                <a:solidFill>
                  <a:srgbClr val="FFE94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Oval 103">
                  <a:extLst>
                    <a:ext uri="{FF2B5EF4-FFF2-40B4-BE49-F238E27FC236}">
                      <a16:creationId xmlns:a16="http://schemas.microsoft.com/office/drawing/2014/main" id="{F7D70D9D-A78E-9B4C-AD2B-D496014FF21C}"/>
                    </a:ext>
                  </a:extLst>
                </p:cNvPr>
                <p:cNvSpPr>
                  <a:spLocks noChangeArrowheads="1"/>
                </p:cNvSpPr>
                <p:nvPr/>
              </p:nvSpPr>
              <p:spPr bwMode="auto">
                <a:xfrm>
                  <a:off x="1575" y="3327"/>
                  <a:ext cx="95" cy="104"/>
                </a:xfrm>
                <a:prstGeom prst="ellipse">
                  <a:avLst/>
                </a:prstGeom>
                <a:solidFill>
                  <a:srgbClr val="FFE94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 name="Group 26">
              <a:extLst>
                <a:ext uri="{FF2B5EF4-FFF2-40B4-BE49-F238E27FC236}">
                  <a16:creationId xmlns:a16="http://schemas.microsoft.com/office/drawing/2014/main" id="{C588EFCF-B6A1-1E49-BCC1-C741F44F4791}"/>
                </a:ext>
              </a:extLst>
            </p:cNvPr>
            <p:cNvGrpSpPr>
              <a:grpSpLocks/>
            </p:cNvGrpSpPr>
            <p:nvPr/>
          </p:nvGrpSpPr>
          <p:grpSpPr bwMode="auto">
            <a:xfrm>
              <a:off x="2503" y="3362"/>
              <a:ext cx="772" cy="199"/>
              <a:chOff x="2272" y="3458"/>
              <a:chExt cx="772" cy="199"/>
            </a:xfrm>
          </p:grpSpPr>
          <p:sp>
            <p:nvSpPr>
              <p:cNvPr id="92" name="Rectangle 91">
                <a:extLst>
                  <a:ext uri="{FF2B5EF4-FFF2-40B4-BE49-F238E27FC236}">
                    <a16:creationId xmlns:a16="http://schemas.microsoft.com/office/drawing/2014/main" id="{68AA1F56-EB94-254E-A792-2B83E6C82E89}"/>
                  </a:ext>
                </a:extLst>
              </p:cNvPr>
              <p:cNvSpPr>
                <a:spLocks noChangeArrowheads="1"/>
              </p:cNvSpPr>
              <p:nvPr/>
            </p:nvSpPr>
            <p:spPr bwMode="auto">
              <a:xfrm>
                <a:off x="2272" y="3458"/>
                <a:ext cx="772" cy="199"/>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92">
                <a:extLst>
                  <a:ext uri="{FF2B5EF4-FFF2-40B4-BE49-F238E27FC236}">
                    <a16:creationId xmlns:a16="http://schemas.microsoft.com/office/drawing/2014/main" id="{8C41209B-E862-E34C-9EE6-334829DD070D}"/>
                  </a:ext>
                </a:extLst>
              </p:cNvPr>
              <p:cNvSpPr>
                <a:spLocks noChangeArrowheads="1"/>
              </p:cNvSpPr>
              <p:nvPr/>
            </p:nvSpPr>
            <p:spPr bwMode="auto">
              <a:xfrm>
                <a:off x="2332" y="3505"/>
                <a:ext cx="94"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Oval 93">
                <a:extLst>
                  <a:ext uri="{FF2B5EF4-FFF2-40B4-BE49-F238E27FC236}">
                    <a16:creationId xmlns:a16="http://schemas.microsoft.com/office/drawing/2014/main" id="{79662419-06FD-C549-9F2F-768B75779007}"/>
                  </a:ext>
                </a:extLst>
              </p:cNvPr>
              <p:cNvSpPr>
                <a:spLocks noChangeArrowheads="1"/>
              </p:cNvSpPr>
              <p:nvPr/>
            </p:nvSpPr>
            <p:spPr bwMode="auto">
              <a:xfrm>
                <a:off x="2474" y="3505"/>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Oval 94">
                <a:extLst>
                  <a:ext uri="{FF2B5EF4-FFF2-40B4-BE49-F238E27FC236}">
                    <a16:creationId xmlns:a16="http://schemas.microsoft.com/office/drawing/2014/main" id="{78922ED3-B368-5642-99AF-BADEAD8DCA6C}"/>
                  </a:ext>
                </a:extLst>
              </p:cNvPr>
              <p:cNvSpPr>
                <a:spLocks noChangeArrowheads="1"/>
              </p:cNvSpPr>
              <p:nvPr/>
            </p:nvSpPr>
            <p:spPr bwMode="auto">
              <a:xfrm>
                <a:off x="2618" y="3505"/>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Oval 95">
                <a:extLst>
                  <a:ext uri="{FF2B5EF4-FFF2-40B4-BE49-F238E27FC236}">
                    <a16:creationId xmlns:a16="http://schemas.microsoft.com/office/drawing/2014/main" id="{8318F116-BBC6-B34C-A2E1-425805203469}"/>
                  </a:ext>
                </a:extLst>
              </p:cNvPr>
              <p:cNvSpPr>
                <a:spLocks noChangeArrowheads="1"/>
              </p:cNvSpPr>
              <p:nvPr/>
            </p:nvSpPr>
            <p:spPr bwMode="auto">
              <a:xfrm>
                <a:off x="2762" y="3505"/>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Oval 96">
                <a:extLst>
                  <a:ext uri="{FF2B5EF4-FFF2-40B4-BE49-F238E27FC236}">
                    <a16:creationId xmlns:a16="http://schemas.microsoft.com/office/drawing/2014/main" id="{3B0B025F-1EE9-D749-A31D-1094381CD320}"/>
                  </a:ext>
                </a:extLst>
              </p:cNvPr>
              <p:cNvSpPr>
                <a:spLocks noChangeArrowheads="1"/>
              </p:cNvSpPr>
              <p:nvPr/>
            </p:nvSpPr>
            <p:spPr bwMode="auto">
              <a:xfrm>
                <a:off x="2906" y="3505"/>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 name="Group 27">
              <a:extLst>
                <a:ext uri="{FF2B5EF4-FFF2-40B4-BE49-F238E27FC236}">
                  <a16:creationId xmlns:a16="http://schemas.microsoft.com/office/drawing/2014/main" id="{7FFE65A5-6F63-9047-8047-3781F174A5CE}"/>
                </a:ext>
              </a:extLst>
            </p:cNvPr>
            <p:cNvGrpSpPr>
              <a:grpSpLocks/>
            </p:cNvGrpSpPr>
            <p:nvPr/>
          </p:nvGrpSpPr>
          <p:grpSpPr bwMode="auto">
            <a:xfrm>
              <a:off x="3568" y="3564"/>
              <a:ext cx="773" cy="200"/>
              <a:chOff x="3789" y="3612"/>
              <a:chExt cx="773" cy="200"/>
            </a:xfrm>
          </p:grpSpPr>
          <p:sp>
            <p:nvSpPr>
              <p:cNvPr id="86" name="Rectangle 85">
                <a:extLst>
                  <a:ext uri="{FF2B5EF4-FFF2-40B4-BE49-F238E27FC236}">
                    <a16:creationId xmlns:a16="http://schemas.microsoft.com/office/drawing/2014/main" id="{6FE0FC08-0635-364B-80EF-E174F03E5C41}"/>
                  </a:ext>
                </a:extLst>
              </p:cNvPr>
              <p:cNvSpPr>
                <a:spLocks noChangeArrowheads="1"/>
              </p:cNvSpPr>
              <p:nvPr/>
            </p:nvSpPr>
            <p:spPr bwMode="auto">
              <a:xfrm>
                <a:off x="3789" y="3612"/>
                <a:ext cx="773" cy="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86">
                <a:extLst>
                  <a:ext uri="{FF2B5EF4-FFF2-40B4-BE49-F238E27FC236}">
                    <a16:creationId xmlns:a16="http://schemas.microsoft.com/office/drawing/2014/main" id="{BDBFAAEB-6A0E-464C-9E8E-6E4C3675FAE8}"/>
                  </a:ext>
                </a:extLst>
              </p:cNvPr>
              <p:cNvSpPr>
                <a:spLocks noChangeArrowheads="1"/>
              </p:cNvSpPr>
              <p:nvPr/>
            </p:nvSpPr>
            <p:spPr bwMode="auto">
              <a:xfrm>
                <a:off x="3842" y="3660"/>
                <a:ext cx="104" cy="104"/>
              </a:xfrm>
              <a:prstGeom prst="ellipse">
                <a:avLst/>
              </a:prstGeom>
              <a:solidFill>
                <a:srgbClr val="77777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87">
                <a:extLst>
                  <a:ext uri="{FF2B5EF4-FFF2-40B4-BE49-F238E27FC236}">
                    <a16:creationId xmlns:a16="http://schemas.microsoft.com/office/drawing/2014/main" id="{C0A66F50-E7A9-C041-A5C3-DAEF71055541}"/>
                  </a:ext>
                </a:extLst>
              </p:cNvPr>
              <p:cNvSpPr>
                <a:spLocks noChangeArrowheads="1"/>
              </p:cNvSpPr>
              <p:nvPr/>
            </p:nvSpPr>
            <p:spPr bwMode="auto">
              <a:xfrm>
                <a:off x="3986" y="3660"/>
                <a:ext cx="104" cy="104"/>
              </a:xfrm>
              <a:prstGeom prst="ellipse">
                <a:avLst/>
              </a:prstGeom>
              <a:solidFill>
                <a:srgbClr val="77777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Oval 88">
                <a:extLst>
                  <a:ext uri="{FF2B5EF4-FFF2-40B4-BE49-F238E27FC236}">
                    <a16:creationId xmlns:a16="http://schemas.microsoft.com/office/drawing/2014/main" id="{CE674060-5CBE-A443-8C48-EF635C420AAB}"/>
                  </a:ext>
                </a:extLst>
              </p:cNvPr>
              <p:cNvSpPr>
                <a:spLocks noChangeArrowheads="1"/>
              </p:cNvSpPr>
              <p:nvPr/>
            </p:nvSpPr>
            <p:spPr bwMode="auto">
              <a:xfrm>
                <a:off x="4130" y="3660"/>
                <a:ext cx="104" cy="104"/>
              </a:xfrm>
              <a:prstGeom prst="ellipse">
                <a:avLst/>
              </a:prstGeom>
              <a:solidFill>
                <a:srgbClr val="77777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Oval 89">
                <a:extLst>
                  <a:ext uri="{FF2B5EF4-FFF2-40B4-BE49-F238E27FC236}">
                    <a16:creationId xmlns:a16="http://schemas.microsoft.com/office/drawing/2014/main" id="{E60AB974-93ED-4847-A89E-2DEF60EE3BD7}"/>
                  </a:ext>
                </a:extLst>
              </p:cNvPr>
              <p:cNvSpPr>
                <a:spLocks noChangeArrowheads="1"/>
              </p:cNvSpPr>
              <p:nvPr/>
            </p:nvSpPr>
            <p:spPr bwMode="auto">
              <a:xfrm>
                <a:off x="4274" y="3660"/>
                <a:ext cx="104" cy="104"/>
              </a:xfrm>
              <a:prstGeom prst="ellipse">
                <a:avLst/>
              </a:prstGeom>
              <a:solidFill>
                <a:srgbClr val="77777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Oval 90">
                <a:extLst>
                  <a:ext uri="{FF2B5EF4-FFF2-40B4-BE49-F238E27FC236}">
                    <a16:creationId xmlns:a16="http://schemas.microsoft.com/office/drawing/2014/main" id="{20F64ED5-B914-B147-B525-95987AA5F599}"/>
                  </a:ext>
                </a:extLst>
              </p:cNvPr>
              <p:cNvSpPr>
                <a:spLocks noChangeArrowheads="1"/>
              </p:cNvSpPr>
              <p:nvPr/>
            </p:nvSpPr>
            <p:spPr bwMode="auto">
              <a:xfrm>
                <a:off x="4418" y="3660"/>
                <a:ext cx="104" cy="104"/>
              </a:xfrm>
              <a:prstGeom prst="ellipse">
                <a:avLst/>
              </a:prstGeom>
              <a:solidFill>
                <a:srgbClr val="777777"/>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 name="Rectangle 28">
              <a:extLst>
                <a:ext uri="{FF2B5EF4-FFF2-40B4-BE49-F238E27FC236}">
                  <a16:creationId xmlns:a16="http://schemas.microsoft.com/office/drawing/2014/main" id="{1392ADF6-FE1C-4D4A-983F-92EF7EDAAE94}"/>
                </a:ext>
              </a:extLst>
            </p:cNvPr>
            <p:cNvSpPr>
              <a:spLocks noChangeArrowheads="1"/>
            </p:cNvSpPr>
            <p:nvPr/>
          </p:nvSpPr>
          <p:spPr bwMode="auto">
            <a:xfrm>
              <a:off x="1517" y="3353"/>
              <a:ext cx="6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5 minutes</a:t>
              </a:r>
            </a:p>
          </p:txBody>
        </p:sp>
        <p:sp>
          <p:nvSpPr>
            <p:cNvPr id="30" name="Rectangle 29">
              <a:extLst>
                <a:ext uri="{FF2B5EF4-FFF2-40B4-BE49-F238E27FC236}">
                  <a16:creationId xmlns:a16="http://schemas.microsoft.com/office/drawing/2014/main" id="{2FBC8DF3-D4EE-6B4B-8953-476D1638EB02}"/>
                </a:ext>
              </a:extLst>
            </p:cNvPr>
            <p:cNvSpPr>
              <a:spLocks noChangeArrowheads="1"/>
            </p:cNvSpPr>
            <p:nvPr/>
          </p:nvSpPr>
          <p:spPr bwMode="auto">
            <a:xfrm>
              <a:off x="2570" y="3569"/>
              <a:ext cx="6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5 minutes</a:t>
              </a:r>
            </a:p>
          </p:txBody>
        </p:sp>
        <p:sp>
          <p:nvSpPr>
            <p:cNvPr id="31" name="Freeform 30">
              <a:extLst>
                <a:ext uri="{FF2B5EF4-FFF2-40B4-BE49-F238E27FC236}">
                  <a16:creationId xmlns:a16="http://schemas.microsoft.com/office/drawing/2014/main" id="{A346172D-8CF4-B54A-A6F6-980E7A07F1D6}"/>
                </a:ext>
              </a:extLst>
            </p:cNvPr>
            <p:cNvSpPr>
              <a:spLocks/>
            </p:cNvSpPr>
            <p:nvPr/>
          </p:nvSpPr>
          <p:spPr bwMode="auto">
            <a:xfrm>
              <a:off x="2060" y="3869"/>
              <a:ext cx="2517" cy="256"/>
            </a:xfrm>
            <a:custGeom>
              <a:avLst/>
              <a:gdLst>
                <a:gd name="T0" fmla="*/ 0 w 2517"/>
                <a:gd name="T1" fmla="*/ 0 h 256"/>
                <a:gd name="T2" fmla="*/ 2516 w 2517"/>
                <a:gd name="T3" fmla="*/ 0 h 256"/>
                <a:gd name="T4" fmla="*/ 2516 w 2517"/>
                <a:gd name="T5" fmla="*/ 255 h 256"/>
                <a:gd name="T6" fmla="*/ 0 w 2517"/>
                <a:gd name="T7" fmla="*/ 255 h 256"/>
                <a:gd name="T8" fmla="*/ 0 w 2517"/>
                <a:gd name="T9" fmla="*/ 0 h 256"/>
              </a:gdLst>
              <a:ahLst/>
              <a:cxnLst>
                <a:cxn ang="0">
                  <a:pos x="T0" y="T1"/>
                </a:cxn>
                <a:cxn ang="0">
                  <a:pos x="T2" y="T3"/>
                </a:cxn>
                <a:cxn ang="0">
                  <a:pos x="T4" y="T5"/>
                </a:cxn>
                <a:cxn ang="0">
                  <a:pos x="T6" y="T7"/>
                </a:cxn>
                <a:cxn ang="0">
                  <a:pos x="T8" y="T9"/>
                </a:cxn>
              </a:cxnLst>
              <a:rect l="0" t="0" r="r" b="b"/>
              <a:pathLst>
                <a:path w="2517" h="256">
                  <a:moveTo>
                    <a:pt x="0" y="0"/>
                  </a:moveTo>
                  <a:lnTo>
                    <a:pt x="2516" y="0"/>
                  </a:lnTo>
                  <a:lnTo>
                    <a:pt x="2516" y="255"/>
                  </a:lnTo>
                  <a:lnTo>
                    <a:pt x="0" y="255"/>
                  </a:lnTo>
                  <a:lnTo>
                    <a:pt x="0" y="0"/>
                  </a:lnTo>
                </a:path>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Rectangle 31">
              <a:extLst>
                <a:ext uri="{FF2B5EF4-FFF2-40B4-BE49-F238E27FC236}">
                  <a16:creationId xmlns:a16="http://schemas.microsoft.com/office/drawing/2014/main" id="{4F87684E-CF16-B542-AF67-4C1B2EEF849D}"/>
                </a:ext>
              </a:extLst>
            </p:cNvPr>
            <p:cNvSpPr>
              <a:spLocks noChangeArrowheads="1"/>
            </p:cNvSpPr>
            <p:nvPr/>
          </p:nvSpPr>
          <p:spPr bwMode="auto">
            <a:xfrm>
              <a:off x="1820" y="3853"/>
              <a:ext cx="70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Lead Time:</a:t>
              </a:r>
            </a:p>
          </p:txBody>
        </p:sp>
        <p:sp>
          <p:nvSpPr>
            <p:cNvPr id="33" name="Rectangle 32">
              <a:extLst>
                <a:ext uri="{FF2B5EF4-FFF2-40B4-BE49-F238E27FC236}">
                  <a16:creationId xmlns:a16="http://schemas.microsoft.com/office/drawing/2014/main" id="{513C4310-644E-4A4B-9ADC-C1F1C42DF81F}"/>
                </a:ext>
              </a:extLst>
            </p:cNvPr>
            <p:cNvSpPr>
              <a:spLocks noChangeArrowheads="1"/>
            </p:cNvSpPr>
            <p:nvPr/>
          </p:nvSpPr>
          <p:spPr bwMode="auto">
            <a:xfrm>
              <a:off x="2520" y="3787"/>
              <a:ext cx="15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15+ minutes for total order</a:t>
              </a:r>
            </a:p>
          </p:txBody>
        </p:sp>
        <p:sp>
          <p:nvSpPr>
            <p:cNvPr id="34" name="Rectangle 33">
              <a:extLst>
                <a:ext uri="{FF2B5EF4-FFF2-40B4-BE49-F238E27FC236}">
                  <a16:creationId xmlns:a16="http://schemas.microsoft.com/office/drawing/2014/main" id="{13CCF621-76A4-9046-9209-04DE873482B3}"/>
                </a:ext>
              </a:extLst>
            </p:cNvPr>
            <p:cNvSpPr>
              <a:spLocks noChangeArrowheads="1"/>
            </p:cNvSpPr>
            <p:nvPr/>
          </p:nvSpPr>
          <p:spPr bwMode="auto">
            <a:xfrm>
              <a:off x="2533" y="3932"/>
              <a:ext cx="15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11+ minutes for first piece</a:t>
              </a:r>
            </a:p>
          </p:txBody>
        </p:sp>
        <p:sp>
          <p:nvSpPr>
            <p:cNvPr id="35" name="Rectangle 34">
              <a:extLst>
                <a:ext uri="{FF2B5EF4-FFF2-40B4-BE49-F238E27FC236}">
                  <a16:creationId xmlns:a16="http://schemas.microsoft.com/office/drawing/2014/main" id="{B983DD0A-7AEF-014D-9F4A-13B8166337A0}"/>
                </a:ext>
              </a:extLst>
            </p:cNvPr>
            <p:cNvSpPr>
              <a:spLocks noChangeArrowheads="1"/>
            </p:cNvSpPr>
            <p:nvPr/>
          </p:nvSpPr>
          <p:spPr bwMode="auto">
            <a:xfrm>
              <a:off x="2316" y="3162"/>
              <a:ext cx="80" cy="599"/>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35">
              <a:extLst>
                <a:ext uri="{FF2B5EF4-FFF2-40B4-BE49-F238E27FC236}">
                  <a16:creationId xmlns:a16="http://schemas.microsoft.com/office/drawing/2014/main" id="{402969F2-8F33-9B4E-A179-AF0BFC3E6988}"/>
                </a:ext>
              </a:extLst>
            </p:cNvPr>
            <p:cNvSpPr>
              <a:spLocks noChangeArrowheads="1"/>
            </p:cNvSpPr>
            <p:nvPr/>
          </p:nvSpPr>
          <p:spPr bwMode="auto">
            <a:xfrm>
              <a:off x="3373" y="3162"/>
              <a:ext cx="88" cy="599"/>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36">
              <a:extLst>
                <a:ext uri="{FF2B5EF4-FFF2-40B4-BE49-F238E27FC236}">
                  <a16:creationId xmlns:a16="http://schemas.microsoft.com/office/drawing/2014/main" id="{1755A204-A492-5C44-B830-3EC18DF75DB1}"/>
                </a:ext>
              </a:extLst>
            </p:cNvPr>
            <p:cNvSpPr>
              <a:spLocks noChangeArrowheads="1"/>
            </p:cNvSpPr>
            <p:nvPr/>
          </p:nvSpPr>
          <p:spPr bwMode="auto">
            <a:xfrm>
              <a:off x="3636" y="3353"/>
              <a:ext cx="6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5 minutes</a:t>
              </a:r>
            </a:p>
          </p:txBody>
        </p:sp>
        <p:sp>
          <p:nvSpPr>
            <p:cNvPr id="38" name="Line 151">
              <a:extLst>
                <a:ext uri="{FF2B5EF4-FFF2-40B4-BE49-F238E27FC236}">
                  <a16:creationId xmlns:a16="http://schemas.microsoft.com/office/drawing/2014/main" id="{EE96670F-CF12-CA4F-A1D8-DF2C597F1000}"/>
                </a:ext>
              </a:extLst>
            </p:cNvPr>
            <p:cNvSpPr>
              <a:spLocks noChangeShapeType="1"/>
            </p:cNvSpPr>
            <p:nvPr/>
          </p:nvSpPr>
          <p:spPr bwMode="auto">
            <a:xfrm>
              <a:off x="1441" y="3825"/>
              <a:ext cx="0" cy="2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152">
              <a:extLst>
                <a:ext uri="{FF2B5EF4-FFF2-40B4-BE49-F238E27FC236}">
                  <a16:creationId xmlns:a16="http://schemas.microsoft.com/office/drawing/2014/main" id="{26E9A926-0301-9F4C-85E9-7337855AD80E}"/>
                </a:ext>
              </a:extLst>
            </p:cNvPr>
            <p:cNvSpPr>
              <a:spLocks noChangeShapeType="1"/>
            </p:cNvSpPr>
            <p:nvPr/>
          </p:nvSpPr>
          <p:spPr bwMode="auto">
            <a:xfrm>
              <a:off x="4360" y="3825"/>
              <a:ext cx="0" cy="2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 name="Group 39">
              <a:extLst>
                <a:ext uri="{FF2B5EF4-FFF2-40B4-BE49-F238E27FC236}">
                  <a16:creationId xmlns:a16="http://schemas.microsoft.com/office/drawing/2014/main" id="{BEF30E2C-45A2-FE4D-881A-F8CE3C29A50E}"/>
                </a:ext>
              </a:extLst>
            </p:cNvPr>
            <p:cNvGrpSpPr>
              <a:grpSpLocks/>
            </p:cNvGrpSpPr>
            <p:nvPr/>
          </p:nvGrpSpPr>
          <p:grpSpPr bwMode="auto">
            <a:xfrm>
              <a:off x="1443" y="2784"/>
              <a:ext cx="780" cy="300"/>
              <a:chOff x="991" y="2880"/>
              <a:chExt cx="780" cy="300"/>
            </a:xfrm>
          </p:grpSpPr>
          <p:grpSp>
            <p:nvGrpSpPr>
              <p:cNvPr id="73" name="Group 72">
                <a:extLst>
                  <a:ext uri="{FF2B5EF4-FFF2-40B4-BE49-F238E27FC236}">
                    <a16:creationId xmlns:a16="http://schemas.microsoft.com/office/drawing/2014/main" id="{35DC683E-0BEB-DF46-9658-3E857B139958}"/>
                  </a:ext>
                </a:extLst>
              </p:cNvPr>
              <p:cNvGrpSpPr>
                <a:grpSpLocks/>
              </p:cNvGrpSpPr>
              <p:nvPr/>
            </p:nvGrpSpPr>
            <p:grpSpPr bwMode="auto">
              <a:xfrm>
                <a:off x="991" y="2923"/>
                <a:ext cx="177" cy="224"/>
                <a:chOff x="775" y="2473"/>
                <a:chExt cx="177" cy="224"/>
              </a:xfrm>
            </p:grpSpPr>
            <p:sp>
              <p:nvSpPr>
                <p:cNvPr id="82" name="Rectangle 81">
                  <a:extLst>
                    <a:ext uri="{FF2B5EF4-FFF2-40B4-BE49-F238E27FC236}">
                      <a16:creationId xmlns:a16="http://schemas.microsoft.com/office/drawing/2014/main" id="{90BE5106-E38D-EC40-AC17-4AF0494AEC7B}"/>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Rectangle 82">
                  <a:extLst>
                    <a:ext uri="{FF2B5EF4-FFF2-40B4-BE49-F238E27FC236}">
                      <a16:creationId xmlns:a16="http://schemas.microsoft.com/office/drawing/2014/main" id="{7E8AE816-3012-EB4E-B06F-2C5F3CDF27C0}"/>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Rectangle 83">
                  <a:extLst>
                    <a:ext uri="{FF2B5EF4-FFF2-40B4-BE49-F238E27FC236}">
                      <a16:creationId xmlns:a16="http://schemas.microsoft.com/office/drawing/2014/main" id="{D99AD774-7AA0-B44A-A730-7D3532410D5B}"/>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Rectangle 84">
                  <a:extLst>
                    <a:ext uri="{FF2B5EF4-FFF2-40B4-BE49-F238E27FC236}">
                      <a16:creationId xmlns:a16="http://schemas.microsoft.com/office/drawing/2014/main" id="{DD4C061A-6268-CF41-8698-ADD9183F5FE6}"/>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 name="Rectangle 73">
                <a:extLst>
                  <a:ext uri="{FF2B5EF4-FFF2-40B4-BE49-F238E27FC236}">
                    <a16:creationId xmlns:a16="http://schemas.microsoft.com/office/drawing/2014/main" id="{9C25F18A-9B96-BF48-9525-4F0E6D292A1F}"/>
                  </a:ext>
                </a:extLst>
              </p:cNvPr>
              <p:cNvSpPr>
                <a:spLocks noChangeArrowheads="1"/>
              </p:cNvSpPr>
              <p:nvPr/>
            </p:nvSpPr>
            <p:spPr bwMode="auto">
              <a:xfrm>
                <a:off x="1147" y="2897"/>
                <a:ext cx="424" cy="256"/>
              </a:xfrm>
              <a:prstGeom prst="rect">
                <a:avLst/>
              </a:prstGeom>
              <a:solidFill>
                <a:schemeClr val="accent1"/>
              </a:solidFill>
              <a:ln w="12700">
                <a:miter lim="800000"/>
                <a:headEnd/>
                <a:tailEnd/>
              </a:ln>
              <a:effectLst/>
              <a:scene3d>
                <a:camera prst="legacyObliqueTopRight"/>
                <a:lightRig rig="legacyFlat1" dir="t"/>
              </a:scene3d>
              <a:sp3d extrusionH="315900" prstMaterial="legacyMetal">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5" name="Rectangle 74">
                <a:extLst>
                  <a:ext uri="{FF2B5EF4-FFF2-40B4-BE49-F238E27FC236}">
                    <a16:creationId xmlns:a16="http://schemas.microsoft.com/office/drawing/2014/main" id="{5ADD0BA5-3A23-BE4A-8399-1D7728A5C2DA}"/>
                  </a:ext>
                </a:extLst>
              </p:cNvPr>
              <p:cNvSpPr>
                <a:spLocks noChangeArrowheads="1"/>
              </p:cNvSpPr>
              <p:nvPr/>
            </p:nvSpPr>
            <p:spPr bwMode="auto">
              <a:xfrm>
                <a:off x="1117" y="2880"/>
                <a:ext cx="48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solidFill>
                      <a:srgbClr val="000000"/>
                    </a:solidFill>
                    <a:effectLst/>
                    <a:latin typeface="Helvetica" pitchFamily="34" charset="0"/>
                  </a:rPr>
                  <a:t>Process</a:t>
                </a:r>
              </a:p>
            </p:txBody>
          </p:sp>
          <p:sp>
            <p:nvSpPr>
              <p:cNvPr id="76" name="Rectangle 75">
                <a:extLst>
                  <a:ext uri="{FF2B5EF4-FFF2-40B4-BE49-F238E27FC236}">
                    <a16:creationId xmlns:a16="http://schemas.microsoft.com/office/drawing/2014/main" id="{D29EB322-AAAD-8547-9592-617B07E68EB9}"/>
                  </a:ext>
                </a:extLst>
              </p:cNvPr>
              <p:cNvSpPr>
                <a:spLocks noChangeArrowheads="1"/>
              </p:cNvSpPr>
              <p:nvPr/>
            </p:nvSpPr>
            <p:spPr bwMode="auto">
              <a:xfrm>
                <a:off x="1258" y="296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solidFill>
                      <a:srgbClr val="000000"/>
                    </a:solidFill>
                    <a:effectLst/>
                    <a:latin typeface="Helvetica" pitchFamily="34" charset="0"/>
                  </a:rPr>
                  <a:t>A</a:t>
                </a:r>
              </a:p>
            </p:txBody>
          </p:sp>
          <p:grpSp>
            <p:nvGrpSpPr>
              <p:cNvPr id="77" name="Group 76">
                <a:extLst>
                  <a:ext uri="{FF2B5EF4-FFF2-40B4-BE49-F238E27FC236}">
                    <a16:creationId xmlns:a16="http://schemas.microsoft.com/office/drawing/2014/main" id="{CC5A5AE2-865A-3D47-8804-B79D4E9886D1}"/>
                  </a:ext>
                </a:extLst>
              </p:cNvPr>
              <p:cNvGrpSpPr>
                <a:grpSpLocks/>
              </p:cNvGrpSpPr>
              <p:nvPr/>
            </p:nvGrpSpPr>
            <p:grpSpPr bwMode="auto">
              <a:xfrm flipH="1">
                <a:off x="1591" y="2923"/>
                <a:ext cx="180" cy="224"/>
                <a:chOff x="775" y="2473"/>
                <a:chExt cx="177" cy="224"/>
              </a:xfrm>
            </p:grpSpPr>
            <p:sp>
              <p:nvSpPr>
                <p:cNvPr id="78" name="Rectangle 77">
                  <a:extLst>
                    <a:ext uri="{FF2B5EF4-FFF2-40B4-BE49-F238E27FC236}">
                      <a16:creationId xmlns:a16="http://schemas.microsoft.com/office/drawing/2014/main" id="{318BD806-3784-974C-AE6D-351876C25497}"/>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Rectangle 78">
                  <a:extLst>
                    <a:ext uri="{FF2B5EF4-FFF2-40B4-BE49-F238E27FC236}">
                      <a16:creationId xmlns:a16="http://schemas.microsoft.com/office/drawing/2014/main" id="{A9A81A57-4FC0-AD42-B157-D342C696018B}"/>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Rectangle 79">
                  <a:extLst>
                    <a:ext uri="{FF2B5EF4-FFF2-40B4-BE49-F238E27FC236}">
                      <a16:creationId xmlns:a16="http://schemas.microsoft.com/office/drawing/2014/main" id="{65D58648-C6E1-AF43-BF6C-EB93B0A10AB6}"/>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Rectangle 80">
                  <a:extLst>
                    <a:ext uri="{FF2B5EF4-FFF2-40B4-BE49-F238E27FC236}">
                      <a16:creationId xmlns:a16="http://schemas.microsoft.com/office/drawing/2014/main" id="{ACBAD75A-3AB7-7D4F-834D-F27874AA57FB}"/>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1" name="Group 40">
              <a:extLst>
                <a:ext uri="{FF2B5EF4-FFF2-40B4-BE49-F238E27FC236}">
                  <a16:creationId xmlns:a16="http://schemas.microsoft.com/office/drawing/2014/main" id="{0A612CB7-1E2E-1B4A-9739-B46759414427}"/>
                </a:ext>
              </a:extLst>
            </p:cNvPr>
            <p:cNvGrpSpPr>
              <a:grpSpLocks/>
            </p:cNvGrpSpPr>
            <p:nvPr/>
          </p:nvGrpSpPr>
          <p:grpSpPr bwMode="auto">
            <a:xfrm>
              <a:off x="2496" y="2784"/>
              <a:ext cx="780" cy="300"/>
              <a:chOff x="2496" y="2805"/>
              <a:chExt cx="780" cy="300"/>
            </a:xfrm>
          </p:grpSpPr>
          <p:grpSp>
            <p:nvGrpSpPr>
              <p:cNvPr id="60" name="Group 59">
                <a:extLst>
                  <a:ext uri="{FF2B5EF4-FFF2-40B4-BE49-F238E27FC236}">
                    <a16:creationId xmlns:a16="http://schemas.microsoft.com/office/drawing/2014/main" id="{473D2D45-B014-8747-85DB-8E3CE34EA13A}"/>
                  </a:ext>
                </a:extLst>
              </p:cNvPr>
              <p:cNvGrpSpPr>
                <a:grpSpLocks/>
              </p:cNvGrpSpPr>
              <p:nvPr/>
            </p:nvGrpSpPr>
            <p:grpSpPr bwMode="auto">
              <a:xfrm>
                <a:off x="2496" y="2848"/>
                <a:ext cx="177" cy="224"/>
                <a:chOff x="775" y="2473"/>
                <a:chExt cx="177" cy="224"/>
              </a:xfrm>
            </p:grpSpPr>
            <p:sp>
              <p:nvSpPr>
                <p:cNvPr id="69" name="Rectangle 68">
                  <a:extLst>
                    <a:ext uri="{FF2B5EF4-FFF2-40B4-BE49-F238E27FC236}">
                      <a16:creationId xmlns:a16="http://schemas.microsoft.com/office/drawing/2014/main" id="{61DBD9A4-9B0D-B844-A9A6-09F6A8737D4C}"/>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Rectangle 69">
                  <a:extLst>
                    <a:ext uri="{FF2B5EF4-FFF2-40B4-BE49-F238E27FC236}">
                      <a16:creationId xmlns:a16="http://schemas.microsoft.com/office/drawing/2014/main" id="{8B1F54C9-6DCB-E44F-AAA0-8929BA12BE33}"/>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Rectangle 70">
                  <a:extLst>
                    <a:ext uri="{FF2B5EF4-FFF2-40B4-BE49-F238E27FC236}">
                      <a16:creationId xmlns:a16="http://schemas.microsoft.com/office/drawing/2014/main" id="{096ACDF7-615A-F849-9FD7-F3292A5EEE26}"/>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Rectangle 71">
                  <a:extLst>
                    <a:ext uri="{FF2B5EF4-FFF2-40B4-BE49-F238E27FC236}">
                      <a16:creationId xmlns:a16="http://schemas.microsoft.com/office/drawing/2014/main" id="{CDD6DE5D-A2B6-F542-8615-9229D127C96E}"/>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 name="Rectangle 60">
                <a:extLst>
                  <a:ext uri="{FF2B5EF4-FFF2-40B4-BE49-F238E27FC236}">
                    <a16:creationId xmlns:a16="http://schemas.microsoft.com/office/drawing/2014/main" id="{74F58E12-AB76-DC43-9514-5807187F87D5}"/>
                  </a:ext>
                </a:extLst>
              </p:cNvPr>
              <p:cNvSpPr>
                <a:spLocks noChangeArrowheads="1"/>
              </p:cNvSpPr>
              <p:nvPr/>
            </p:nvSpPr>
            <p:spPr bwMode="auto">
              <a:xfrm>
                <a:off x="2653" y="2822"/>
                <a:ext cx="423" cy="256"/>
              </a:xfrm>
              <a:prstGeom prst="rect">
                <a:avLst/>
              </a:prstGeom>
              <a:solidFill>
                <a:schemeClr val="accent2"/>
              </a:solidFill>
              <a:ln w="12700" algn="ctr">
                <a:miter lim="800000"/>
                <a:headEnd/>
                <a:tailEnd/>
              </a:ln>
              <a:effectLst/>
              <a:scene3d>
                <a:camera prst="legacyObliqueTopRight"/>
                <a:lightRig rig="legacyFlat1" dir="t"/>
              </a:scene3d>
              <a:sp3d extrusionH="315900" prstMaterial="legacyMetal">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2" name="Rectangle 61">
                <a:extLst>
                  <a:ext uri="{FF2B5EF4-FFF2-40B4-BE49-F238E27FC236}">
                    <a16:creationId xmlns:a16="http://schemas.microsoft.com/office/drawing/2014/main" id="{4489C536-EB70-B446-8B7A-614854A3B103}"/>
                  </a:ext>
                </a:extLst>
              </p:cNvPr>
              <p:cNvSpPr>
                <a:spLocks noChangeArrowheads="1"/>
              </p:cNvSpPr>
              <p:nvPr/>
            </p:nvSpPr>
            <p:spPr bwMode="auto">
              <a:xfrm>
                <a:off x="2620" y="2805"/>
                <a:ext cx="48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solidFill>
                      <a:schemeClr val="bg1"/>
                    </a:solidFill>
                    <a:effectLst/>
                    <a:latin typeface="Helvetica" pitchFamily="34" charset="0"/>
                  </a:rPr>
                  <a:t>Process</a:t>
                </a:r>
              </a:p>
            </p:txBody>
          </p:sp>
          <p:sp>
            <p:nvSpPr>
              <p:cNvPr id="63" name="Rectangle 62">
                <a:extLst>
                  <a:ext uri="{FF2B5EF4-FFF2-40B4-BE49-F238E27FC236}">
                    <a16:creationId xmlns:a16="http://schemas.microsoft.com/office/drawing/2014/main" id="{AC90A2A7-B684-CD48-88CC-308874651002}"/>
                  </a:ext>
                </a:extLst>
              </p:cNvPr>
              <p:cNvSpPr>
                <a:spLocks noChangeArrowheads="1"/>
              </p:cNvSpPr>
              <p:nvPr/>
            </p:nvSpPr>
            <p:spPr bwMode="auto">
              <a:xfrm>
                <a:off x="2761" y="2893"/>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solidFill>
                      <a:schemeClr val="bg1"/>
                    </a:solidFill>
                    <a:effectLst/>
                    <a:latin typeface="Helvetica" pitchFamily="34" charset="0"/>
                  </a:rPr>
                  <a:t>B</a:t>
                </a:r>
              </a:p>
            </p:txBody>
          </p:sp>
          <p:grpSp>
            <p:nvGrpSpPr>
              <p:cNvPr id="64" name="Group 63">
                <a:extLst>
                  <a:ext uri="{FF2B5EF4-FFF2-40B4-BE49-F238E27FC236}">
                    <a16:creationId xmlns:a16="http://schemas.microsoft.com/office/drawing/2014/main" id="{6076FCC0-1A85-7047-ADE2-DD4854CA75E2}"/>
                  </a:ext>
                </a:extLst>
              </p:cNvPr>
              <p:cNvGrpSpPr>
                <a:grpSpLocks/>
              </p:cNvGrpSpPr>
              <p:nvPr/>
            </p:nvGrpSpPr>
            <p:grpSpPr bwMode="auto">
              <a:xfrm flipH="1">
                <a:off x="3096" y="2848"/>
                <a:ext cx="180" cy="224"/>
                <a:chOff x="775" y="2473"/>
                <a:chExt cx="177" cy="224"/>
              </a:xfrm>
            </p:grpSpPr>
            <p:sp>
              <p:nvSpPr>
                <p:cNvPr id="65" name="Rectangle 64">
                  <a:extLst>
                    <a:ext uri="{FF2B5EF4-FFF2-40B4-BE49-F238E27FC236}">
                      <a16:creationId xmlns:a16="http://schemas.microsoft.com/office/drawing/2014/main" id="{CB506E06-FAE6-C34E-B7D5-9B8028418B3A}"/>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Rectangle 65">
                  <a:extLst>
                    <a:ext uri="{FF2B5EF4-FFF2-40B4-BE49-F238E27FC236}">
                      <a16:creationId xmlns:a16="http://schemas.microsoft.com/office/drawing/2014/main" id="{6DEDFA05-8BDE-8F4B-98CC-56ADD1CD3929}"/>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Rectangle 66">
                  <a:extLst>
                    <a:ext uri="{FF2B5EF4-FFF2-40B4-BE49-F238E27FC236}">
                      <a16:creationId xmlns:a16="http://schemas.microsoft.com/office/drawing/2014/main" id="{C37C1034-C9DA-054C-BBCD-F5152222610F}"/>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Rectangle 67">
                  <a:extLst>
                    <a:ext uri="{FF2B5EF4-FFF2-40B4-BE49-F238E27FC236}">
                      <a16:creationId xmlns:a16="http://schemas.microsoft.com/office/drawing/2014/main" id="{651C455E-C1D7-3944-9B99-9E69B7698E4C}"/>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2" name="Group 41">
              <a:extLst>
                <a:ext uri="{FF2B5EF4-FFF2-40B4-BE49-F238E27FC236}">
                  <a16:creationId xmlns:a16="http://schemas.microsoft.com/office/drawing/2014/main" id="{FBF39201-728C-F942-A4BC-051F2F444806}"/>
                </a:ext>
              </a:extLst>
            </p:cNvPr>
            <p:cNvGrpSpPr>
              <a:grpSpLocks/>
            </p:cNvGrpSpPr>
            <p:nvPr/>
          </p:nvGrpSpPr>
          <p:grpSpPr bwMode="auto">
            <a:xfrm>
              <a:off x="3562" y="2784"/>
              <a:ext cx="780" cy="300"/>
              <a:chOff x="4070" y="2880"/>
              <a:chExt cx="780" cy="300"/>
            </a:xfrm>
          </p:grpSpPr>
          <p:grpSp>
            <p:nvGrpSpPr>
              <p:cNvPr id="47" name="Group 46">
                <a:extLst>
                  <a:ext uri="{FF2B5EF4-FFF2-40B4-BE49-F238E27FC236}">
                    <a16:creationId xmlns:a16="http://schemas.microsoft.com/office/drawing/2014/main" id="{3640C639-E160-1D47-88E9-3FAD9A854712}"/>
                  </a:ext>
                </a:extLst>
              </p:cNvPr>
              <p:cNvGrpSpPr>
                <a:grpSpLocks/>
              </p:cNvGrpSpPr>
              <p:nvPr/>
            </p:nvGrpSpPr>
            <p:grpSpPr bwMode="auto">
              <a:xfrm>
                <a:off x="4070" y="2923"/>
                <a:ext cx="177" cy="224"/>
                <a:chOff x="775" y="2473"/>
                <a:chExt cx="177" cy="224"/>
              </a:xfrm>
            </p:grpSpPr>
            <p:sp>
              <p:nvSpPr>
                <p:cNvPr id="56" name="Rectangle 55">
                  <a:extLst>
                    <a:ext uri="{FF2B5EF4-FFF2-40B4-BE49-F238E27FC236}">
                      <a16:creationId xmlns:a16="http://schemas.microsoft.com/office/drawing/2014/main" id="{B7228FA1-FE95-5E40-8416-D2167B1AB9ED}"/>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56">
                  <a:extLst>
                    <a:ext uri="{FF2B5EF4-FFF2-40B4-BE49-F238E27FC236}">
                      <a16:creationId xmlns:a16="http://schemas.microsoft.com/office/drawing/2014/main" id="{775FB63A-9492-F240-9F6D-3C21C8FB82CC}"/>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Rectangle 57">
                  <a:extLst>
                    <a:ext uri="{FF2B5EF4-FFF2-40B4-BE49-F238E27FC236}">
                      <a16:creationId xmlns:a16="http://schemas.microsoft.com/office/drawing/2014/main" id="{3D7A8AD0-43DE-224D-BD7E-AEBD14734D36}"/>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58">
                  <a:extLst>
                    <a:ext uri="{FF2B5EF4-FFF2-40B4-BE49-F238E27FC236}">
                      <a16:creationId xmlns:a16="http://schemas.microsoft.com/office/drawing/2014/main" id="{87CBFF8F-5ADB-AE40-8BF5-0820D8BED160}"/>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 name="Rectangle 47">
                <a:extLst>
                  <a:ext uri="{FF2B5EF4-FFF2-40B4-BE49-F238E27FC236}">
                    <a16:creationId xmlns:a16="http://schemas.microsoft.com/office/drawing/2014/main" id="{ECFBC450-0EE8-FE4C-B95A-2C4B97C07701}"/>
                  </a:ext>
                </a:extLst>
              </p:cNvPr>
              <p:cNvSpPr>
                <a:spLocks noChangeArrowheads="1"/>
              </p:cNvSpPr>
              <p:nvPr/>
            </p:nvSpPr>
            <p:spPr bwMode="auto">
              <a:xfrm>
                <a:off x="4227" y="2897"/>
                <a:ext cx="423" cy="256"/>
              </a:xfrm>
              <a:prstGeom prst="rect">
                <a:avLst/>
              </a:prstGeom>
              <a:solidFill>
                <a:srgbClr val="777777"/>
              </a:solidFill>
              <a:ln w="12700" algn="ctr">
                <a:miter lim="800000"/>
                <a:headEnd/>
                <a:tailEnd/>
              </a:ln>
              <a:effectLst/>
              <a:scene3d>
                <a:camera prst="legacyObliqueTopRight"/>
                <a:lightRig rig="legacyFlat1" dir="t"/>
              </a:scene3d>
              <a:sp3d extrusionH="315900" prstMaterial="legacyMetal">
                <a:bevelT w="13500" h="13500" prst="angle"/>
                <a:bevelB w="13500" h="13500" prst="angle"/>
                <a:extrusionClr>
                  <a:srgbClr val="77777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9" name="Rectangle 48">
                <a:extLst>
                  <a:ext uri="{FF2B5EF4-FFF2-40B4-BE49-F238E27FC236}">
                    <a16:creationId xmlns:a16="http://schemas.microsoft.com/office/drawing/2014/main" id="{9D3E924B-FCEC-554A-B24D-6D8A387CADA8}"/>
                  </a:ext>
                </a:extLst>
              </p:cNvPr>
              <p:cNvSpPr>
                <a:spLocks noChangeArrowheads="1"/>
              </p:cNvSpPr>
              <p:nvPr/>
            </p:nvSpPr>
            <p:spPr bwMode="auto">
              <a:xfrm>
                <a:off x="4194" y="2880"/>
                <a:ext cx="48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effectLst/>
                    <a:latin typeface="Helvetica" pitchFamily="34" charset="0"/>
                  </a:rPr>
                  <a:t>Process</a:t>
                </a:r>
              </a:p>
            </p:txBody>
          </p:sp>
          <p:sp>
            <p:nvSpPr>
              <p:cNvPr id="50" name="Rectangle 49">
                <a:extLst>
                  <a:ext uri="{FF2B5EF4-FFF2-40B4-BE49-F238E27FC236}">
                    <a16:creationId xmlns:a16="http://schemas.microsoft.com/office/drawing/2014/main" id="{B2D0C05E-0FF0-9348-AD2B-F3B2D6773BE0}"/>
                  </a:ext>
                </a:extLst>
              </p:cNvPr>
              <p:cNvSpPr>
                <a:spLocks noChangeArrowheads="1"/>
              </p:cNvSpPr>
              <p:nvPr/>
            </p:nvSpPr>
            <p:spPr bwMode="auto">
              <a:xfrm>
                <a:off x="4335" y="296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effectLst/>
                    <a:latin typeface="Helvetica" pitchFamily="34" charset="0"/>
                  </a:rPr>
                  <a:t>C</a:t>
                </a:r>
              </a:p>
            </p:txBody>
          </p:sp>
          <p:grpSp>
            <p:nvGrpSpPr>
              <p:cNvPr id="51" name="Group 50">
                <a:extLst>
                  <a:ext uri="{FF2B5EF4-FFF2-40B4-BE49-F238E27FC236}">
                    <a16:creationId xmlns:a16="http://schemas.microsoft.com/office/drawing/2014/main" id="{E8916697-BD5B-3D47-A174-3BC5A28F10B0}"/>
                  </a:ext>
                </a:extLst>
              </p:cNvPr>
              <p:cNvGrpSpPr>
                <a:grpSpLocks/>
              </p:cNvGrpSpPr>
              <p:nvPr/>
            </p:nvGrpSpPr>
            <p:grpSpPr bwMode="auto">
              <a:xfrm flipH="1">
                <a:off x="4670" y="2923"/>
                <a:ext cx="180" cy="224"/>
                <a:chOff x="775" y="2473"/>
                <a:chExt cx="177" cy="224"/>
              </a:xfrm>
            </p:grpSpPr>
            <p:sp>
              <p:nvSpPr>
                <p:cNvPr id="52" name="Rectangle 51">
                  <a:extLst>
                    <a:ext uri="{FF2B5EF4-FFF2-40B4-BE49-F238E27FC236}">
                      <a16:creationId xmlns:a16="http://schemas.microsoft.com/office/drawing/2014/main" id="{7C732F64-9D9E-594C-B62A-715275228617}"/>
                    </a:ext>
                  </a:extLst>
                </p:cNvPr>
                <p:cNvSpPr>
                  <a:spLocks noChangeArrowheads="1"/>
                </p:cNvSpPr>
                <p:nvPr/>
              </p:nvSpPr>
              <p:spPr bwMode="auto">
                <a:xfrm>
                  <a:off x="775" y="2641"/>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Rectangle 52">
                  <a:extLst>
                    <a:ext uri="{FF2B5EF4-FFF2-40B4-BE49-F238E27FC236}">
                      <a16:creationId xmlns:a16="http://schemas.microsoft.com/office/drawing/2014/main" id="{1AA1659A-2D3B-A14F-AD46-B7E43134F855}"/>
                    </a:ext>
                  </a:extLst>
                </p:cNvPr>
                <p:cNvSpPr>
                  <a:spLocks noChangeArrowheads="1"/>
                </p:cNvSpPr>
                <p:nvPr/>
              </p:nvSpPr>
              <p:spPr bwMode="auto">
                <a:xfrm>
                  <a:off x="816" y="2473"/>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Rectangle 53">
                  <a:extLst>
                    <a:ext uri="{FF2B5EF4-FFF2-40B4-BE49-F238E27FC236}">
                      <a16:creationId xmlns:a16="http://schemas.microsoft.com/office/drawing/2014/main" id="{C37568A0-266C-9C4D-8E6B-332AA6E42874}"/>
                    </a:ext>
                  </a:extLst>
                </p:cNvPr>
                <p:cNvSpPr>
                  <a:spLocks noChangeArrowheads="1"/>
                </p:cNvSpPr>
                <p:nvPr/>
              </p:nvSpPr>
              <p:spPr bwMode="auto">
                <a:xfrm>
                  <a:off x="785" y="2528"/>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Rectangle 54">
                  <a:extLst>
                    <a:ext uri="{FF2B5EF4-FFF2-40B4-BE49-F238E27FC236}">
                      <a16:creationId xmlns:a16="http://schemas.microsoft.com/office/drawing/2014/main" id="{E561EC65-27CF-3F46-9CBC-E6BDAA1F7C8F}"/>
                    </a:ext>
                  </a:extLst>
                </p:cNvPr>
                <p:cNvSpPr>
                  <a:spLocks noChangeArrowheads="1"/>
                </p:cNvSpPr>
                <p:nvPr/>
              </p:nvSpPr>
              <p:spPr bwMode="auto">
                <a:xfrm>
                  <a:off x="811" y="2582"/>
                  <a:ext cx="136"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 name="Freeform 42">
              <a:extLst>
                <a:ext uri="{FF2B5EF4-FFF2-40B4-BE49-F238E27FC236}">
                  <a16:creationId xmlns:a16="http://schemas.microsoft.com/office/drawing/2014/main" id="{7EA3E824-A2D1-BC48-AFD2-E84E6124F885}"/>
                </a:ext>
              </a:extLst>
            </p:cNvPr>
            <p:cNvSpPr>
              <a:spLocks/>
            </p:cNvSpPr>
            <p:nvPr/>
          </p:nvSpPr>
          <p:spPr bwMode="auto">
            <a:xfrm>
              <a:off x="4282" y="3928"/>
              <a:ext cx="88" cy="64"/>
            </a:xfrm>
            <a:custGeom>
              <a:avLst/>
              <a:gdLst>
                <a:gd name="T0" fmla="*/ 87 w 88"/>
                <a:gd name="T1" fmla="*/ 32 h 64"/>
                <a:gd name="T2" fmla="*/ 0 w 88"/>
                <a:gd name="T3" fmla="*/ 63 h 64"/>
                <a:gd name="T4" fmla="*/ 0 w 88"/>
                <a:gd name="T5" fmla="*/ 0 h 64"/>
                <a:gd name="T6" fmla="*/ 87 w 88"/>
                <a:gd name="T7" fmla="*/ 32 h 64"/>
              </a:gdLst>
              <a:ahLst/>
              <a:cxnLst>
                <a:cxn ang="0">
                  <a:pos x="T0" y="T1"/>
                </a:cxn>
                <a:cxn ang="0">
                  <a:pos x="T2" y="T3"/>
                </a:cxn>
                <a:cxn ang="0">
                  <a:pos x="T4" y="T5"/>
                </a:cxn>
                <a:cxn ang="0">
                  <a:pos x="T6" y="T7"/>
                </a:cxn>
              </a:cxnLst>
              <a:rect l="0" t="0" r="r" b="b"/>
              <a:pathLst>
                <a:path w="88" h="64">
                  <a:moveTo>
                    <a:pt x="87" y="32"/>
                  </a:moveTo>
                  <a:lnTo>
                    <a:pt x="0" y="63"/>
                  </a:lnTo>
                  <a:lnTo>
                    <a:pt x="0" y="0"/>
                  </a:lnTo>
                  <a:lnTo>
                    <a:pt x="87" y="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AutoShape 196">
              <a:extLst>
                <a:ext uri="{FF2B5EF4-FFF2-40B4-BE49-F238E27FC236}">
                  <a16:creationId xmlns:a16="http://schemas.microsoft.com/office/drawing/2014/main" id="{C8120D45-F5D7-C145-8BD8-A8E1061C4082}"/>
                </a:ext>
              </a:extLst>
            </p:cNvPr>
            <p:cNvSpPr>
              <a:spLocks noChangeArrowheads="1"/>
            </p:cNvSpPr>
            <p:nvPr/>
          </p:nvSpPr>
          <p:spPr bwMode="auto">
            <a:xfrm>
              <a:off x="2224" y="2707"/>
              <a:ext cx="280" cy="184"/>
            </a:xfrm>
            <a:prstGeom prst="rightArrow">
              <a:avLst>
                <a:gd name="adj1" fmla="val 32611"/>
                <a:gd name="adj2" fmla="val 7391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AutoShape 197">
              <a:extLst>
                <a:ext uri="{FF2B5EF4-FFF2-40B4-BE49-F238E27FC236}">
                  <a16:creationId xmlns:a16="http://schemas.microsoft.com/office/drawing/2014/main" id="{C775AE18-F07D-884C-8BB5-749CCA3A3A65}"/>
                </a:ext>
              </a:extLst>
            </p:cNvPr>
            <p:cNvSpPr>
              <a:spLocks noChangeArrowheads="1"/>
            </p:cNvSpPr>
            <p:nvPr/>
          </p:nvSpPr>
          <p:spPr bwMode="auto">
            <a:xfrm>
              <a:off x="3288" y="2707"/>
              <a:ext cx="280" cy="184"/>
            </a:xfrm>
            <a:prstGeom prst="rightArrow">
              <a:avLst>
                <a:gd name="adj1" fmla="val 32611"/>
                <a:gd name="adj2" fmla="val 7391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Rectangle 45">
              <a:extLst>
                <a:ext uri="{FF2B5EF4-FFF2-40B4-BE49-F238E27FC236}">
                  <a16:creationId xmlns:a16="http://schemas.microsoft.com/office/drawing/2014/main" id="{8CF71CFF-60F7-F743-9F84-57A51BC4AEA9}"/>
                </a:ext>
              </a:extLst>
            </p:cNvPr>
            <p:cNvSpPr>
              <a:spLocks noChangeArrowheads="1"/>
            </p:cNvSpPr>
            <p:nvPr/>
          </p:nvSpPr>
          <p:spPr bwMode="auto">
            <a:xfrm>
              <a:off x="224" y="2343"/>
              <a:ext cx="5184"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r>
                <a:rPr lang="en-US" altLang="en-US" sz="2400" b="0">
                  <a:effectLst/>
                </a:rPr>
                <a:t>Small Lot Production</a:t>
              </a:r>
            </a:p>
          </p:txBody>
        </p:sp>
      </p:grpSp>
      <p:grpSp>
        <p:nvGrpSpPr>
          <p:cNvPr id="198" name="Group 4">
            <a:extLst>
              <a:ext uri="{FF2B5EF4-FFF2-40B4-BE49-F238E27FC236}">
                <a16:creationId xmlns:a16="http://schemas.microsoft.com/office/drawing/2014/main" id="{12A01A9E-F3F1-014C-ADFE-F3B6A7CCB650}"/>
              </a:ext>
            </a:extLst>
          </p:cNvPr>
          <p:cNvGrpSpPr>
            <a:grpSpLocks/>
          </p:cNvGrpSpPr>
          <p:nvPr/>
        </p:nvGrpSpPr>
        <p:grpSpPr bwMode="auto">
          <a:xfrm>
            <a:off x="3698852" y="1842353"/>
            <a:ext cx="571500" cy="355600"/>
            <a:chOff x="801" y="1034"/>
            <a:chExt cx="360" cy="224"/>
          </a:xfrm>
        </p:grpSpPr>
        <p:sp>
          <p:nvSpPr>
            <p:cNvPr id="199" name="Rectangle 5">
              <a:extLst>
                <a:ext uri="{FF2B5EF4-FFF2-40B4-BE49-F238E27FC236}">
                  <a16:creationId xmlns:a16="http://schemas.microsoft.com/office/drawing/2014/main" id="{9CA8E95F-84CF-B041-9EBD-866EAED3D077}"/>
                </a:ext>
              </a:extLst>
            </p:cNvPr>
            <p:cNvSpPr>
              <a:spLocks noChangeArrowheads="1"/>
            </p:cNvSpPr>
            <p:nvPr/>
          </p:nvSpPr>
          <p:spPr bwMode="auto">
            <a:xfrm>
              <a:off x="1033" y="1145"/>
              <a:ext cx="128"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0" name="Group 6">
              <a:extLst>
                <a:ext uri="{FF2B5EF4-FFF2-40B4-BE49-F238E27FC236}">
                  <a16:creationId xmlns:a16="http://schemas.microsoft.com/office/drawing/2014/main" id="{1253FE71-6DF2-4741-8EC6-C564882505F6}"/>
                </a:ext>
              </a:extLst>
            </p:cNvPr>
            <p:cNvGrpSpPr>
              <a:grpSpLocks/>
            </p:cNvGrpSpPr>
            <p:nvPr/>
          </p:nvGrpSpPr>
          <p:grpSpPr bwMode="auto">
            <a:xfrm>
              <a:off x="801" y="1034"/>
              <a:ext cx="320" cy="224"/>
              <a:chOff x="803" y="811"/>
              <a:chExt cx="320" cy="223"/>
            </a:xfrm>
          </p:grpSpPr>
          <p:sp>
            <p:nvSpPr>
              <p:cNvPr id="201" name="Rectangle 7">
                <a:extLst>
                  <a:ext uri="{FF2B5EF4-FFF2-40B4-BE49-F238E27FC236}">
                    <a16:creationId xmlns:a16="http://schemas.microsoft.com/office/drawing/2014/main" id="{9F084C19-19CF-254B-94D5-CB382EEB65E7}"/>
                  </a:ext>
                </a:extLst>
              </p:cNvPr>
              <p:cNvSpPr>
                <a:spLocks noChangeArrowheads="1"/>
              </p:cNvSpPr>
              <p:nvPr/>
            </p:nvSpPr>
            <p:spPr bwMode="auto">
              <a:xfrm>
                <a:off x="803"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Rectangle 8">
                <a:extLst>
                  <a:ext uri="{FF2B5EF4-FFF2-40B4-BE49-F238E27FC236}">
                    <a16:creationId xmlns:a16="http://schemas.microsoft.com/office/drawing/2014/main" id="{C5713049-4A61-2D40-A7D0-4E0609453C66}"/>
                  </a:ext>
                </a:extLst>
              </p:cNvPr>
              <p:cNvSpPr>
                <a:spLocks noChangeArrowheads="1"/>
              </p:cNvSpPr>
              <p:nvPr/>
            </p:nvSpPr>
            <p:spPr bwMode="auto">
              <a:xfrm>
                <a:off x="971"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Rectangle 9">
                <a:extLst>
                  <a:ext uri="{FF2B5EF4-FFF2-40B4-BE49-F238E27FC236}">
                    <a16:creationId xmlns:a16="http://schemas.microsoft.com/office/drawing/2014/main" id="{079CA48A-7777-FD4D-B2BE-6756C57141A7}"/>
                  </a:ext>
                </a:extLst>
              </p:cNvPr>
              <p:cNvSpPr>
                <a:spLocks noChangeArrowheads="1"/>
              </p:cNvSpPr>
              <p:nvPr/>
            </p:nvSpPr>
            <p:spPr bwMode="auto">
              <a:xfrm>
                <a:off x="899"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Rectangle 10">
                <a:extLst>
                  <a:ext uri="{FF2B5EF4-FFF2-40B4-BE49-F238E27FC236}">
                    <a16:creationId xmlns:a16="http://schemas.microsoft.com/office/drawing/2014/main" id="{90CCB48C-09D4-BC48-91CB-F292324E93B5}"/>
                  </a:ext>
                </a:extLst>
              </p:cNvPr>
              <p:cNvSpPr>
                <a:spLocks noChangeArrowheads="1"/>
              </p:cNvSpPr>
              <p:nvPr/>
            </p:nvSpPr>
            <p:spPr bwMode="auto">
              <a:xfrm>
                <a:off x="819" y="866"/>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Rectangle 11">
                <a:extLst>
                  <a:ext uri="{FF2B5EF4-FFF2-40B4-BE49-F238E27FC236}">
                    <a16:creationId xmlns:a16="http://schemas.microsoft.com/office/drawing/2014/main" id="{54311931-ABA6-414E-B4D2-EA4B797AE05C}"/>
                  </a:ext>
                </a:extLst>
              </p:cNvPr>
              <p:cNvSpPr>
                <a:spLocks noChangeArrowheads="1"/>
              </p:cNvSpPr>
              <p:nvPr/>
            </p:nvSpPr>
            <p:spPr bwMode="auto">
              <a:xfrm>
                <a:off x="987"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Rectangle 12">
                <a:extLst>
                  <a:ext uri="{FF2B5EF4-FFF2-40B4-BE49-F238E27FC236}">
                    <a16:creationId xmlns:a16="http://schemas.microsoft.com/office/drawing/2014/main" id="{0B92E60D-CB9A-054E-A35B-548490047CFE}"/>
                  </a:ext>
                </a:extLst>
              </p:cNvPr>
              <p:cNvSpPr>
                <a:spLocks noChangeArrowheads="1"/>
              </p:cNvSpPr>
              <p:nvPr/>
            </p:nvSpPr>
            <p:spPr bwMode="auto">
              <a:xfrm>
                <a:off x="867" y="922"/>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07" name="Group 13">
            <a:extLst>
              <a:ext uri="{FF2B5EF4-FFF2-40B4-BE49-F238E27FC236}">
                <a16:creationId xmlns:a16="http://schemas.microsoft.com/office/drawing/2014/main" id="{9DF130E0-502A-8B4B-9021-0B113700F1DB}"/>
              </a:ext>
            </a:extLst>
          </p:cNvPr>
          <p:cNvGrpSpPr>
            <a:grpSpLocks/>
          </p:cNvGrpSpPr>
          <p:nvPr/>
        </p:nvGrpSpPr>
        <p:grpSpPr bwMode="auto">
          <a:xfrm>
            <a:off x="1190602" y="1842353"/>
            <a:ext cx="571500" cy="355600"/>
            <a:chOff x="801" y="1034"/>
            <a:chExt cx="360" cy="224"/>
          </a:xfrm>
        </p:grpSpPr>
        <p:sp>
          <p:nvSpPr>
            <p:cNvPr id="208" name="Rectangle 14">
              <a:extLst>
                <a:ext uri="{FF2B5EF4-FFF2-40B4-BE49-F238E27FC236}">
                  <a16:creationId xmlns:a16="http://schemas.microsoft.com/office/drawing/2014/main" id="{7FFA2C88-608E-3940-8F4B-D624D975763C}"/>
                </a:ext>
              </a:extLst>
            </p:cNvPr>
            <p:cNvSpPr>
              <a:spLocks noChangeArrowheads="1"/>
            </p:cNvSpPr>
            <p:nvPr/>
          </p:nvSpPr>
          <p:spPr bwMode="auto">
            <a:xfrm>
              <a:off x="1033" y="1145"/>
              <a:ext cx="128"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9" name="Group 15">
              <a:extLst>
                <a:ext uri="{FF2B5EF4-FFF2-40B4-BE49-F238E27FC236}">
                  <a16:creationId xmlns:a16="http://schemas.microsoft.com/office/drawing/2014/main" id="{A470591A-D90B-C34C-9E1B-29A37A79A182}"/>
                </a:ext>
              </a:extLst>
            </p:cNvPr>
            <p:cNvGrpSpPr>
              <a:grpSpLocks/>
            </p:cNvGrpSpPr>
            <p:nvPr/>
          </p:nvGrpSpPr>
          <p:grpSpPr bwMode="auto">
            <a:xfrm>
              <a:off x="801" y="1034"/>
              <a:ext cx="320" cy="224"/>
              <a:chOff x="803" y="811"/>
              <a:chExt cx="320" cy="223"/>
            </a:xfrm>
          </p:grpSpPr>
          <p:sp>
            <p:nvSpPr>
              <p:cNvPr id="210" name="Rectangle 16">
                <a:extLst>
                  <a:ext uri="{FF2B5EF4-FFF2-40B4-BE49-F238E27FC236}">
                    <a16:creationId xmlns:a16="http://schemas.microsoft.com/office/drawing/2014/main" id="{C01D97AD-E79F-0943-8894-2C5987192A57}"/>
                  </a:ext>
                </a:extLst>
              </p:cNvPr>
              <p:cNvSpPr>
                <a:spLocks noChangeArrowheads="1"/>
              </p:cNvSpPr>
              <p:nvPr/>
            </p:nvSpPr>
            <p:spPr bwMode="auto">
              <a:xfrm>
                <a:off x="803"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Rectangle 17">
                <a:extLst>
                  <a:ext uri="{FF2B5EF4-FFF2-40B4-BE49-F238E27FC236}">
                    <a16:creationId xmlns:a16="http://schemas.microsoft.com/office/drawing/2014/main" id="{7DC8D662-C3FF-594C-BE4E-7A21134FA366}"/>
                  </a:ext>
                </a:extLst>
              </p:cNvPr>
              <p:cNvSpPr>
                <a:spLocks noChangeArrowheads="1"/>
              </p:cNvSpPr>
              <p:nvPr/>
            </p:nvSpPr>
            <p:spPr bwMode="auto">
              <a:xfrm>
                <a:off x="971"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Rectangle 18">
                <a:extLst>
                  <a:ext uri="{FF2B5EF4-FFF2-40B4-BE49-F238E27FC236}">
                    <a16:creationId xmlns:a16="http://schemas.microsoft.com/office/drawing/2014/main" id="{D7121FF8-F507-FB47-92C7-A98D4BC9BF49}"/>
                  </a:ext>
                </a:extLst>
              </p:cNvPr>
              <p:cNvSpPr>
                <a:spLocks noChangeArrowheads="1"/>
              </p:cNvSpPr>
              <p:nvPr/>
            </p:nvSpPr>
            <p:spPr bwMode="auto">
              <a:xfrm>
                <a:off x="899"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Rectangle 19">
                <a:extLst>
                  <a:ext uri="{FF2B5EF4-FFF2-40B4-BE49-F238E27FC236}">
                    <a16:creationId xmlns:a16="http://schemas.microsoft.com/office/drawing/2014/main" id="{A5C3EBFE-D7A8-B64C-9B13-19262104C724}"/>
                  </a:ext>
                </a:extLst>
              </p:cNvPr>
              <p:cNvSpPr>
                <a:spLocks noChangeArrowheads="1"/>
              </p:cNvSpPr>
              <p:nvPr/>
            </p:nvSpPr>
            <p:spPr bwMode="auto">
              <a:xfrm>
                <a:off x="819" y="866"/>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Rectangle 20">
                <a:extLst>
                  <a:ext uri="{FF2B5EF4-FFF2-40B4-BE49-F238E27FC236}">
                    <a16:creationId xmlns:a16="http://schemas.microsoft.com/office/drawing/2014/main" id="{EFFD4D30-65CE-E54C-93FF-5ADF5A40394E}"/>
                  </a:ext>
                </a:extLst>
              </p:cNvPr>
              <p:cNvSpPr>
                <a:spLocks noChangeArrowheads="1"/>
              </p:cNvSpPr>
              <p:nvPr/>
            </p:nvSpPr>
            <p:spPr bwMode="auto">
              <a:xfrm>
                <a:off x="987"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Rectangle 21">
                <a:extLst>
                  <a:ext uri="{FF2B5EF4-FFF2-40B4-BE49-F238E27FC236}">
                    <a16:creationId xmlns:a16="http://schemas.microsoft.com/office/drawing/2014/main" id="{BB2CC295-49B2-A24F-943A-F354D4B8D202}"/>
                  </a:ext>
                </a:extLst>
              </p:cNvPr>
              <p:cNvSpPr>
                <a:spLocks noChangeArrowheads="1"/>
              </p:cNvSpPr>
              <p:nvPr/>
            </p:nvSpPr>
            <p:spPr bwMode="auto">
              <a:xfrm>
                <a:off x="867" y="922"/>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16" name="Rectangle 22">
            <a:extLst>
              <a:ext uri="{FF2B5EF4-FFF2-40B4-BE49-F238E27FC236}">
                <a16:creationId xmlns:a16="http://schemas.microsoft.com/office/drawing/2014/main" id="{E16B9873-D42C-5748-8103-B50F53A18023}"/>
              </a:ext>
            </a:extLst>
          </p:cNvPr>
          <p:cNvSpPr>
            <a:spLocks noChangeArrowheads="1"/>
          </p:cNvSpPr>
          <p:nvPr/>
        </p:nvSpPr>
        <p:spPr bwMode="auto">
          <a:xfrm>
            <a:off x="1701777" y="1797903"/>
            <a:ext cx="673100" cy="406400"/>
          </a:xfrm>
          <a:prstGeom prst="rect">
            <a:avLst/>
          </a:prstGeom>
          <a:solidFill>
            <a:schemeClr val="accent1"/>
          </a:solidFill>
          <a:ln w="12700">
            <a:miter lim="800000"/>
            <a:headEnd/>
            <a:tailEnd/>
          </a:ln>
          <a:effectLst/>
          <a:scene3d>
            <a:camera prst="legacyObliqueTopRight"/>
            <a:lightRig rig="legacyFlat1" dir="t"/>
          </a:scene3d>
          <a:sp3d extrusionH="315900" prstMaterial="legacyMetal">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217" name="Group 23">
            <a:extLst>
              <a:ext uri="{FF2B5EF4-FFF2-40B4-BE49-F238E27FC236}">
                <a16:creationId xmlns:a16="http://schemas.microsoft.com/office/drawing/2014/main" id="{2B8C7927-C170-C947-A59E-AD9F78A7D96F}"/>
              </a:ext>
            </a:extLst>
          </p:cNvPr>
          <p:cNvGrpSpPr>
            <a:grpSpLocks/>
          </p:cNvGrpSpPr>
          <p:nvPr/>
        </p:nvGrpSpPr>
        <p:grpSpPr bwMode="auto">
          <a:xfrm>
            <a:off x="2384402" y="1842353"/>
            <a:ext cx="569912" cy="355600"/>
            <a:chOff x="1578" y="811"/>
            <a:chExt cx="359" cy="223"/>
          </a:xfrm>
        </p:grpSpPr>
        <p:sp>
          <p:nvSpPr>
            <p:cNvPr id="218" name="Rectangle 24">
              <a:extLst>
                <a:ext uri="{FF2B5EF4-FFF2-40B4-BE49-F238E27FC236}">
                  <a16:creationId xmlns:a16="http://schemas.microsoft.com/office/drawing/2014/main" id="{2CC06511-A499-3146-B5DB-1E388F5E27C4}"/>
                </a:ext>
              </a:extLst>
            </p:cNvPr>
            <p:cNvSpPr>
              <a:spLocks noChangeArrowheads="1"/>
            </p:cNvSpPr>
            <p:nvPr/>
          </p:nvSpPr>
          <p:spPr bwMode="auto">
            <a:xfrm>
              <a:off x="1578"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Rectangle 25">
              <a:extLst>
                <a:ext uri="{FF2B5EF4-FFF2-40B4-BE49-F238E27FC236}">
                  <a16:creationId xmlns:a16="http://schemas.microsoft.com/office/drawing/2014/main" id="{96B860DC-6A40-C54E-86B1-89B9D6F6A4B7}"/>
                </a:ext>
              </a:extLst>
            </p:cNvPr>
            <p:cNvSpPr>
              <a:spLocks noChangeArrowheads="1"/>
            </p:cNvSpPr>
            <p:nvPr/>
          </p:nvSpPr>
          <p:spPr bwMode="auto">
            <a:xfrm>
              <a:off x="1746"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Rectangle 26">
              <a:extLst>
                <a:ext uri="{FF2B5EF4-FFF2-40B4-BE49-F238E27FC236}">
                  <a16:creationId xmlns:a16="http://schemas.microsoft.com/office/drawing/2014/main" id="{C7BDB204-8901-BC44-96DC-18200D7D003B}"/>
                </a:ext>
              </a:extLst>
            </p:cNvPr>
            <p:cNvSpPr>
              <a:spLocks noChangeArrowheads="1"/>
            </p:cNvSpPr>
            <p:nvPr/>
          </p:nvSpPr>
          <p:spPr bwMode="auto">
            <a:xfrm>
              <a:off x="1674"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Rectangle 27">
              <a:extLst>
                <a:ext uri="{FF2B5EF4-FFF2-40B4-BE49-F238E27FC236}">
                  <a16:creationId xmlns:a16="http://schemas.microsoft.com/office/drawing/2014/main" id="{1CF33F3A-BBE9-B249-AC33-EDD5502C2F4C}"/>
                </a:ext>
              </a:extLst>
            </p:cNvPr>
            <p:cNvSpPr>
              <a:spLocks noChangeArrowheads="1"/>
            </p:cNvSpPr>
            <p:nvPr/>
          </p:nvSpPr>
          <p:spPr bwMode="auto">
            <a:xfrm>
              <a:off x="1810" y="922"/>
              <a:ext cx="127"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Rectangle 28">
              <a:extLst>
                <a:ext uri="{FF2B5EF4-FFF2-40B4-BE49-F238E27FC236}">
                  <a16:creationId xmlns:a16="http://schemas.microsoft.com/office/drawing/2014/main" id="{A62F506F-D745-1649-9E43-FFB2A44D21C1}"/>
                </a:ext>
              </a:extLst>
            </p:cNvPr>
            <p:cNvSpPr>
              <a:spLocks noChangeArrowheads="1"/>
            </p:cNvSpPr>
            <p:nvPr/>
          </p:nvSpPr>
          <p:spPr bwMode="auto">
            <a:xfrm>
              <a:off x="1594" y="866"/>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Rectangle 29">
              <a:extLst>
                <a:ext uri="{FF2B5EF4-FFF2-40B4-BE49-F238E27FC236}">
                  <a16:creationId xmlns:a16="http://schemas.microsoft.com/office/drawing/2014/main" id="{47F489C2-ED56-ED48-A9E6-85D05013C155}"/>
                </a:ext>
              </a:extLst>
            </p:cNvPr>
            <p:cNvSpPr>
              <a:spLocks noChangeArrowheads="1"/>
            </p:cNvSpPr>
            <p:nvPr/>
          </p:nvSpPr>
          <p:spPr bwMode="auto">
            <a:xfrm>
              <a:off x="1762"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Rectangle 30">
              <a:extLst>
                <a:ext uri="{FF2B5EF4-FFF2-40B4-BE49-F238E27FC236}">
                  <a16:creationId xmlns:a16="http://schemas.microsoft.com/office/drawing/2014/main" id="{D5BB9012-581C-3B46-95F4-A3EEF1216017}"/>
                </a:ext>
              </a:extLst>
            </p:cNvPr>
            <p:cNvSpPr>
              <a:spLocks noChangeArrowheads="1"/>
            </p:cNvSpPr>
            <p:nvPr/>
          </p:nvSpPr>
          <p:spPr bwMode="auto">
            <a:xfrm>
              <a:off x="1642" y="922"/>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5" name="Rectangle 31">
            <a:extLst>
              <a:ext uri="{FF2B5EF4-FFF2-40B4-BE49-F238E27FC236}">
                <a16:creationId xmlns:a16="http://schemas.microsoft.com/office/drawing/2014/main" id="{EC282133-DAA1-864B-8F3A-37BFC302C65B}"/>
              </a:ext>
            </a:extLst>
          </p:cNvPr>
          <p:cNvSpPr>
            <a:spLocks noChangeArrowheads="1"/>
          </p:cNvSpPr>
          <p:nvPr/>
        </p:nvSpPr>
        <p:spPr bwMode="auto">
          <a:xfrm>
            <a:off x="1654152" y="1770916"/>
            <a:ext cx="774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solidFill>
                  <a:srgbClr val="000000"/>
                </a:solidFill>
                <a:effectLst/>
                <a:latin typeface="Helvetica" pitchFamily="34" charset="0"/>
              </a:rPr>
              <a:t>Process</a:t>
            </a:r>
          </a:p>
        </p:txBody>
      </p:sp>
      <p:sp>
        <p:nvSpPr>
          <p:cNvPr id="226" name="Rectangle 32">
            <a:extLst>
              <a:ext uri="{FF2B5EF4-FFF2-40B4-BE49-F238E27FC236}">
                <a16:creationId xmlns:a16="http://schemas.microsoft.com/office/drawing/2014/main" id="{32351C44-078E-9B4D-BBFD-FE985361A2E3}"/>
              </a:ext>
            </a:extLst>
          </p:cNvPr>
          <p:cNvSpPr>
            <a:spLocks noChangeArrowheads="1"/>
          </p:cNvSpPr>
          <p:nvPr/>
        </p:nvSpPr>
        <p:spPr bwMode="auto">
          <a:xfrm>
            <a:off x="1877989" y="1910616"/>
            <a:ext cx="3270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solidFill>
                  <a:srgbClr val="000000"/>
                </a:solidFill>
                <a:effectLst/>
                <a:latin typeface="Helvetica" pitchFamily="34" charset="0"/>
              </a:rPr>
              <a:t>A</a:t>
            </a:r>
          </a:p>
        </p:txBody>
      </p:sp>
      <p:sp>
        <p:nvSpPr>
          <p:cNvPr id="227" name="Rectangle 33">
            <a:extLst>
              <a:ext uri="{FF2B5EF4-FFF2-40B4-BE49-F238E27FC236}">
                <a16:creationId xmlns:a16="http://schemas.microsoft.com/office/drawing/2014/main" id="{1C2E8530-8FDE-3B4D-98B5-2E32EA316452}"/>
              </a:ext>
            </a:extLst>
          </p:cNvPr>
          <p:cNvSpPr>
            <a:spLocks noChangeArrowheads="1"/>
          </p:cNvSpPr>
          <p:nvPr/>
        </p:nvSpPr>
        <p:spPr bwMode="auto">
          <a:xfrm>
            <a:off x="4210027" y="1797903"/>
            <a:ext cx="671512" cy="406400"/>
          </a:xfrm>
          <a:prstGeom prst="rect">
            <a:avLst/>
          </a:prstGeom>
          <a:solidFill>
            <a:schemeClr val="accent2"/>
          </a:solidFill>
          <a:ln w="12700" algn="ctr">
            <a:miter lim="800000"/>
            <a:headEnd/>
            <a:tailEnd/>
          </a:ln>
          <a:effectLst/>
          <a:scene3d>
            <a:camera prst="legacyObliqueTopRight"/>
            <a:lightRig rig="legacyFlat1" dir="t"/>
          </a:scene3d>
          <a:sp3d extrusionH="315900" prstMaterial="legacyMetal">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228" name="Group 34">
            <a:extLst>
              <a:ext uri="{FF2B5EF4-FFF2-40B4-BE49-F238E27FC236}">
                <a16:creationId xmlns:a16="http://schemas.microsoft.com/office/drawing/2014/main" id="{AA23AB88-630D-064D-A998-956189147C00}"/>
              </a:ext>
            </a:extLst>
          </p:cNvPr>
          <p:cNvGrpSpPr>
            <a:grpSpLocks/>
          </p:cNvGrpSpPr>
          <p:nvPr/>
        </p:nvGrpSpPr>
        <p:grpSpPr bwMode="auto">
          <a:xfrm>
            <a:off x="4891064" y="1842353"/>
            <a:ext cx="569913" cy="355600"/>
            <a:chOff x="3128" y="811"/>
            <a:chExt cx="359" cy="223"/>
          </a:xfrm>
        </p:grpSpPr>
        <p:sp>
          <p:nvSpPr>
            <p:cNvPr id="229" name="Rectangle 35">
              <a:extLst>
                <a:ext uri="{FF2B5EF4-FFF2-40B4-BE49-F238E27FC236}">
                  <a16:creationId xmlns:a16="http://schemas.microsoft.com/office/drawing/2014/main" id="{87EA9358-14F1-2C40-BAA5-CD2DEED9E8B2}"/>
                </a:ext>
              </a:extLst>
            </p:cNvPr>
            <p:cNvSpPr>
              <a:spLocks noChangeArrowheads="1"/>
            </p:cNvSpPr>
            <p:nvPr/>
          </p:nvSpPr>
          <p:spPr bwMode="auto">
            <a:xfrm>
              <a:off x="3128" y="978"/>
              <a:ext cx="135"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Rectangle 36">
              <a:extLst>
                <a:ext uri="{FF2B5EF4-FFF2-40B4-BE49-F238E27FC236}">
                  <a16:creationId xmlns:a16="http://schemas.microsoft.com/office/drawing/2014/main" id="{5BAB4F4A-4F50-484E-A090-46606956F466}"/>
                </a:ext>
              </a:extLst>
            </p:cNvPr>
            <p:cNvSpPr>
              <a:spLocks noChangeArrowheads="1"/>
            </p:cNvSpPr>
            <p:nvPr/>
          </p:nvSpPr>
          <p:spPr bwMode="auto">
            <a:xfrm>
              <a:off x="3295"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 name="Rectangle 37">
              <a:extLst>
                <a:ext uri="{FF2B5EF4-FFF2-40B4-BE49-F238E27FC236}">
                  <a16:creationId xmlns:a16="http://schemas.microsoft.com/office/drawing/2014/main" id="{D4FDFDCC-84EC-B747-95BD-56065268F7A5}"/>
                </a:ext>
              </a:extLst>
            </p:cNvPr>
            <p:cNvSpPr>
              <a:spLocks noChangeArrowheads="1"/>
            </p:cNvSpPr>
            <p:nvPr/>
          </p:nvSpPr>
          <p:spPr bwMode="auto">
            <a:xfrm>
              <a:off x="3223"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Rectangle 38">
              <a:extLst>
                <a:ext uri="{FF2B5EF4-FFF2-40B4-BE49-F238E27FC236}">
                  <a16:creationId xmlns:a16="http://schemas.microsoft.com/office/drawing/2014/main" id="{E6C52AC1-4C5F-DB45-BF31-B6B923984F82}"/>
                </a:ext>
              </a:extLst>
            </p:cNvPr>
            <p:cNvSpPr>
              <a:spLocks noChangeArrowheads="1"/>
            </p:cNvSpPr>
            <p:nvPr/>
          </p:nvSpPr>
          <p:spPr bwMode="auto">
            <a:xfrm>
              <a:off x="3359" y="922"/>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Rectangle 39">
              <a:extLst>
                <a:ext uri="{FF2B5EF4-FFF2-40B4-BE49-F238E27FC236}">
                  <a16:creationId xmlns:a16="http://schemas.microsoft.com/office/drawing/2014/main" id="{7DA7DF8E-54DD-834E-9F3E-B98EC0E4C586}"/>
                </a:ext>
              </a:extLst>
            </p:cNvPr>
            <p:cNvSpPr>
              <a:spLocks noChangeArrowheads="1"/>
            </p:cNvSpPr>
            <p:nvPr/>
          </p:nvSpPr>
          <p:spPr bwMode="auto">
            <a:xfrm>
              <a:off x="3144" y="866"/>
              <a:ext cx="127"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Rectangle 40">
              <a:extLst>
                <a:ext uri="{FF2B5EF4-FFF2-40B4-BE49-F238E27FC236}">
                  <a16:creationId xmlns:a16="http://schemas.microsoft.com/office/drawing/2014/main" id="{BB5CC364-7149-DD4E-93C9-6B7779C9C8F4}"/>
                </a:ext>
              </a:extLst>
            </p:cNvPr>
            <p:cNvSpPr>
              <a:spLocks noChangeArrowheads="1"/>
            </p:cNvSpPr>
            <p:nvPr/>
          </p:nvSpPr>
          <p:spPr bwMode="auto">
            <a:xfrm>
              <a:off x="3311"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Rectangle 41">
              <a:extLst>
                <a:ext uri="{FF2B5EF4-FFF2-40B4-BE49-F238E27FC236}">
                  <a16:creationId xmlns:a16="http://schemas.microsoft.com/office/drawing/2014/main" id="{277423DA-26CF-CA44-9E81-952B9EF6EA15}"/>
                </a:ext>
              </a:extLst>
            </p:cNvPr>
            <p:cNvSpPr>
              <a:spLocks noChangeArrowheads="1"/>
            </p:cNvSpPr>
            <p:nvPr/>
          </p:nvSpPr>
          <p:spPr bwMode="auto">
            <a:xfrm>
              <a:off x="3192" y="922"/>
              <a:ext cx="135"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36" name="Group 42">
            <a:extLst>
              <a:ext uri="{FF2B5EF4-FFF2-40B4-BE49-F238E27FC236}">
                <a16:creationId xmlns:a16="http://schemas.microsoft.com/office/drawing/2014/main" id="{81A459A0-ABBC-1B44-B2B9-5A2317B4441E}"/>
              </a:ext>
            </a:extLst>
          </p:cNvPr>
          <p:cNvGrpSpPr>
            <a:grpSpLocks/>
          </p:cNvGrpSpPr>
          <p:nvPr/>
        </p:nvGrpSpPr>
        <p:grpSpPr bwMode="auto">
          <a:xfrm>
            <a:off x="898502" y="2374166"/>
            <a:ext cx="7315200" cy="1533525"/>
            <a:chOff x="602" y="1361"/>
            <a:chExt cx="4608" cy="966"/>
          </a:xfrm>
        </p:grpSpPr>
        <p:sp>
          <p:nvSpPr>
            <p:cNvPr id="237" name="Line 43">
              <a:extLst>
                <a:ext uri="{FF2B5EF4-FFF2-40B4-BE49-F238E27FC236}">
                  <a16:creationId xmlns:a16="http://schemas.microsoft.com/office/drawing/2014/main" id="{2887982C-CE3B-3546-8A0A-5DE7CBF63F31}"/>
                </a:ext>
              </a:extLst>
            </p:cNvPr>
            <p:cNvSpPr>
              <a:spLocks noChangeShapeType="1"/>
            </p:cNvSpPr>
            <p:nvPr/>
          </p:nvSpPr>
          <p:spPr bwMode="auto">
            <a:xfrm flipH="1">
              <a:off x="633" y="2140"/>
              <a:ext cx="4489"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Freeform 44">
              <a:extLst>
                <a:ext uri="{FF2B5EF4-FFF2-40B4-BE49-F238E27FC236}">
                  <a16:creationId xmlns:a16="http://schemas.microsoft.com/office/drawing/2014/main" id="{A8A5B67F-A23E-AB4E-BCF1-06A81811E154}"/>
                </a:ext>
              </a:extLst>
            </p:cNvPr>
            <p:cNvSpPr>
              <a:spLocks/>
            </p:cNvSpPr>
            <p:nvPr/>
          </p:nvSpPr>
          <p:spPr bwMode="auto">
            <a:xfrm>
              <a:off x="617" y="2108"/>
              <a:ext cx="88" cy="64"/>
            </a:xfrm>
            <a:custGeom>
              <a:avLst/>
              <a:gdLst>
                <a:gd name="T0" fmla="*/ 0 w 88"/>
                <a:gd name="T1" fmla="*/ 32 h 64"/>
                <a:gd name="T2" fmla="*/ 87 w 88"/>
                <a:gd name="T3" fmla="*/ 0 h 64"/>
                <a:gd name="T4" fmla="*/ 87 w 88"/>
                <a:gd name="T5" fmla="*/ 63 h 64"/>
                <a:gd name="T6" fmla="*/ 0 w 88"/>
                <a:gd name="T7" fmla="*/ 32 h 64"/>
              </a:gdLst>
              <a:ahLst/>
              <a:cxnLst>
                <a:cxn ang="0">
                  <a:pos x="T0" y="T1"/>
                </a:cxn>
                <a:cxn ang="0">
                  <a:pos x="T2" y="T3"/>
                </a:cxn>
                <a:cxn ang="0">
                  <a:pos x="T4" y="T5"/>
                </a:cxn>
                <a:cxn ang="0">
                  <a:pos x="T6" y="T7"/>
                </a:cxn>
              </a:cxnLst>
              <a:rect l="0" t="0" r="r" b="b"/>
              <a:pathLst>
                <a:path w="88" h="64">
                  <a:moveTo>
                    <a:pt x="0" y="32"/>
                  </a:moveTo>
                  <a:lnTo>
                    <a:pt x="87" y="0"/>
                  </a:lnTo>
                  <a:lnTo>
                    <a:pt x="87" y="63"/>
                  </a:lnTo>
                  <a:lnTo>
                    <a:pt x="0" y="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45">
              <a:extLst>
                <a:ext uri="{FF2B5EF4-FFF2-40B4-BE49-F238E27FC236}">
                  <a16:creationId xmlns:a16="http://schemas.microsoft.com/office/drawing/2014/main" id="{387DC4B5-58DD-AD48-B683-FC9FDD79D17D}"/>
                </a:ext>
              </a:extLst>
            </p:cNvPr>
            <p:cNvSpPr>
              <a:spLocks/>
            </p:cNvSpPr>
            <p:nvPr/>
          </p:nvSpPr>
          <p:spPr bwMode="auto">
            <a:xfrm>
              <a:off x="5114" y="2108"/>
              <a:ext cx="88" cy="64"/>
            </a:xfrm>
            <a:custGeom>
              <a:avLst/>
              <a:gdLst>
                <a:gd name="T0" fmla="*/ 87 w 88"/>
                <a:gd name="T1" fmla="*/ 32 h 64"/>
                <a:gd name="T2" fmla="*/ 0 w 88"/>
                <a:gd name="T3" fmla="*/ 63 h 64"/>
                <a:gd name="T4" fmla="*/ 0 w 88"/>
                <a:gd name="T5" fmla="*/ 0 h 64"/>
                <a:gd name="T6" fmla="*/ 87 w 88"/>
                <a:gd name="T7" fmla="*/ 32 h 64"/>
              </a:gdLst>
              <a:ahLst/>
              <a:cxnLst>
                <a:cxn ang="0">
                  <a:pos x="T0" y="T1"/>
                </a:cxn>
                <a:cxn ang="0">
                  <a:pos x="T2" y="T3"/>
                </a:cxn>
                <a:cxn ang="0">
                  <a:pos x="T4" y="T5"/>
                </a:cxn>
                <a:cxn ang="0">
                  <a:pos x="T6" y="T7"/>
                </a:cxn>
              </a:cxnLst>
              <a:rect l="0" t="0" r="r" b="b"/>
              <a:pathLst>
                <a:path w="88" h="64">
                  <a:moveTo>
                    <a:pt x="87" y="32"/>
                  </a:moveTo>
                  <a:lnTo>
                    <a:pt x="0" y="63"/>
                  </a:lnTo>
                  <a:lnTo>
                    <a:pt x="0" y="0"/>
                  </a:lnTo>
                  <a:lnTo>
                    <a:pt x="87" y="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Rectangle 46">
              <a:extLst>
                <a:ext uri="{FF2B5EF4-FFF2-40B4-BE49-F238E27FC236}">
                  <a16:creationId xmlns:a16="http://schemas.microsoft.com/office/drawing/2014/main" id="{D5462E06-DB20-494E-8929-B49CA9582944}"/>
                </a:ext>
              </a:extLst>
            </p:cNvPr>
            <p:cNvSpPr>
              <a:spLocks noChangeArrowheads="1"/>
            </p:cNvSpPr>
            <p:nvPr/>
          </p:nvSpPr>
          <p:spPr bwMode="auto">
            <a:xfrm>
              <a:off x="1600" y="1960"/>
              <a:ext cx="2306" cy="36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241" name="Rectangle 47">
              <a:extLst>
                <a:ext uri="{FF2B5EF4-FFF2-40B4-BE49-F238E27FC236}">
                  <a16:creationId xmlns:a16="http://schemas.microsoft.com/office/drawing/2014/main" id="{95468B0E-A417-EA42-8FEA-6462C57E4064}"/>
                </a:ext>
              </a:extLst>
            </p:cNvPr>
            <p:cNvSpPr>
              <a:spLocks noChangeArrowheads="1"/>
            </p:cNvSpPr>
            <p:nvPr/>
          </p:nvSpPr>
          <p:spPr bwMode="auto">
            <a:xfrm>
              <a:off x="3741" y="1760"/>
              <a:ext cx="1469" cy="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Rectangle 48">
              <a:extLst>
                <a:ext uri="{FF2B5EF4-FFF2-40B4-BE49-F238E27FC236}">
                  <a16:creationId xmlns:a16="http://schemas.microsoft.com/office/drawing/2014/main" id="{ACBEEA46-BB3E-6544-A4B8-9D8FCA2FA4D7}"/>
                </a:ext>
              </a:extLst>
            </p:cNvPr>
            <p:cNvSpPr>
              <a:spLocks noChangeArrowheads="1"/>
            </p:cNvSpPr>
            <p:nvPr/>
          </p:nvSpPr>
          <p:spPr bwMode="auto">
            <a:xfrm>
              <a:off x="2184" y="1561"/>
              <a:ext cx="1469" cy="199"/>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Rectangle 49">
              <a:extLst>
                <a:ext uri="{FF2B5EF4-FFF2-40B4-BE49-F238E27FC236}">
                  <a16:creationId xmlns:a16="http://schemas.microsoft.com/office/drawing/2014/main" id="{3A43F4AD-1B42-FA46-A976-A66FE802B0A1}"/>
                </a:ext>
              </a:extLst>
            </p:cNvPr>
            <p:cNvSpPr>
              <a:spLocks noChangeArrowheads="1"/>
            </p:cNvSpPr>
            <p:nvPr/>
          </p:nvSpPr>
          <p:spPr bwMode="auto">
            <a:xfrm>
              <a:off x="602" y="1361"/>
              <a:ext cx="1502" cy="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Oval 50">
              <a:extLst>
                <a:ext uri="{FF2B5EF4-FFF2-40B4-BE49-F238E27FC236}">
                  <a16:creationId xmlns:a16="http://schemas.microsoft.com/office/drawing/2014/main" id="{8A72F857-4A6E-4C4A-8FEA-294A32966B4D}"/>
                </a:ext>
              </a:extLst>
            </p:cNvPr>
            <p:cNvSpPr>
              <a:spLocks noChangeArrowheads="1"/>
            </p:cNvSpPr>
            <p:nvPr/>
          </p:nvSpPr>
          <p:spPr bwMode="auto">
            <a:xfrm>
              <a:off x="657"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Oval 51">
              <a:extLst>
                <a:ext uri="{FF2B5EF4-FFF2-40B4-BE49-F238E27FC236}">
                  <a16:creationId xmlns:a16="http://schemas.microsoft.com/office/drawing/2014/main" id="{605D750C-63CC-294A-AA8B-8A628544803B}"/>
                </a:ext>
              </a:extLst>
            </p:cNvPr>
            <p:cNvSpPr>
              <a:spLocks noChangeArrowheads="1"/>
            </p:cNvSpPr>
            <p:nvPr/>
          </p:nvSpPr>
          <p:spPr bwMode="auto">
            <a:xfrm>
              <a:off x="801"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Oval 52">
              <a:extLst>
                <a:ext uri="{FF2B5EF4-FFF2-40B4-BE49-F238E27FC236}">
                  <a16:creationId xmlns:a16="http://schemas.microsoft.com/office/drawing/2014/main" id="{E782DEEE-3432-2B4B-BB3A-A646D557B811}"/>
                </a:ext>
              </a:extLst>
            </p:cNvPr>
            <p:cNvSpPr>
              <a:spLocks noChangeArrowheads="1"/>
            </p:cNvSpPr>
            <p:nvPr/>
          </p:nvSpPr>
          <p:spPr bwMode="auto">
            <a:xfrm>
              <a:off x="945"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53">
              <a:extLst>
                <a:ext uri="{FF2B5EF4-FFF2-40B4-BE49-F238E27FC236}">
                  <a16:creationId xmlns:a16="http://schemas.microsoft.com/office/drawing/2014/main" id="{519F1735-3DF6-F245-B20A-D0138F10BE24}"/>
                </a:ext>
              </a:extLst>
            </p:cNvPr>
            <p:cNvSpPr>
              <a:spLocks noChangeArrowheads="1"/>
            </p:cNvSpPr>
            <p:nvPr/>
          </p:nvSpPr>
          <p:spPr bwMode="auto">
            <a:xfrm>
              <a:off x="1089"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Oval 54">
              <a:extLst>
                <a:ext uri="{FF2B5EF4-FFF2-40B4-BE49-F238E27FC236}">
                  <a16:creationId xmlns:a16="http://schemas.microsoft.com/office/drawing/2014/main" id="{B10582C6-7FEC-4744-B7BB-D57FE3A008E8}"/>
                </a:ext>
              </a:extLst>
            </p:cNvPr>
            <p:cNvSpPr>
              <a:spLocks noChangeArrowheads="1"/>
            </p:cNvSpPr>
            <p:nvPr/>
          </p:nvSpPr>
          <p:spPr bwMode="auto">
            <a:xfrm>
              <a:off x="1233" y="1409"/>
              <a:ext cx="95"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Oval 55">
              <a:extLst>
                <a:ext uri="{FF2B5EF4-FFF2-40B4-BE49-F238E27FC236}">
                  <a16:creationId xmlns:a16="http://schemas.microsoft.com/office/drawing/2014/main" id="{55E8D70F-B655-C344-8454-C0EB00C54791}"/>
                </a:ext>
              </a:extLst>
            </p:cNvPr>
            <p:cNvSpPr>
              <a:spLocks noChangeArrowheads="1"/>
            </p:cNvSpPr>
            <p:nvPr/>
          </p:nvSpPr>
          <p:spPr bwMode="auto">
            <a:xfrm>
              <a:off x="1376"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Oval 56">
              <a:extLst>
                <a:ext uri="{FF2B5EF4-FFF2-40B4-BE49-F238E27FC236}">
                  <a16:creationId xmlns:a16="http://schemas.microsoft.com/office/drawing/2014/main" id="{FC89325A-E07A-A242-82F7-77E3592687BF}"/>
                </a:ext>
              </a:extLst>
            </p:cNvPr>
            <p:cNvSpPr>
              <a:spLocks noChangeArrowheads="1"/>
            </p:cNvSpPr>
            <p:nvPr/>
          </p:nvSpPr>
          <p:spPr bwMode="auto">
            <a:xfrm>
              <a:off x="1520"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57">
              <a:extLst>
                <a:ext uri="{FF2B5EF4-FFF2-40B4-BE49-F238E27FC236}">
                  <a16:creationId xmlns:a16="http://schemas.microsoft.com/office/drawing/2014/main" id="{E5013FD8-5417-4E4A-954D-506A7D49A390}"/>
                </a:ext>
              </a:extLst>
            </p:cNvPr>
            <p:cNvSpPr>
              <a:spLocks noChangeArrowheads="1"/>
            </p:cNvSpPr>
            <p:nvPr/>
          </p:nvSpPr>
          <p:spPr bwMode="auto">
            <a:xfrm>
              <a:off x="1664"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Oval 58">
              <a:extLst>
                <a:ext uri="{FF2B5EF4-FFF2-40B4-BE49-F238E27FC236}">
                  <a16:creationId xmlns:a16="http://schemas.microsoft.com/office/drawing/2014/main" id="{24C9FAA2-22DE-1C4B-AEBF-2CFAECA11955}"/>
                </a:ext>
              </a:extLst>
            </p:cNvPr>
            <p:cNvSpPr>
              <a:spLocks noChangeArrowheads="1"/>
            </p:cNvSpPr>
            <p:nvPr/>
          </p:nvSpPr>
          <p:spPr bwMode="auto">
            <a:xfrm>
              <a:off x="1808"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Oval 59">
              <a:extLst>
                <a:ext uri="{FF2B5EF4-FFF2-40B4-BE49-F238E27FC236}">
                  <a16:creationId xmlns:a16="http://schemas.microsoft.com/office/drawing/2014/main" id="{F92A0B14-AED8-974C-B87F-92F325AAC5D9}"/>
                </a:ext>
              </a:extLst>
            </p:cNvPr>
            <p:cNvSpPr>
              <a:spLocks noChangeArrowheads="1"/>
            </p:cNvSpPr>
            <p:nvPr/>
          </p:nvSpPr>
          <p:spPr bwMode="auto">
            <a:xfrm>
              <a:off x="1952" y="1409"/>
              <a:ext cx="96" cy="104"/>
            </a:xfrm>
            <a:prstGeom prst="ellipse">
              <a:avLst/>
            </a:prstGeom>
            <a:solidFill>
              <a:srgbClr val="FFE94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Oval 60">
              <a:extLst>
                <a:ext uri="{FF2B5EF4-FFF2-40B4-BE49-F238E27FC236}">
                  <a16:creationId xmlns:a16="http://schemas.microsoft.com/office/drawing/2014/main" id="{8EDCB992-9B64-1E47-8D5B-EF79670040EC}"/>
                </a:ext>
              </a:extLst>
            </p:cNvPr>
            <p:cNvSpPr>
              <a:spLocks noChangeArrowheads="1"/>
            </p:cNvSpPr>
            <p:nvPr/>
          </p:nvSpPr>
          <p:spPr bwMode="auto">
            <a:xfrm>
              <a:off x="2224"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 name="Oval 61">
              <a:extLst>
                <a:ext uri="{FF2B5EF4-FFF2-40B4-BE49-F238E27FC236}">
                  <a16:creationId xmlns:a16="http://schemas.microsoft.com/office/drawing/2014/main" id="{9C5E1858-554A-324B-86FE-2F71C5EEABAA}"/>
                </a:ext>
              </a:extLst>
            </p:cNvPr>
            <p:cNvSpPr>
              <a:spLocks noChangeArrowheads="1"/>
            </p:cNvSpPr>
            <p:nvPr/>
          </p:nvSpPr>
          <p:spPr bwMode="auto">
            <a:xfrm>
              <a:off x="2368"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Oval 62">
              <a:extLst>
                <a:ext uri="{FF2B5EF4-FFF2-40B4-BE49-F238E27FC236}">
                  <a16:creationId xmlns:a16="http://schemas.microsoft.com/office/drawing/2014/main" id="{2F16E136-E67A-AB4F-83CE-65EF39A82D10}"/>
                </a:ext>
              </a:extLst>
            </p:cNvPr>
            <p:cNvSpPr>
              <a:spLocks noChangeArrowheads="1"/>
            </p:cNvSpPr>
            <p:nvPr/>
          </p:nvSpPr>
          <p:spPr bwMode="auto">
            <a:xfrm>
              <a:off x="2512" y="1608"/>
              <a:ext cx="94"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 name="Oval 63">
              <a:extLst>
                <a:ext uri="{FF2B5EF4-FFF2-40B4-BE49-F238E27FC236}">
                  <a16:creationId xmlns:a16="http://schemas.microsoft.com/office/drawing/2014/main" id="{3919F8D7-6430-D445-808A-2EB2C1E8D9E9}"/>
                </a:ext>
              </a:extLst>
            </p:cNvPr>
            <p:cNvSpPr>
              <a:spLocks noChangeArrowheads="1"/>
            </p:cNvSpPr>
            <p:nvPr/>
          </p:nvSpPr>
          <p:spPr bwMode="auto">
            <a:xfrm>
              <a:off x="2654"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 name="Oval 64">
              <a:extLst>
                <a:ext uri="{FF2B5EF4-FFF2-40B4-BE49-F238E27FC236}">
                  <a16:creationId xmlns:a16="http://schemas.microsoft.com/office/drawing/2014/main" id="{1C05ADC5-22B2-894D-BEE3-919CA897411B}"/>
                </a:ext>
              </a:extLst>
            </p:cNvPr>
            <p:cNvSpPr>
              <a:spLocks noChangeArrowheads="1"/>
            </p:cNvSpPr>
            <p:nvPr/>
          </p:nvSpPr>
          <p:spPr bwMode="auto">
            <a:xfrm>
              <a:off x="2798"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Oval 65">
              <a:extLst>
                <a:ext uri="{FF2B5EF4-FFF2-40B4-BE49-F238E27FC236}">
                  <a16:creationId xmlns:a16="http://schemas.microsoft.com/office/drawing/2014/main" id="{A96D3A10-228A-5A4C-BCBA-3B2ECC1D2C99}"/>
                </a:ext>
              </a:extLst>
            </p:cNvPr>
            <p:cNvSpPr>
              <a:spLocks noChangeArrowheads="1"/>
            </p:cNvSpPr>
            <p:nvPr/>
          </p:nvSpPr>
          <p:spPr bwMode="auto">
            <a:xfrm>
              <a:off x="2942"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Oval 66">
              <a:extLst>
                <a:ext uri="{FF2B5EF4-FFF2-40B4-BE49-F238E27FC236}">
                  <a16:creationId xmlns:a16="http://schemas.microsoft.com/office/drawing/2014/main" id="{DD1DE43F-7ECE-474E-9849-7414A33AC737}"/>
                </a:ext>
              </a:extLst>
            </p:cNvPr>
            <p:cNvSpPr>
              <a:spLocks noChangeArrowheads="1"/>
            </p:cNvSpPr>
            <p:nvPr/>
          </p:nvSpPr>
          <p:spPr bwMode="auto">
            <a:xfrm>
              <a:off x="3086"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Oval 67">
              <a:extLst>
                <a:ext uri="{FF2B5EF4-FFF2-40B4-BE49-F238E27FC236}">
                  <a16:creationId xmlns:a16="http://schemas.microsoft.com/office/drawing/2014/main" id="{3CA472EE-7F30-C440-8BDB-25AC32D7CE5F}"/>
                </a:ext>
              </a:extLst>
            </p:cNvPr>
            <p:cNvSpPr>
              <a:spLocks noChangeArrowheads="1"/>
            </p:cNvSpPr>
            <p:nvPr/>
          </p:nvSpPr>
          <p:spPr bwMode="auto">
            <a:xfrm>
              <a:off x="3229"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Oval 68">
              <a:extLst>
                <a:ext uri="{FF2B5EF4-FFF2-40B4-BE49-F238E27FC236}">
                  <a16:creationId xmlns:a16="http://schemas.microsoft.com/office/drawing/2014/main" id="{94519D1D-FF05-EF46-965C-96209A49F762}"/>
                </a:ext>
              </a:extLst>
            </p:cNvPr>
            <p:cNvSpPr>
              <a:spLocks noChangeArrowheads="1"/>
            </p:cNvSpPr>
            <p:nvPr/>
          </p:nvSpPr>
          <p:spPr bwMode="auto">
            <a:xfrm>
              <a:off x="3373"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Oval 69">
              <a:extLst>
                <a:ext uri="{FF2B5EF4-FFF2-40B4-BE49-F238E27FC236}">
                  <a16:creationId xmlns:a16="http://schemas.microsoft.com/office/drawing/2014/main" id="{1484D073-7D60-CB45-8C2E-08793940F4F2}"/>
                </a:ext>
              </a:extLst>
            </p:cNvPr>
            <p:cNvSpPr>
              <a:spLocks noChangeArrowheads="1"/>
            </p:cNvSpPr>
            <p:nvPr/>
          </p:nvSpPr>
          <p:spPr bwMode="auto">
            <a:xfrm>
              <a:off x="3517" y="1608"/>
              <a:ext cx="96" cy="104"/>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Oval 70">
              <a:extLst>
                <a:ext uri="{FF2B5EF4-FFF2-40B4-BE49-F238E27FC236}">
                  <a16:creationId xmlns:a16="http://schemas.microsoft.com/office/drawing/2014/main" id="{75ACAA6F-3A71-9E44-8227-D46B2074D33B}"/>
                </a:ext>
              </a:extLst>
            </p:cNvPr>
            <p:cNvSpPr>
              <a:spLocks noChangeArrowheads="1"/>
            </p:cNvSpPr>
            <p:nvPr/>
          </p:nvSpPr>
          <p:spPr bwMode="auto">
            <a:xfrm>
              <a:off x="3789" y="1808"/>
              <a:ext cx="103"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Oval 71">
              <a:extLst>
                <a:ext uri="{FF2B5EF4-FFF2-40B4-BE49-F238E27FC236}">
                  <a16:creationId xmlns:a16="http://schemas.microsoft.com/office/drawing/2014/main" id="{54812672-756E-D44B-854F-26A2DA37D9AB}"/>
                </a:ext>
              </a:extLst>
            </p:cNvPr>
            <p:cNvSpPr>
              <a:spLocks noChangeArrowheads="1"/>
            </p:cNvSpPr>
            <p:nvPr/>
          </p:nvSpPr>
          <p:spPr bwMode="auto">
            <a:xfrm>
              <a:off x="3932"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Oval 72">
              <a:extLst>
                <a:ext uri="{FF2B5EF4-FFF2-40B4-BE49-F238E27FC236}">
                  <a16:creationId xmlns:a16="http://schemas.microsoft.com/office/drawing/2014/main" id="{9163AD4A-4778-7A46-8759-68772E750859}"/>
                </a:ext>
              </a:extLst>
            </p:cNvPr>
            <p:cNvSpPr>
              <a:spLocks noChangeArrowheads="1"/>
            </p:cNvSpPr>
            <p:nvPr/>
          </p:nvSpPr>
          <p:spPr bwMode="auto">
            <a:xfrm>
              <a:off x="4076"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Oval 73">
              <a:extLst>
                <a:ext uri="{FF2B5EF4-FFF2-40B4-BE49-F238E27FC236}">
                  <a16:creationId xmlns:a16="http://schemas.microsoft.com/office/drawing/2014/main" id="{99B657E8-DE60-5B49-830E-DE892DD51615}"/>
                </a:ext>
              </a:extLst>
            </p:cNvPr>
            <p:cNvSpPr>
              <a:spLocks noChangeArrowheads="1"/>
            </p:cNvSpPr>
            <p:nvPr/>
          </p:nvSpPr>
          <p:spPr bwMode="auto">
            <a:xfrm>
              <a:off x="4220"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Oval 74">
              <a:extLst>
                <a:ext uri="{FF2B5EF4-FFF2-40B4-BE49-F238E27FC236}">
                  <a16:creationId xmlns:a16="http://schemas.microsoft.com/office/drawing/2014/main" id="{52DD1654-2058-4B48-B1EB-10D23C1DE69C}"/>
                </a:ext>
              </a:extLst>
            </p:cNvPr>
            <p:cNvSpPr>
              <a:spLocks noChangeArrowheads="1"/>
            </p:cNvSpPr>
            <p:nvPr/>
          </p:nvSpPr>
          <p:spPr bwMode="auto">
            <a:xfrm>
              <a:off x="4364"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Oval 75">
              <a:extLst>
                <a:ext uri="{FF2B5EF4-FFF2-40B4-BE49-F238E27FC236}">
                  <a16:creationId xmlns:a16="http://schemas.microsoft.com/office/drawing/2014/main" id="{FA904D8A-06A7-054B-B038-AE663694E9EC}"/>
                </a:ext>
              </a:extLst>
            </p:cNvPr>
            <p:cNvSpPr>
              <a:spLocks noChangeArrowheads="1"/>
            </p:cNvSpPr>
            <p:nvPr/>
          </p:nvSpPr>
          <p:spPr bwMode="auto">
            <a:xfrm>
              <a:off x="4508"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Oval 76">
              <a:extLst>
                <a:ext uri="{FF2B5EF4-FFF2-40B4-BE49-F238E27FC236}">
                  <a16:creationId xmlns:a16="http://schemas.microsoft.com/office/drawing/2014/main" id="{0CD3D409-953F-1046-B271-AEC0EF241C26}"/>
                </a:ext>
              </a:extLst>
            </p:cNvPr>
            <p:cNvSpPr>
              <a:spLocks noChangeArrowheads="1"/>
            </p:cNvSpPr>
            <p:nvPr/>
          </p:nvSpPr>
          <p:spPr bwMode="auto">
            <a:xfrm>
              <a:off x="4652"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Oval 77">
              <a:extLst>
                <a:ext uri="{FF2B5EF4-FFF2-40B4-BE49-F238E27FC236}">
                  <a16:creationId xmlns:a16="http://schemas.microsoft.com/office/drawing/2014/main" id="{56EABFD8-87FB-8646-8DE1-A40F5FA1D846}"/>
                </a:ext>
              </a:extLst>
            </p:cNvPr>
            <p:cNvSpPr>
              <a:spLocks noChangeArrowheads="1"/>
            </p:cNvSpPr>
            <p:nvPr/>
          </p:nvSpPr>
          <p:spPr bwMode="auto">
            <a:xfrm>
              <a:off x="4796"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 name="Oval 78">
              <a:extLst>
                <a:ext uri="{FF2B5EF4-FFF2-40B4-BE49-F238E27FC236}">
                  <a16:creationId xmlns:a16="http://schemas.microsoft.com/office/drawing/2014/main" id="{EE466C68-A8E8-2247-924F-D68E16AD281B}"/>
                </a:ext>
              </a:extLst>
            </p:cNvPr>
            <p:cNvSpPr>
              <a:spLocks noChangeArrowheads="1"/>
            </p:cNvSpPr>
            <p:nvPr/>
          </p:nvSpPr>
          <p:spPr bwMode="auto">
            <a:xfrm>
              <a:off x="4940" y="1808"/>
              <a:ext cx="104"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 name="Oval 79">
              <a:extLst>
                <a:ext uri="{FF2B5EF4-FFF2-40B4-BE49-F238E27FC236}">
                  <a16:creationId xmlns:a16="http://schemas.microsoft.com/office/drawing/2014/main" id="{EACEF57E-A7CE-4446-AEC2-AC149FEB7E15}"/>
                </a:ext>
              </a:extLst>
            </p:cNvPr>
            <p:cNvSpPr>
              <a:spLocks noChangeArrowheads="1"/>
            </p:cNvSpPr>
            <p:nvPr/>
          </p:nvSpPr>
          <p:spPr bwMode="auto">
            <a:xfrm>
              <a:off x="5084" y="1808"/>
              <a:ext cx="102" cy="104"/>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 name="Rectangle 80">
              <a:extLst>
                <a:ext uri="{FF2B5EF4-FFF2-40B4-BE49-F238E27FC236}">
                  <a16:creationId xmlns:a16="http://schemas.microsoft.com/office/drawing/2014/main" id="{E0537A4C-A85B-184D-8CE3-27F96C723F07}"/>
                </a:ext>
              </a:extLst>
            </p:cNvPr>
            <p:cNvSpPr>
              <a:spLocks noChangeArrowheads="1"/>
            </p:cNvSpPr>
            <p:nvPr/>
          </p:nvSpPr>
          <p:spPr bwMode="auto">
            <a:xfrm>
              <a:off x="973" y="1548"/>
              <a:ext cx="6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10 minutes</a:t>
              </a:r>
            </a:p>
          </p:txBody>
        </p:sp>
        <p:sp>
          <p:nvSpPr>
            <p:cNvPr id="275" name="Rectangle 81">
              <a:extLst>
                <a:ext uri="{FF2B5EF4-FFF2-40B4-BE49-F238E27FC236}">
                  <a16:creationId xmlns:a16="http://schemas.microsoft.com/office/drawing/2014/main" id="{788C308E-0D6F-814B-80F7-648E71D7D767}"/>
                </a:ext>
              </a:extLst>
            </p:cNvPr>
            <p:cNvSpPr>
              <a:spLocks noChangeArrowheads="1"/>
            </p:cNvSpPr>
            <p:nvPr/>
          </p:nvSpPr>
          <p:spPr bwMode="auto">
            <a:xfrm>
              <a:off x="2536" y="1748"/>
              <a:ext cx="6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10 minutes</a:t>
              </a:r>
            </a:p>
          </p:txBody>
        </p:sp>
        <p:sp>
          <p:nvSpPr>
            <p:cNvPr id="276" name="Freeform 82">
              <a:extLst>
                <a:ext uri="{FF2B5EF4-FFF2-40B4-BE49-F238E27FC236}">
                  <a16:creationId xmlns:a16="http://schemas.microsoft.com/office/drawing/2014/main" id="{1520A87B-0DBA-5F4A-BE34-0924F00ACDEE}"/>
                </a:ext>
              </a:extLst>
            </p:cNvPr>
            <p:cNvSpPr>
              <a:spLocks/>
            </p:cNvSpPr>
            <p:nvPr/>
          </p:nvSpPr>
          <p:spPr bwMode="auto">
            <a:xfrm>
              <a:off x="1582" y="2036"/>
              <a:ext cx="2531" cy="256"/>
            </a:xfrm>
            <a:custGeom>
              <a:avLst/>
              <a:gdLst>
                <a:gd name="T0" fmla="*/ 0 w 2517"/>
                <a:gd name="T1" fmla="*/ 0 h 256"/>
                <a:gd name="T2" fmla="*/ 2516 w 2517"/>
                <a:gd name="T3" fmla="*/ 0 h 256"/>
                <a:gd name="T4" fmla="*/ 2516 w 2517"/>
                <a:gd name="T5" fmla="*/ 255 h 256"/>
                <a:gd name="T6" fmla="*/ 0 w 2517"/>
                <a:gd name="T7" fmla="*/ 255 h 256"/>
                <a:gd name="T8" fmla="*/ 0 w 2517"/>
                <a:gd name="T9" fmla="*/ 0 h 256"/>
              </a:gdLst>
              <a:ahLst/>
              <a:cxnLst>
                <a:cxn ang="0">
                  <a:pos x="T0" y="T1"/>
                </a:cxn>
                <a:cxn ang="0">
                  <a:pos x="T2" y="T3"/>
                </a:cxn>
                <a:cxn ang="0">
                  <a:pos x="T4" y="T5"/>
                </a:cxn>
                <a:cxn ang="0">
                  <a:pos x="T6" y="T7"/>
                </a:cxn>
                <a:cxn ang="0">
                  <a:pos x="T8" y="T9"/>
                </a:cxn>
              </a:cxnLst>
              <a:rect l="0" t="0" r="r" b="b"/>
              <a:pathLst>
                <a:path w="2517" h="256">
                  <a:moveTo>
                    <a:pt x="0" y="0"/>
                  </a:moveTo>
                  <a:lnTo>
                    <a:pt x="2516" y="0"/>
                  </a:lnTo>
                  <a:lnTo>
                    <a:pt x="2516" y="255"/>
                  </a:lnTo>
                  <a:lnTo>
                    <a:pt x="0" y="255"/>
                  </a:lnTo>
                  <a:lnTo>
                    <a:pt x="0" y="0"/>
                  </a:lnTo>
                </a:path>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Rectangle 83">
              <a:extLst>
                <a:ext uri="{FF2B5EF4-FFF2-40B4-BE49-F238E27FC236}">
                  <a16:creationId xmlns:a16="http://schemas.microsoft.com/office/drawing/2014/main" id="{1A2EE675-3059-DF4E-9F94-FCEE93710CF7}"/>
                </a:ext>
              </a:extLst>
            </p:cNvPr>
            <p:cNvSpPr>
              <a:spLocks noChangeArrowheads="1"/>
            </p:cNvSpPr>
            <p:nvPr/>
          </p:nvSpPr>
          <p:spPr bwMode="auto">
            <a:xfrm>
              <a:off x="1579" y="2023"/>
              <a:ext cx="738"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 Lead Time:</a:t>
              </a:r>
            </a:p>
          </p:txBody>
        </p:sp>
        <p:sp>
          <p:nvSpPr>
            <p:cNvPr id="278" name="Rectangle 84">
              <a:extLst>
                <a:ext uri="{FF2B5EF4-FFF2-40B4-BE49-F238E27FC236}">
                  <a16:creationId xmlns:a16="http://schemas.microsoft.com/office/drawing/2014/main" id="{6F9AC923-6747-3E45-BDBE-331FC9CBC8D7}"/>
                </a:ext>
              </a:extLst>
            </p:cNvPr>
            <p:cNvSpPr>
              <a:spLocks noChangeArrowheads="1"/>
            </p:cNvSpPr>
            <p:nvPr/>
          </p:nvSpPr>
          <p:spPr bwMode="auto">
            <a:xfrm>
              <a:off x="2328" y="1960"/>
              <a:ext cx="15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30+ minutes for total order</a:t>
              </a:r>
            </a:p>
          </p:txBody>
        </p:sp>
        <p:sp>
          <p:nvSpPr>
            <p:cNvPr id="279" name="Rectangle 85">
              <a:extLst>
                <a:ext uri="{FF2B5EF4-FFF2-40B4-BE49-F238E27FC236}">
                  <a16:creationId xmlns:a16="http://schemas.microsoft.com/office/drawing/2014/main" id="{3C6DC25C-655B-4C42-AA55-158217F1E3A5}"/>
                </a:ext>
              </a:extLst>
            </p:cNvPr>
            <p:cNvSpPr>
              <a:spLocks noChangeArrowheads="1"/>
            </p:cNvSpPr>
            <p:nvPr/>
          </p:nvSpPr>
          <p:spPr bwMode="auto">
            <a:xfrm>
              <a:off x="2342" y="2120"/>
              <a:ext cx="15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21+ minutes for first piece</a:t>
              </a:r>
            </a:p>
          </p:txBody>
        </p:sp>
        <p:sp>
          <p:nvSpPr>
            <p:cNvPr id="280" name="Rectangle 86">
              <a:extLst>
                <a:ext uri="{FF2B5EF4-FFF2-40B4-BE49-F238E27FC236}">
                  <a16:creationId xmlns:a16="http://schemas.microsoft.com/office/drawing/2014/main" id="{2369DB88-4AB6-7E48-A5C3-13989804551E}"/>
                </a:ext>
              </a:extLst>
            </p:cNvPr>
            <p:cNvSpPr>
              <a:spLocks noChangeArrowheads="1"/>
            </p:cNvSpPr>
            <p:nvPr/>
          </p:nvSpPr>
          <p:spPr bwMode="auto">
            <a:xfrm>
              <a:off x="2104" y="1361"/>
              <a:ext cx="80" cy="599"/>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Rectangle 87">
              <a:extLst>
                <a:ext uri="{FF2B5EF4-FFF2-40B4-BE49-F238E27FC236}">
                  <a16:creationId xmlns:a16="http://schemas.microsoft.com/office/drawing/2014/main" id="{69C254C7-794B-1B46-A0C6-993ED58A2BEF}"/>
                </a:ext>
              </a:extLst>
            </p:cNvPr>
            <p:cNvSpPr>
              <a:spLocks noChangeArrowheads="1"/>
            </p:cNvSpPr>
            <p:nvPr/>
          </p:nvSpPr>
          <p:spPr bwMode="auto">
            <a:xfrm>
              <a:off x="3653" y="1361"/>
              <a:ext cx="88" cy="599"/>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Rectangle 88">
              <a:extLst>
                <a:ext uri="{FF2B5EF4-FFF2-40B4-BE49-F238E27FC236}">
                  <a16:creationId xmlns:a16="http://schemas.microsoft.com/office/drawing/2014/main" id="{510DE7AF-0959-F64D-84A0-AF90DB802CE1}"/>
                </a:ext>
              </a:extLst>
            </p:cNvPr>
            <p:cNvSpPr>
              <a:spLocks noChangeArrowheads="1"/>
            </p:cNvSpPr>
            <p:nvPr/>
          </p:nvSpPr>
          <p:spPr bwMode="auto">
            <a:xfrm>
              <a:off x="4118" y="1556"/>
              <a:ext cx="6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latin typeface="Helvetica" pitchFamily="34" charset="0"/>
                </a:rPr>
                <a:t>10 minutes</a:t>
              </a:r>
            </a:p>
          </p:txBody>
        </p:sp>
        <p:sp>
          <p:nvSpPr>
            <p:cNvPr id="283" name="Line 89">
              <a:extLst>
                <a:ext uri="{FF2B5EF4-FFF2-40B4-BE49-F238E27FC236}">
                  <a16:creationId xmlns:a16="http://schemas.microsoft.com/office/drawing/2014/main" id="{AD6A16CE-D4CA-6A4C-B102-B7DE65754F47}"/>
                </a:ext>
              </a:extLst>
            </p:cNvPr>
            <p:cNvSpPr>
              <a:spLocks noChangeShapeType="1"/>
            </p:cNvSpPr>
            <p:nvPr/>
          </p:nvSpPr>
          <p:spPr bwMode="auto">
            <a:xfrm>
              <a:off x="606" y="2005"/>
              <a:ext cx="0" cy="2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 name="Line 90">
              <a:extLst>
                <a:ext uri="{FF2B5EF4-FFF2-40B4-BE49-F238E27FC236}">
                  <a16:creationId xmlns:a16="http://schemas.microsoft.com/office/drawing/2014/main" id="{1EC721B6-1A7D-D545-91CA-6C377E97CF7D}"/>
                </a:ext>
              </a:extLst>
            </p:cNvPr>
            <p:cNvSpPr>
              <a:spLocks noChangeShapeType="1"/>
            </p:cNvSpPr>
            <p:nvPr/>
          </p:nvSpPr>
          <p:spPr bwMode="auto">
            <a:xfrm>
              <a:off x="5210" y="2005"/>
              <a:ext cx="0" cy="2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5" name="Rectangle 91">
            <a:extLst>
              <a:ext uri="{FF2B5EF4-FFF2-40B4-BE49-F238E27FC236}">
                <a16:creationId xmlns:a16="http://schemas.microsoft.com/office/drawing/2014/main" id="{0A9B0CFD-B7A1-2B42-B830-16FFBE39430B}"/>
              </a:ext>
            </a:extLst>
          </p:cNvPr>
          <p:cNvSpPr>
            <a:spLocks noChangeArrowheads="1"/>
          </p:cNvSpPr>
          <p:nvPr/>
        </p:nvSpPr>
        <p:spPr bwMode="auto">
          <a:xfrm>
            <a:off x="4157639" y="1770916"/>
            <a:ext cx="774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solidFill>
                  <a:schemeClr val="bg1"/>
                </a:solidFill>
                <a:effectLst/>
                <a:latin typeface="Helvetica" pitchFamily="34" charset="0"/>
              </a:rPr>
              <a:t>Process</a:t>
            </a:r>
          </a:p>
        </p:txBody>
      </p:sp>
      <p:sp>
        <p:nvSpPr>
          <p:cNvPr id="286" name="Rectangle 92">
            <a:extLst>
              <a:ext uri="{FF2B5EF4-FFF2-40B4-BE49-F238E27FC236}">
                <a16:creationId xmlns:a16="http://schemas.microsoft.com/office/drawing/2014/main" id="{9AD6E809-EC6F-E940-97BA-EF7142C58260}"/>
              </a:ext>
            </a:extLst>
          </p:cNvPr>
          <p:cNvSpPr>
            <a:spLocks noChangeArrowheads="1"/>
          </p:cNvSpPr>
          <p:nvPr/>
        </p:nvSpPr>
        <p:spPr bwMode="auto">
          <a:xfrm>
            <a:off x="4381477" y="1910616"/>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solidFill>
                  <a:schemeClr val="bg1"/>
                </a:solidFill>
                <a:effectLst/>
                <a:latin typeface="Helvetica" pitchFamily="34" charset="0"/>
              </a:rPr>
              <a:t>B</a:t>
            </a:r>
          </a:p>
        </p:txBody>
      </p:sp>
      <p:grpSp>
        <p:nvGrpSpPr>
          <p:cNvPr id="287" name="Group 93">
            <a:extLst>
              <a:ext uri="{FF2B5EF4-FFF2-40B4-BE49-F238E27FC236}">
                <a16:creationId xmlns:a16="http://schemas.microsoft.com/office/drawing/2014/main" id="{CA703B00-3A35-284F-86D8-B4BE1C53CAEE}"/>
              </a:ext>
            </a:extLst>
          </p:cNvPr>
          <p:cNvGrpSpPr>
            <a:grpSpLocks/>
          </p:cNvGrpSpPr>
          <p:nvPr/>
        </p:nvGrpSpPr>
        <p:grpSpPr bwMode="auto">
          <a:xfrm>
            <a:off x="6169002" y="1842353"/>
            <a:ext cx="571500" cy="355600"/>
            <a:chOff x="801" y="1034"/>
            <a:chExt cx="360" cy="224"/>
          </a:xfrm>
        </p:grpSpPr>
        <p:sp>
          <p:nvSpPr>
            <p:cNvPr id="288" name="Rectangle 94">
              <a:extLst>
                <a:ext uri="{FF2B5EF4-FFF2-40B4-BE49-F238E27FC236}">
                  <a16:creationId xmlns:a16="http://schemas.microsoft.com/office/drawing/2014/main" id="{BF86BC38-B112-F141-B448-81E0803BBCC1}"/>
                </a:ext>
              </a:extLst>
            </p:cNvPr>
            <p:cNvSpPr>
              <a:spLocks noChangeArrowheads="1"/>
            </p:cNvSpPr>
            <p:nvPr/>
          </p:nvSpPr>
          <p:spPr bwMode="auto">
            <a:xfrm>
              <a:off x="1033" y="1145"/>
              <a:ext cx="128" cy="57"/>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9" name="Group 95">
              <a:extLst>
                <a:ext uri="{FF2B5EF4-FFF2-40B4-BE49-F238E27FC236}">
                  <a16:creationId xmlns:a16="http://schemas.microsoft.com/office/drawing/2014/main" id="{ECF93AB0-A06B-D548-B6D0-44DB46CEFD81}"/>
                </a:ext>
              </a:extLst>
            </p:cNvPr>
            <p:cNvGrpSpPr>
              <a:grpSpLocks/>
            </p:cNvGrpSpPr>
            <p:nvPr/>
          </p:nvGrpSpPr>
          <p:grpSpPr bwMode="auto">
            <a:xfrm>
              <a:off x="801" y="1034"/>
              <a:ext cx="320" cy="224"/>
              <a:chOff x="803" y="811"/>
              <a:chExt cx="320" cy="223"/>
            </a:xfrm>
          </p:grpSpPr>
          <p:sp>
            <p:nvSpPr>
              <p:cNvPr id="290" name="Rectangle 96">
                <a:extLst>
                  <a:ext uri="{FF2B5EF4-FFF2-40B4-BE49-F238E27FC236}">
                    <a16:creationId xmlns:a16="http://schemas.microsoft.com/office/drawing/2014/main" id="{C5DFB337-FA48-BD4D-86AE-15D96D330CC6}"/>
                  </a:ext>
                </a:extLst>
              </p:cNvPr>
              <p:cNvSpPr>
                <a:spLocks noChangeArrowheads="1"/>
              </p:cNvSpPr>
              <p:nvPr/>
            </p:nvSpPr>
            <p:spPr bwMode="auto">
              <a:xfrm>
                <a:off x="803"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Rectangle 97">
                <a:extLst>
                  <a:ext uri="{FF2B5EF4-FFF2-40B4-BE49-F238E27FC236}">
                    <a16:creationId xmlns:a16="http://schemas.microsoft.com/office/drawing/2014/main" id="{469EE470-BC3D-7946-A4E2-8A5CD3C1E502}"/>
                  </a:ext>
                </a:extLst>
              </p:cNvPr>
              <p:cNvSpPr>
                <a:spLocks noChangeArrowheads="1"/>
              </p:cNvSpPr>
              <p:nvPr/>
            </p:nvSpPr>
            <p:spPr bwMode="auto">
              <a:xfrm>
                <a:off x="971"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Rectangle 98">
                <a:extLst>
                  <a:ext uri="{FF2B5EF4-FFF2-40B4-BE49-F238E27FC236}">
                    <a16:creationId xmlns:a16="http://schemas.microsoft.com/office/drawing/2014/main" id="{8936DD89-5CCC-E84B-A0B2-A79DFB222330}"/>
                  </a:ext>
                </a:extLst>
              </p:cNvPr>
              <p:cNvSpPr>
                <a:spLocks noChangeArrowheads="1"/>
              </p:cNvSpPr>
              <p:nvPr/>
            </p:nvSpPr>
            <p:spPr bwMode="auto">
              <a:xfrm>
                <a:off x="899"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Rectangle 99">
                <a:extLst>
                  <a:ext uri="{FF2B5EF4-FFF2-40B4-BE49-F238E27FC236}">
                    <a16:creationId xmlns:a16="http://schemas.microsoft.com/office/drawing/2014/main" id="{E86064CA-D006-B24A-9257-E101DEA49852}"/>
                  </a:ext>
                </a:extLst>
              </p:cNvPr>
              <p:cNvSpPr>
                <a:spLocks noChangeArrowheads="1"/>
              </p:cNvSpPr>
              <p:nvPr/>
            </p:nvSpPr>
            <p:spPr bwMode="auto">
              <a:xfrm>
                <a:off x="819" y="866"/>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Rectangle 100">
                <a:extLst>
                  <a:ext uri="{FF2B5EF4-FFF2-40B4-BE49-F238E27FC236}">
                    <a16:creationId xmlns:a16="http://schemas.microsoft.com/office/drawing/2014/main" id="{047CA3A6-CE19-7C46-8E61-18C8602CC2A0}"/>
                  </a:ext>
                </a:extLst>
              </p:cNvPr>
              <p:cNvSpPr>
                <a:spLocks noChangeArrowheads="1"/>
              </p:cNvSpPr>
              <p:nvPr/>
            </p:nvSpPr>
            <p:spPr bwMode="auto">
              <a:xfrm>
                <a:off x="987"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Rectangle 101">
                <a:extLst>
                  <a:ext uri="{FF2B5EF4-FFF2-40B4-BE49-F238E27FC236}">
                    <a16:creationId xmlns:a16="http://schemas.microsoft.com/office/drawing/2014/main" id="{BD9F7DE9-D2D6-1642-B68B-8D940FC648A4}"/>
                  </a:ext>
                </a:extLst>
              </p:cNvPr>
              <p:cNvSpPr>
                <a:spLocks noChangeArrowheads="1"/>
              </p:cNvSpPr>
              <p:nvPr/>
            </p:nvSpPr>
            <p:spPr bwMode="auto">
              <a:xfrm>
                <a:off x="867" y="922"/>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96" name="Rectangle 102">
            <a:extLst>
              <a:ext uri="{FF2B5EF4-FFF2-40B4-BE49-F238E27FC236}">
                <a16:creationId xmlns:a16="http://schemas.microsoft.com/office/drawing/2014/main" id="{CFE2DA71-4389-9742-B9B0-0484F44144C0}"/>
              </a:ext>
            </a:extLst>
          </p:cNvPr>
          <p:cNvSpPr>
            <a:spLocks noChangeArrowheads="1"/>
          </p:cNvSpPr>
          <p:nvPr/>
        </p:nvSpPr>
        <p:spPr bwMode="auto">
          <a:xfrm>
            <a:off x="6680177" y="1797903"/>
            <a:ext cx="671512" cy="406400"/>
          </a:xfrm>
          <a:prstGeom prst="rect">
            <a:avLst/>
          </a:prstGeom>
          <a:solidFill>
            <a:srgbClr val="777777"/>
          </a:solidFill>
          <a:ln w="12700" algn="ctr">
            <a:miter lim="800000"/>
            <a:headEnd/>
            <a:tailEnd/>
          </a:ln>
          <a:effectLst/>
          <a:scene3d>
            <a:camera prst="legacyObliqueTopRight"/>
            <a:lightRig rig="legacyFlat1" dir="t"/>
          </a:scene3d>
          <a:sp3d extrusionH="315900" prstMaterial="legacyMetal">
            <a:bevelT w="13500" h="13500" prst="angle"/>
            <a:bevelB w="13500" h="13500" prst="angle"/>
            <a:extrusionClr>
              <a:srgbClr val="77777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297" name="Group 103">
            <a:extLst>
              <a:ext uri="{FF2B5EF4-FFF2-40B4-BE49-F238E27FC236}">
                <a16:creationId xmlns:a16="http://schemas.microsoft.com/office/drawing/2014/main" id="{CCBB9147-A9CF-FA4D-9AD9-01FCA62B3E0D}"/>
              </a:ext>
            </a:extLst>
          </p:cNvPr>
          <p:cNvGrpSpPr>
            <a:grpSpLocks/>
          </p:cNvGrpSpPr>
          <p:nvPr/>
        </p:nvGrpSpPr>
        <p:grpSpPr bwMode="auto">
          <a:xfrm>
            <a:off x="7361214" y="1842353"/>
            <a:ext cx="569913" cy="355600"/>
            <a:chOff x="3128" y="811"/>
            <a:chExt cx="359" cy="223"/>
          </a:xfrm>
        </p:grpSpPr>
        <p:sp>
          <p:nvSpPr>
            <p:cNvPr id="298" name="Rectangle 104">
              <a:extLst>
                <a:ext uri="{FF2B5EF4-FFF2-40B4-BE49-F238E27FC236}">
                  <a16:creationId xmlns:a16="http://schemas.microsoft.com/office/drawing/2014/main" id="{DACF5500-4757-6C48-8687-E6DB18508934}"/>
                </a:ext>
              </a:extLst>
            </p:cNvPr>
            <p:cNvSpPr>
              <a:spLocks noChangeArrowheads="1"/>
            </p:cNvSpPr>
            <p:nvPr/>
          </p:nvSpPr>
          <p:spPr bwMode="auto">
            <a:xfrm>
              <a:off x="3128" y="978"/>
              <a:ext cx="135"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Rectangle 105">
              <a:extLst>
                <a:ext uri="{FF2B5EF4-FFF2-40B4-BE49-F238E27FC236}">
                  <a16:creationId xmlns:a16="http://schemas.microsoft.com/office/drawing/2014/main" id="{3807C045-D0BF-7843-9A12-633A782EC668}"/>
                </a:ext>
              </a:extLst>
            </p:cNvPr>
            <p:cNvSpPr>
              <a:spLocks noChangeArrowheads="1"/>
            </p:cNvSpPr>
            <p:nvPr/>
          </p:nvSpPr>
          <p:spPr bwMode="auto">
            <a:xfrm>
              <a:off x="3295" y="978"/>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Rectangle 106">
              <a:extLst>
                <a:ext uri="{FF2B5EF4-FFF2-40B4-BE49-F238E27FC236}">
                  <a16:creationId xmlns:a16="http://schemas.microsoft.com/office/drawing/2014/main" id="{2A3FD3B9-214A-CA46-94BD-B2D80DE23F23}"/>
                </a:ext>
              </a:extLst>
            </p:cNvPr>
            <p:cNvSpPr>
              <a:spLocks noChangeArrowheads="1"/>
            </p:cNvSpPr>
            <p:nvPr/>
          </p:nvSpPr>
          <p:spPr bwMode="auto">
            <a:xfrm>
              <a:off x="3223" y="811"/>
              <a:ext cx="136" cy="55"/>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Rectangle 107">
              <a:extLst>
                <a:ext uri="{FF2B5EF4-FFF2-40B4-BE49-F238E27FC236}">
                  <a16:creationId xmlns:a16="http://schemas.microsoft.com/office/drawing/2014/main" id="{49CE5A49-7A51-384F-8F4B-449CF7D11906}"/>
                </a:ext>
              </a:extLst>
            </p:cNvPr>
            <p:cNvSpPr>
              <a:spLocks noChangeArrowheads="1"/>
            </p:cNvSpPr>
            <p:nvPr/>
          </p:nvSpPr>
          <p:spPr bwMode="auto">
            <a:xfrm>
              <a:off x="3359" y="922"/>
              <a:ext cx="128"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Rectangle 108">
              <a:extLst>
                <a:ext uri="{FF2B5EF4-FFF2-40B4-BE49-F238E27FC236}">
                  <a16:creationId xmlns:a16="http://schemas.microsoft.com/office/drawing/2014/main" id="{B5AA561D-DAC0-4949-8510-CB5553A4F8B7}"/>
                </a:ext>
              </a:extLst>
            </p:cNvPr>
            <p:cNvSpPr>
              <a:spLocks noChangeArrowheads="1"/>
            </p:cNvSpPr>
            <p:nvPr/>
          </p:nvSpPr>
          <p:spPr bwMode="auto">
            <a:xfrm>
              <a:off x="3144" y="866"/>
              <a:ext cx="127"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Rectangle 109">
              <a:extLst>
                <a:ext uri="{FF2B5EF4-FFF2-40B4-BE49-F238E27FC236}">
                  <a16:creationId xmlns:a16="http://schemas.microsoft.com/office/drawing/2014/main" id="{852D5A29-6D60-6A4E-9A0D-58C7C36FCF1B}"/>
                </a:ext>
              </a:extLst>
            </p:cNvPr>
            <p:cNvSpPr>
              <a:spLocks noChangeArrowheads="1"/>
            </p:cNvSpPr>
            <p:nvPr/>
          </p:nvSpPr>
          <p:spPr bwMode="auto">
            <a:xfrm>
              <a:off x="3311" y="866"/>
              <a:ext cx="136"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Rectangle 110">
              <a:extLst>
                <a:ext uri="{FF2B5EF4-FFF2-40B4-BE49-F238E27FC236}">
                  <a16:creationId xmlns:a16="http://schemas.microsoft.com/office/drawing/2014/main" id="{8B206DD2-8A98-5B40-A878-3B7C0A4994AC}"/>
                </a:ext>
              </a:extLst>
            </p:cNvPr>
            <p:cNvSpPr>
              <a:spLocks noChangeArrowheads="1"/>
            </p:cNvSpPr>
            <p:nvPr/>
          </p:nvSpPr>
          <p:spPr bwMode="auto">
            <a:xfrm>
              <a:off x="3192" y="922"/>
              <a:ext cx="135" cy="56"/>
            </a:xfrm>
            <a:prstGeom prst="rect">
              <a:avLst/>
            </a:prstGeom>
            <a:solidFill>
              <a:srgbClr val="BBBBBB"/>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5" name="Rectangle 111">
            <a:extLst>
              <a:ext uri="{FF2B5EF4-FFF2-40B4-BE49-F238E27FC236}">
                <a16:creationId xmlns:a16="http://schemas.microsoft.com/office/drawing/2014/main" id="{11680D0F-B7BD-5446-A340-E704AE985CA0}"/>
              </a:ext>
            </a:extLst>
          </p:cNvPr>
          <p:cNvSpPr>
            <a:spLocks noChangeArrowheads="1"/>
          </p:cNvSpPr>
          <p:nvPr/>
        </p:nvSpPr>
        <p:spPr bwMode="auto">
          <a:xfrm>
            <a:off x="6627789" y="1770916"/>
            <a:ext cx="774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200">
                <a:effectLst/>
                <a:latin typeface="Helvetica" pitchFamily="34" charset="0"/>
              </a:rPr>
              <a:t>Process</a:t>
            </a:r>
          </a:p>
        </p:txBody>
      </p:sp>
      <p:sp>
        <p:nvSpPr>
          <p:cNvPr id="306" name="Rectangle 112">
            <a:extLst>
              <a:ext uri="{FF2B5EF4-FFF2-40B4-BE49-F238E27FC236}">
                <a16:creationId xmlns:a16="http://schemas.microsoft.com/office/drawing/2014/main" id="{E9EDF079-99C1-DA47-8305-BFD236B5C6CC}"/>
              </a:ext>
            </a:extLst>
          </p:cNvPr>
          <p:cNvSpPr>
            <a:spLocks noChangeArrowheads="1"/>
          </p:cNvSpPr>
          <p:nvPr/>
        </p:nvSpPr>
        <p:spPr bwMode="auto">
          <a:xfrm>
            <a:off x="6851627" y="1910616"/>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600">
                <a:effectLst/>
                <a:latin typeface="Helvetica" pitchFamily="34" charset="0"/>
              </a:rPr>
              <a:t>C</a:t>
            </a:r>
          </a:p>
        </p:txBody>
      </p:sp>
      <p:sp>
        <p:nvSpPr>
          <p:cNvPr id="307" name="AutoShape 113">
            <a:extLst>
              <a:ext uri="{FF2B5EF4-FFF2-40B4-BE49-F238E27FC236}">
                <a16:creationId xmlns:a16="http://schemas.microsoft.com/office/drawing/2014/main" id="{7AD02C60-C174-4A48-894E-84967C154CC5}"/>
              </a:ext>
            </a:extLst>
          </p:cNvPr>
          <p:cNvSpPr>
            <a:spLocks noChangeArrowheads="1"/>
          </p:cNvSpPr>
          <p:nvPr/>
        </p:nvSpPr>
        <p:spPr bwMode="auto">
          <a:xfrm>
            <a:off x="3005114" y="1648678"/>
            <a:ext cx="647700" cy="292100"/>
          </a:xfrm>
          <a:prstGeom prst="rightArrow">
            <a:avLst>
              <a:gd name="adj1" fmla="val 32611"/>
              <a:gd name="adj2" fmla="val 82598"/>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114">
            <a:extLst>
              <a:ext uri="{FF2B5EF4-FFF2-40B4-BE49-F238E27FC236}">
                <a16:creationId xmlns:a16="http://schemas.microsoft.com/office/drawing/2014/main" id="{2CB71899-77AF-A04C-A8C7-2C70B9E1C963}"/>
              </a:ext>
            </a:extLst>
          </p:cNvPr>
          <p:cNvSpPr>
            <a:spLocks noChangeArrowheads="1"/>
          </p:cNvSpPr>
          <p:nvPr/>
        </p:nvSpPr>
        <p:spPr bwMode="auto">
          <a:xfrm>
            <a:off x="5507014" y="1648678"/>
            <a:ext cx="647700" cy="292100"/>
          </a:xfrm>
          <a:prstGeom prst="rightArrow">
            <a:avLst>
              <a:gd name="adj1" fmla="val 32611"/>
              <a:gd name="adj2" fmla="val 82598"/>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Rectangle 115">
            <a:extLst>
              <a:ext uri="{FF2B5EF4-FFF2-40B4-BE49-F238E27FC236}">
                <a16:creationId xmlns:a16="http://schemas.microsoft.com/office/drawing/2014/main" id="{2CDD04E3-CD65-CF45-89A0-263956B20DDC}"/>
              </a:ext>
            </a:extLst>
          </p:cNvPr>
          <p:cNvSpPr>
            <a:spLocks noChangeArrowheads="1"/>
          </p:cNvSpPr>
          <p:nvPr/>
        </p:nvSpPr>
        <p:spPr bwMode="auto">
          <a:xfrm>
            <a:off x="317477" y="966053"/>
            <a:ext cx="82296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50000"/>
              </a:lnSpc>
              <a:spcBef>
                <a:spcPct val="0"/>
              </a:spcBef>
              <a:spcAft>
                <a:spcPct val="25000"/>
              </a:spcAft>
              <a:buClr>
                <a:srgbClr val="D5652B"/>
              </a:buClr>
              <a:buChar char="•"/>
              <a:defRPr sz="2200">
                <a:solidFill>
                  <a:schemeClr val="tx1"/>
                </a:solidFill>
                <a:latin typeface="Arial" charset="0"/>
              </a:defRPr>
            </a:lvl1pPr>
            <a:lvl2pPr marL="742950" indent="-285750">
              <a:lnSpc>
                <a:spcPct val="150000"/>
              </a:lnSpc>
              <a:spcBef>
                <a:spcPct val="0"/>
              </a:spcBef>
              <a:spcAft>
                <a:spcPct val="25000"/>
              </a:spcAft>
              <a:buChar char="–"/>
              <a:defRPr sz="2200">
                <a:solidFill>
                  <a:schemeClr val="tx1"/>
                </a:solidFill>
                <a:latin typeface="Arial" charset="0"/>
              </a:defRPr>
            </a:lvl2pPr>
            <a:lvl3pPr marL="1143000" indent="-228600">
              <a:spcBef>
                <a:spcPct val="20000"/>
              </a:spcBef>
              <a:defRPr sz="2200">
                <a:solidFill>
                  <a:schemeClr val="tx1"/>
                </a:solidFill>
                <a:latin typeface="Arial" charset="0"/>
              </a:defRPr>
            </a:lvl3pPr>
            <a:lvl4pPr marL="1600200" indent="-228600">
              <a:spcBef>
                <a:spcPct val="20000"/>
              </a:spcBef>
              <a:defRPr sz="2200">
                <a:solidFill>
                  <a:schemeClr val="tx1"/>
                </a:solidFill>
                <a:latin typeface="Arial" charset="0"/>
              </a:defRPr>
            </a:lvl4pPr>
            <a:lvl5pPr marL="2057400" indent="-228600">
              <a:spcBef>
                <a:spcPct val="20000"/>
              </a:spcBef>
              <a:defRPr sz="2200">
                <a:solidFill>
                  <a:schemeClr val="tx1"/>
                </a:solidFill>
                <a:latin typeface="Arial" charset="0"/>
              </a:defRPr>
            </a:lvl5pPr>
            <a:lvl6pPr marL="2514600" indent="-228600" fontAlgn="base">
              <a:spcBef>
                <a:spcPct val="20000"/>
              </a:spcBef>
              <a:spcAft>
                <a:spcPct val="0"/>
              </a:spcAft>
              <a:defRPr sz="2200">
                <a:solidFill>
                  <a:schemeClr val="tx1"/>
                </a:solidFill>
                <a:latin typeface="Arial" charset="0"/>
              </a:defRPr>
            </a:lvl6pPr>
            <a:lvl7pPr marL="2971800" indent="-228600" fontAlgn="base">
              <a:spcBef>
                <a:spcPct val="20000"/>
              </a:spcBef>
              <a:spcAft>
                <a:spcPct val="0"/>
              </a:spcAft>
              <a:defRPr sz="2200">
                <a:solidFill>
                  <a:schemeClr val="tx1"/>
                </a:solidFill>
                <a:latin typeface="Arial" charset="0"/>
              </a:defRPr>
            </a:lvl7pPr>
            <a:lvl8pPr marL="3429000" indent="-228600" fontAlgn="base">
              <a:spcBef>
                <a:spcPct val="20000"/>
              </a:spcBef>
              <a:spcAft>
                <a:spcPct val="0"/>
              </a:spcAft>
              <a:defRPr sz="2200">
                <a:solidFill>
                  <a:schemeClr val="tx1"/>
                </a:solidFill>
                <a:latin typeface="Arial" charset="0"/>
              </a:defRPr>
            </a:lvl8pPr>
            <a:lvl9pPr marL="3886200" indent="-228600" fontAlgn="base">
              <a:spcBef>
                <a:spcPct val="20000"/>
              </a:spcBef>
              <a:spcAft>
                <a:spcPct val="0"/>
              </a:spcAft>
              <a:defRPr sz="2200">
                <a:solidFill>
                  <a:schemeClr val="tx1"/>
                </a:solidFill>
                <a:latin typeface="Arial" charset="0"/>
              </a:defRPr>
            </a:lvl9pPr>
          </a:lstStyle>
          <a:p>
            <a:pPr>
              <a:buFontTx/>
              <a:buNone/>
            </a:pPr>
            <a:r>
              <a:rPr lang="en-US" altLang="en-US" sz="2400" b="0">
                <a:effectLst/>
              </a:rPr>
              <a:t>Large Batch &amp; Queue Processing</a:t>
            </a:r>
          </a:p>
        </p:txBody>
      </p:sp>
    </p:spTree>
    <p:extLst>
      <p:ext uri="{BB962C8B-B14F-4D97-AF65-F5344CB8AC3E}">
        <p14:creationId xmlns:p14="http://schemas.microsoft.com/office/powerpoint/2010/main" val="27887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7A6A-914D-E74E-8A90-C1062D62094B}"/>
              </a:ext>
            </a:extLst>
          </p:cNvPr>
          <p:cNvSpPr>
            <a:spLocks noGrp="1"/>
          </p:cNvSpPr>
          <p:nvPr>
            <p:ph type="title"/>
          </p:nvPr>
        </p:nvSpPr>
        <p:spPr/>
        <p:txBody>
          <a:bodyPr/>
          <a:lstStyle/>
          <a:p>
            <a:r>
              <a:rPr lang="en-US" dirty="0"/>
              <a:t>Set-Up Time Definition</a:t>
            </a:r>
          </a:p>
        </p:txBody>
      </p:sp>
      <p:grpSp>
        <p:nvGrpSpPr>
          <p:cNvPr id="3" name="Group 2">
            <a:extLst>
              <a:ext uri="{FF2B5EF4-FFF2-40B4-BE49-F238E27FC236}">
                <a16:creationId xmlns:a16="http://schemas.microsoft.com/office/drawing/2014/main" id="{0CD12276-42F9-7F42-A0F8-F29922CFC28A}"/>
              </a:ext>
            </a:extLst>
          </p:cNvPr>
          <p:cNvGrpSpPr>
            <a:grpSpLocks/>
          </p:cNvGrpSpPr>
          <p:nvPr/>
        </p:nvGrpSpPr>
        <p:grpSpPr bwMode="auto">
          <a:xfrm>
            <a:off x="231775" y="2969811"/>
            <a:ext cx="8455025" cy="2241551"/>
            <a:chOff x="211" y="2286"/>
            <a:chExt cx="5326" cy="1412"/>
          </a:xfrm>
        </p:grpSpPr>
        <p:sp>
          <p:nvSpPr>
            <p:cNvPr id="8" name="Rectangle 7">
              <a:extLst>
                <a:ext uri="{FF2B5EF4-FFF2-40B4-BE49-F238E27FC236}">
                  <a16:creationId xmlns:a16="http://schemas.microsoft.com/office/drawing/2014/main" id="{025B1FEE-A38A-3B4A-81A7-FB4F789E1C50}"/>
                </a:ext>
              </a:extLst>
            </p:cNvPr>
            <p:cNvSpPr>
              <a:spLocks noChangeArrowheads="1"/>
            </p:cNvSpPr>
            <p:nvPr/>
          </p:nvSpPr>
          <p:spPr bwMode="auto">
            <a:xfrm>
              <a:off x="211" y="2478"/>
              <a:ext cx="5326" cy="720"/>
            </a:xfrm>
            <a:prstGeom prst="rect">
              <a:avLst/>
            </a:prstGeom>
            <a:solidFill>
              <a:srgbClr val="DDDDDD"/>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8">
              <a:extLst>
                <a:ext uri="{FF2B5EF4-FFF2-40B4-BE49-F238E27FC236}">
                  <a16:creationId xmlns:a16="http://schemas.microsoft.com/office/drawing/2014/main" id="{35A2DC22-8A53-3F4D-9734-BB36747EF4FC}"/>
                </a:ext>
              </a:extLst>
            </p:cNvPr>
            <p:cNvSpPr>
              <a:spLocks noChangeShapeType="1"/>
            </p:cNvSpPr>
            <p:nvPr/>
          </p:nvSpPr>
          <p:spPr bwMode="auto">
            <a:xfrm>
              <a:off x="816" y="3246"/>
              <a:ext cx="0" cy="39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9">
              <a:extLst>
                <a:ext uri="{FF2B5EF4-FFF2-40B4-BE49-F238E27FC236}">
                  <a16:creationId xmlns:a16="http://schemas.microsoft.com/office/drawing/2014/main" id="{068998AF-F597-944C-B003-794708536B67}"/>
                </a:ext>
              </a:extLst>
            </p:cNvPr>
            <p:cNvSpPr>
              <a:spLocks noChangeShapeType="1"/>
            </p:cNvSpPr>
            <p:nvPr/>
          </p:nvSpPr>
          <p:spPr bwMode="auto">
            <a:xfrm>
              <a:off x="5536" y="3246"/>
              <a:ext cx="0" cy="38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a:extLst>
                <a:ext uri="{FF2B5EF4-FFF2-40B4-BE49-F238E27FC236}">
                  <a16:creationId xmlns:a16="http://schemas.microsoft.com/office/drawing/2014/main" id="{AF9BCDDD-4C94-D049-907C-014A87DB9CC4}"/>
                </a:ext>
              </a:extLst>
            </p:cNvPr>
            <p:cNvGrpSpPr>
              <a:grpSpLocks/>
            </p:cNvGrpSpPr>
            <p:nvPr/>
          </p:nvGrpSpPr>
          <p:grpSpPr bwMode="auto">
            <a:xfrm>
              <a:off x="816" y="3390"/>
              <a:ext cx="1872" cy="88"/>
              <a:chOff x="795" y="3049"/>
              <a:chExt cx="1808" cy="88"/>
            </a:xfrm>
          </p:grpSpPr>
          <p:sp>
            <p:nvSpPr>
              <p:cNvPr id="36" name="Line 11">
                <a:extLst>
                  <a:ext uri="{FF2B5EF4-FFF2-40B4-BE49-F238E27FC236}">
                    <a16:creationId xmlns:a16="http://schemas.microsoft.com/office/drawing/2014/main" id="{430D756A-FA4D-DF4A-BB21-36551551D250}"/>
                  </a:ext>
                </a:extLst>
              </p:cNvPr>
              <p:cNvSpPr>
                <a:spLocks noChangeShapeType="1"/>
              </p:cNvSpPr>
              <p:nvPr/>
            </p:nvSpPr>
            <p:spPr bwMode="auto">
              <a:xfrm>
                <a:off x="860" y="3093"/>
                <a:ext cx="1743"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Freeform 36">
                <a:extLst>
                  <a:ext uri="{FF2B5EF4-FFF2-40B4-BE49-F238E27FC236}">
                    <a16:creationId xmlns:a16="http://schemas.microsoft.com/office/drawing/2014/main" id="{2D9E21D4-6FAC-B24A-BE14-FE4D0D68A9DB}"/>
                  </a:ext>
                </a:extLst>
              </p:cNvPr>
              <p:cNvSpPr>
                <a:spLocks/>
              </p:cNvSpPr>
              <p:nvPr/>
            </p:nvSpPr>
            <p:spPr bwMode="auto">
              <a:xfrm>
                <a:off x="795" y="3049"/>
                <a:ext cx="128" cy="88"/>
              </a:xfrm>
              <a:custGeom>
                <a:avLst/>
                <a:gdLst>
                  <a:gd name="T0" fmla="*/ 0 w 128"/>
                  <a:gd name="T1" fmla="*/ 44 h 88"/>
                  <a:gd name="T2" fmla="*/ 127 w 128"/>
                  <a:gd name="T3" fmla="*/ 87 h 88"/>
                  <a:gd name="T4" fmla="*/ 127 w 128"/>
                  <a:gd name="T5" fmla="*/ 0 h 88"/>
                  <a:gd name="T6" fmla="*/ 0 w 128"/>
                  <a:gd name="T7" fmla="*/ 44 h 88"/>
                </a:gdLst>
                <a:ahLst/>
                <a:cxnLst>
                  <a:cxn ang="0">
                    <a:pos x="T0" y="T1"/>
                  </a:cxn>
                  <a:cxn ang="0">
                    <a:pos x="T2" y="T3"/>
                  </a:cxn>
                  <a:cxn ang="0">
                    <a:pos x="T4" y="T5"/>
                  </a:cxn>
                  <a:cxn ang="0">
                    <a:pos x="T6" y="T7"/>
                  </a:cxn>
                </a:cxnLst>
                <a:rect l="0" t="0" r="r" b="b"/>
                <a:pathLst>
                  <a:path w="128" h="88">
                    <a:moveTo>
                      <a:pt x="0" y="44"/>
                    </a:moveTo>
                    <a:lnTo>
                      <a:pt x="127" y="87"/>
                    </a:lnTo>
                    <a:lnTo>
                      <a:pt x="127" y="0"/>
                    </a:lnTo>
                    <a:lnTo>
                      <a:pt x="0" y="4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Rectangle 11">
              <a:extLst>
                <a:ext uri="{FF2B5EF4-FFF2-40B4-BE49-F238E27FC236}">
                  <a16:creationId xmlns:a16="http://schemas.microsoft.com/office/drawing/2014/main" id="{B3DB00AF-FB30-7343-B20E-23A885E518C4}"/>
                </a:ext>
              </a:extLst>
            </p:cNvPr>
            <p:cNvSpPr>
              <a:spLocks noChangeArrowheads="1"/>
            </p:cNvSpPr>
            <p:nvPr/>
          </p:nvSpPr>
          <p:spPr bwMode="auto">
            <a:xfrm>
              <a:off x="2762" y="3214"/>
              <a:ext cx="763"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85000"/>
                </a:lnSpc>
                <a:spcBef>
                  <a:spcPct val="0"/>
                </a:spcBef>
              </a:pPr>
              <a:r>
                <a:rPr lang="en-US" altLang="en-US" sz="2600">
                  <a:effectLst/>
                </a:rPr>
                <a:t>Set-up</a:t>
              </a:r>
            </a:p>
            <a:p>
              <a:pPr algn="ctr" eaLnBrk="0" hangingPunct="0">
                <a:lnSpc>
                  <a:spcPct val="85000"/>
                </a:lnSpc>
                <a:spcBef>
                  <a:spcPct val="0"/>
                </a:spcBef>
              </a:pPr>
              <a:r>
                <a:rPr lang="en-US" altLang="en-US" sz="2600">
                  <a:effectLst/>
                </a:rPr>
                <a:t>time</a:t>
              </a:r>
            </a:p>
          </p:txBody>
        </p:sp>
        <p:sp>
          <p:nvSpPr>
            <p:cNvPr id="13" name="Rectangle 12">
              <a:extLst>
                <a:ext uri="{FF2B5EF4-FFF2-40B4-BE49-F238E27FC236}">
                  <a16:creationId xmlns:a16="http://schemas.microsoft.com/office/drawing/2014/main" id="{54142E37-8B28-7A4C-8ABB-15B8AB510A0C}"/>
                </a:ext>
              </a:extLst>
            </p:cNvPr>
            <p:cNvSpPr>
              <a:spLocks noChangeArrowheads="1"/>
            </p:cNvSpPr>
            <p:nvPr/>
          </p:nvSpPr>
          <p:spPr bwMode="auto">
            <a:xfrm>
              <a:off x="1463" y="2286"/>
              <a:ext cx="7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400">
                  <a:solidFill>
                    <a:srgbClr val="000000"/>
                  </a:solidFill>
                  <a:effectLst/>
                </a:rPr>
                <a:t>Changeover</a:t>
              </a:r>
            </a:p>
          </p:txBody>
        </p:sp>
        <p:sp>
          <p:nvSpPr>
            <p:cNvPr id="14" name="Text Box 22">
              <a:extLst>
                <a:ext uri="{FF2B5EF4-FFF2-40B4-BE49-F238E27FC236}">
                  <a16:creationId xmlns:a16="http://schemas.microsoft.com/office/drawing/2014/main" id="{05C47AB6-43DE-4545-BF28-0B05B3DBBD29}"/>
                </a:ext>
              </a:extLst>
            </p:cNvPr>
            <p:cNvSpPr txBox="1">
              <a:spLocks noChangeArrowheads="1"/>
            </p:cNvSpPr>
            <p:nvPr/>
          </p:nvSpPr>
          <p:spPr bwMode="auto">
            <a:xfrm>
              <a:off x="816" y="2591"/>
              <a:ext cx="672"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30000"/>
                </a:lnSpc>
              </a:pPr>
              <a:r>
                <a:rPr lang="en-US" altLang="en-US" sz="1200">
                  <a:effectLst/>
                </a:rPr>
                <a:t>Locate tools, dies or fixtures</a:t>
              </a:r>
            </a:p>
          </p:txBody>
        </p:sp>
        <p:sp>
          <p:nvSpPr>
            <p:cNvPr id="15" name="Text Box 23">
              <a:extLst>
                <a:ext uri="{FF2B5EF4-FFF2-40B4-BE49-F238E27FC236}">
                  <a16:creationId xmlns:a16="http://schemas.microsoft.com/office/drawing/2014/main" id="{16FD108B-F85A-4148-8D5D-DF7C84E4757E}"/>
                </a:ext>
              </a:extLst>
            </p:cNvPr>
            <p:cNvSpPr txBox="1">
              <a:spLocks noChangeArrowheads="1"/>
            </p:cNvSpPr>
            <p:nvPr/>
          </p:nvSpPr>
          <p:spPr bwMode="auto">
            <a:xfrm>
              <a:off x="1472" y="2516"/>
              <a:ext cx="768" cy="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30000"/>
                </a:lnSpc>
              </a:pPr>
              <a:r>
                <a:rPr lang="en-US" altLang="en-US" sz="1200" dirty="0">
                  <a:effectLst/>
                </a:rPr>
                <a:t>Detach &amp; attach tools, dies or fixtures</a:t>
              </a:r>
            </a:p>
          </p:txBody>
        </p:sp>
        <p:sp>
          <p:nvSpPr>
            <p:cNvPr id="16" name="Line 25">
              <a:extLst>
                <a:ext uri="{FF2B5EF4-FFF2-40B4-BE49-F238E27FC236}">
                  <a16:creationId xmlns:a16="http://schemas.microsoft.com/office/drawing/2014/main" id="{7B05B0EC-C237-364B-A1C7-3E3020A0C78E}"/>
                </a:ext>
              </a:extLst>
            </p:cNvPr>
            <p:cNvSpPr>
              <a:spLocks noChangeShapeType="1"/>
            </p:cNvSpPr>
            <p:nvPr/>
          </p:nvSpPr>
          <p:spPr bwMode="auto">
            <a:xfrm flipV="1">
              <a:off x="816"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6">
              <a:extLst>
                <a:ext uri="{FF2B5EF4-FFF2-40B4-BE49-F238E27FC236}">
                  <a16:creationId xmlns:a16="http://schemas.microsoft.com/office/drawing/2014/main" id="{AF70D203-691B-9849-9AFA-A835D7D7C101}"/>
                </a:ext>
              </a:extLst>
            </p:cNvPr>
            <p:cNvSpPr>
              <a:spLocks noChangeShapeType="1"/>
            </p:cNvSpPr>
            <p:nvPr/>
          </p:nvSpPr>
          <p:spPr bwMode="auto">
            <a:xfrm flipV="1">
              <a:off x="1488"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9">
              <a:extLst>
                <a:ext uri="{FF2B5EF4-FFF2-40B4-BE49-F238E27FC236}">
                  <a16:creationId xmlns:a16="http://schemas.microsoft.com/office/drawing/2014/main" id="{C160A7C9-6D4D-7D4B-9AD5-B0841CC561DA}"/>
                </a:ext>
              </a:extLst>
            </p:cNvPr>
            <p:cNvSpPr>
              <a:spLocks noChangeShapeType="1"/>
            </p:cNvSpPr>
            <p:nvPr/>
          </p:nvSpPr>
          <p:spPr bwMode="auto">
            <a:xfrm flipV="1">
              <a:off x="2208"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30">
              <a:extLst>
                <a:ext uri="{FF2B5EF4-FFF2-40B4-BE49-F238E27FC236}">
                  <a16:creationId xmlns:a16="http://schemas.microsoft.com/office/drawing/2014/main" id="{69A5F513-FFCA-C842-965D-96E6C845A190}"/>
                </a:ext>
              </a:extLst>
            </p:cNvPr>
            <p:cNvSpPr>
              <a:spLocks noChangeShapeType="1"/>
            </p:cNvSpPr>
            <p:nvPr/>
          </p:nvSpPr>
          <p:spPr bwMode="auto">
            <a:xfrm flipV="1">
              <a:off x="2208" y="2334"/>
              <a:ext cx="0" cy="9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31">
              <a:extLst>
                <a:ext uri="{FF2B5EF4-FFF2-40B4-BE49-F238E27FC236}">
                  <a16:creationId xmlns:a16="http://schemas.microsoft.com/office/drawing/2014/main" id="{24D33EFC-B980-0046-BB1D-1D41B4A0E93C}"/>
                </a:ext>
              </a:extLst>
            </p:cNvPr>
            <p:cNvSpPr>
              <a:spLocks noChangeShapeType="1"/>
            </p:cNvSpPr>
            <p:nvPr/>
          </p:nvSpPr>
          <p:spPr bwMode="auto">
            <a:xfrm flipV="1">
              <a:off x="1488" y="2334"/>
              <a:ext cx="0" cy="9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32">
              <a:extLst>
                <a:ext uri="{FF2B5EF4-FFF2-40B4-BE49-F238E27FC236}">
                  <a16:creationId xmlns:a16="http://schemas.microsoft.com/office/drawing/2014/main" id="{4E55AC37-9AA5-B744-AD3B-3F49C475E7EB}"/>
                </a:ext>
              </a:extLst>
            </p:cNvPr>
            <p:cNvSpPr>
              <a:spLocks noChangeShapeType="1"/>
            </p:cNvSpPr>
            <p:nvPr/>
          </p:nvSpPr>
          <p:spPr bwMode="auto">
            <a:xfrm>
              <a:off x="2208" y="2382"/>
              <a:ext cx="144"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33">
              <a:extLst>
                <a:ext uri="{FF2B5EF4-FFF2-40B4-BE49-F238E27FC236}">
                  <a16:creationId xmlns:a16="http://schemas.microsoft.com/office/drawing/2014/main" id="{118E2997-4CC4-2243-83CE-435A9B4F61E3}"/>
                </a:ext>
              </a:extLst>
            </p:cNvPr>
            <p:cNvSpPr>
              <a:spLocks noChangeShapeType="1"/>
            </p:cNvSpPr>
            <p:nvPr/>
          </p:nvSpPr>
          <p:spPr bwMode="auto">
            <a:xfrm>
              <a:off x="1344" y="2382"/>
              <a:ext cx="144"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2">
              <a:extLst>
                <a:ext uri="{FF2B5EF4-FFF2-40B4-BE49-F238E27FC236}">
                  <a16:creationId xmlns:a16="http://schemas.microsoft.com/office/drawing/2014/main" id="{7DB429AE-A818-734D-93CB-CE309C69929A}"/>
                </a:ext>
              </a:extLst>
            </p:cNvPr>
            <p:cNvSpPr>
              <a:spLocks noChangeArrowheads="1"/>
            </p:cNvSpPr>
            <p:nvPr/>
          </p:nvSpPr>
          <p:spPr bwMode="auto">
            <a:xfrm>
              <a:off x="4080" y="2478"/>
              <a:ext cx="792" cy="72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US" altLang="en-US" sz="2400" b="0">
                <a:solidFill>
                  <a:schemeClr val="hlink"/>
                </a:solidFill>
                <a:effectLst/>
                <a:latin typeface="Times New Roman" pitchFamily="18" charset="0"/>
              </a:endParaRPr>
            </a:p>
          </p:txBody>
        </p:sp>
        <p:sp>
          <p:nvSpPr>
            <p:cNvPr id="24" name="Rectangle 23">
              <a:extLst>
                <a:ext uri="{FF2B5EF4-FFF2-40B4-BE49-F238E27FC236}">
                  <a16:creationId xmlns:a16="http://schemas.microsoft.com/office/drawing/2014/main" id="{848B1D06-AFA8-A042-AF0F-2794D0906E05}"/>
                </a:ext>
              </a:extLst>
            </p:cNvPr>
            <p:cNvSpPr>
              <a:spLocks noChangeArrowheads="1"/>
            </p:cNvSpPr>
            <p:nvPr/>
          </p:nvSpPr>
          <p:spPr bwMode="auto">
            <a:xfrm>
              <a:off x="4072" y="2719"/>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a:solidFill>
                    <a:srgbClr val="000000"/>
                  </a:solidFill>
                  <a:effectLst/>
                </a:rPr>
                <a:t>   </a:t>
              </a:r>
            </a:p>
          </p:txBody>
        </p:sp>
        <p:sp>
          <p:nvSpPr>
            <p:cNvPr id="25" name="Rectangle 24">
              <a:extLst>
                <a:ext uri="{FF2B5EF4-FFF2-40B4-BE49-F238E27FC236}">
                  <a16:creationId xmlns:a16="http://schemas.microsoft.com/office/drawing/2014/main" id="{1336DA2D-8DBA-7945-81D4-F5FB3C37BD0A}"/>
                </a:ext>
              </a:extLst>
            </p:cNvPr>
            <p:cNvSpPr>
              <a:spLocks noChangeArrowheads="1"/>
            </p:cNvSpPr>
            <p:nvPr/>
          </p:nvSpPr>
          <p:spPr bwMode="auto">
            <a:xfrm>
              <a:off x="2320" y="2662"/>
              <a:ext cx="3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500">
                  <a:solidFill>
                    <a:srgbClr val="000000"/>
                  </a:solidFill>
                  <a:effectLst/>
                </a:rPr>
                <a:t>Run</a:t>
              </a:r>
            </a:p>
            <a:p>
              <a:pPr eaLnBrk="0" hangingPunct="0">
                <a:spcBef>
                  <a:spcPct val="0"/>
                </a:spcBef>
              </a:pPr>
              <a:r>
                <a:rPr lang="en-US" altLang="en-US" sz="1500">
                  <a:solidFill>
                    <a:srgbClr val="000000"/>
                  </a:solidFill>
                  <a:effectLst/>
                </a:rPr>
                <a:t>Part</a:t>
              </a:r>
            </a:p>
          </p:txBody>
        </p:sp>
        <p:sp>
          <p:nvSpPr>
            <p:cNvPr id="26" name="Rectangle 25">
              <a:extLst>
                <a:ext uri="{FF2B5EF4-FFF2-40B4-BE49-F238E27FC236}">
                  <a16:creationId xmlns:a16="http://schemas.microsoft.com/office/drawing/2014/main" id="{A65EBE25-7926-A142-B939-1B4AC083A56A}"/>
                </a:ext>
              </a:extLst>
            </p:cNvPr>
            <p:cNvSpPr>
              <a:spLocks noChangeArrowheads="1"/>
            </p:cNvSpPr>
            <p:nvPr/>
          </p:nvSpPr>
          <p:spPr bwMode="auto">
            <a:xfrm>
              <a:off x="3272" y="2658"/>
              <a:ext cx="3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500">
                  <a:solidFill>
                    <a:srgbClr val="000000"/>
                  </a:solidFill>
                  <a:effectLst/>
                </a:rPr>
                <a:t>Run</a:t>
              </a:r>
            </a:p>
            <a:p>
              <a:pPr eaLnBrk="0" hangingPunct="0">
                <a:spcBef>
                  <a:spcPct val="0"/>
                </a:spcBef>
              </a:pPr>
              <a:r>
                <a:rPr lang="en-US" altLang="en-US" sz="1500">
                  <a:solidFill>
                    <a:srgbClr val="000000"/>
                  </a:solidFill>
                  <a:effectLst/>
                </a:rPr>
                <a:t>Part</a:t>
              </a:r>
            </a:p>
          </p:txBody>
        </p:sp>
        <p:grpSp>
          <p:nvGrpSpPr>
            <p:cNvPr id="27" name="Group 26">
              <a:extLst>
                <a:ext uri="{FF2B5EF4-FFF2-40B4-BE49-F238E27FC236}">
                  <a16:creationId xmlns:a16="http://schemas.microsoft.com/office/drawing/2014/main" id="{CDC95AC8-10E9-9E4B-A36A-236F8A7F1DA0}"/>
                </a:ext>
              </a:extLst>
            </p:cNvPr>
            <p:cNvGrpSpPr>
              <a:grpSpLocks/>
            </p:cNvGrpSpPr>
            <p:nvPr/>
          </p:nvGrpSpPr>
          <p:grpSpPr bwMode="auto">
            <a:xfrm>
              <a:off x="3606" y="3390"/>
              <a:ext cx="1908" cy="88"/>
              <a:chOff x="3707" y="3049"/>
              <a:chExt cx="1867" cy="88"/>
            </a:xfrm>
          </p:grpSpPr>
          <p:sp>
            <p:nvSpPr>
              <p:cNvPr id="34" name="Line 14">
                <a:extLst>
                  <a:ext uri="{FF2B5EF4-FFF2-40B4-BE49-F238E27FC236}">
                    <a16:creationId xmlns:a16="http://schemas.microsoft.com/office/drawing/2014/main" id="{07E21A5A-C8C5-1C41-988D-76AF4396A8CC}"/>
                  </a:ext>
                </a:extLst>
              </p:cNvPr>
              <p:cNvSpPr>
                <a:spLocks noChangeShapeType="1"/>
              </p:cNvSpPr>
              <p:nvPr/>
            </p:nvSpPr>
            <p:spPr bwMode="auto">
              <a:xfrm>
                <a:off x="3707" y="3093"/>
                <a:ext cx="18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Freeform 34">
                <a:extLst>
                  <a:ext uri="{FF2B5EF4-FFF2-40B4-BE49-F238E27FC236}">
                    <a16:creationId xmlns:a16="http://schemas.microsoft.com/office/drawing/2014/main" id="{871B1421-95E3-D94E-839F-5E49745B92D6}"/>
                  </a:ext>
                </a:extLst>
              </p:cNvPr>
              <p:cNvSpPr>
                <a:spLocks/>
              </p:cNvSpPr>
              <p:nvPr/>
            </p:nvSpPr>
            <p:spPr bwMode="auto">
              <a:xfrm>
                <a:off x="5442" y="3049"/>
                <a:ext cx="132" cy="88"/>
              </a:xfrm>
              <a:custGeom>
                <a:avLst/>
                <a:gdLst>
                  <a:gd name="T0" fmla="*/ 131 w 132"/>
                  <a:gd name="T1" fmla="*/ 44 h 88"/>
                  <a:gd name="T2" fmla="*/ 0 w 132"/>
                  <a:gd name="T3" fmla="*/ 0 h 88"/>
                  <a:gd name="T4" fmla="*/ 0 w 132"/>
                  <a:gd name="T5" fmla="*/ 87 h 88"/>
                  <a:gd name="T6" fmla="*/ 131 w 132"/>
                  <a:gd name="T7" fmla="*/ 44 h 88"/>
                </a:gdLst>
                <a:ahLst/>
                <a:cxnLst>
                  <a:cxn ang="0">
                    <a:pos x="T0" y="T1"/>
                  </a:cxn>
                  <a:cxn ang="0">
                    <a:pos x="T2" y="T3"/>
                  </a:cxn>
                  <a:cxn ang="0">
                    <a:pos x="T4" y="T5"/>
                  </a:cxn>
                  <a:cxn ang="0">
                    <a:pos x="T6" y="T7"/>
                  </a:cxn>
                </a:cxnLst>
                <a:rect l="0" t="0" r="r" b="b"/>
                <a:pathLst>
                  <a:path w="132" h="88">
                    <a:moveTo>
                      <a:pt x="131" y="44"/>
                    </a:moveTo>
                    <a:lnTo>
                      <a:pt x="0" y="0"/>
                    </a:lnTo>
                    <a:lnTo>
                      <a:pt x="0" y="87"/>
                    </a:lnTo>
                    <a:lnTo>
                      <a:pt x="131" y="4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 name="Rectangle 27">
              <a:extLst>
                <a:ext uri="{FF2B5EF4-FFF2-40B4-BE49-F238E27FC236}">
                  <a16:creationId xmlns:a16="http://schemas.microsoft.com/office/drawing/2014/main" id="{C3E9A1F8-8EAA-A040-A4AE-5AC0E6853ACD}"/>
                </a:ext>
              </a:extLst>
            </p:cNvPr>
            <p:cNvSpPr>
              <a:spLocks noChangeArrowheads="1"/>
            </p:cNvSpPr>
            <p:nvPr/>
          </p:nvSpPr>
          <p:spPr bwMode="auto">
            <a:xfrm>
              <a:off x="4048" y="2585"/>
              <a:ext cx="864" cy="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0"/>
                </a:spcBef>
              </a:pPr>
              <a:r>
                <a:rPr lang="en-US" altLang="en-US" sz="1500">
                  <a:solidFill>
                    <a:srgbClr val="000000"/>
                  </a:solidFill>
                  <a:effectLst/>
                </a:rPr>
                <a:t>Completion</a:t>
              </a:r>
            </a:p>
            <a:p>
              <a:pPr algn="ctr" eaLnBrk="0" hangingPunct="0">
                <a:spcBef>
                  <a:spcPct val="0"/>
                </a:spcBef>
              </a:pPr>
              <a:r>
                <a:rPr lang="en-US" altLang="en-US" sz="1500">
                  <a:solidFill>
                    <a:srgbClr val="000000"/>
                  </a:solidFill>
                  <a:effectLst/>
                </a:rPr>
                <a:t>of the first</a:t>
              </a:r>
            </a:p>
            <a:p>
              <a:pPr algn="ctr" eaLnBrk="0" hangingPunct="0">
                <a:spcBef>
                  <a:spcPct val="0"/>
                </a:spcBef>
              </a:pPr>
              <a:r>
                <a:rPr lang="en-US" altLang="en-US" sz="1500">
                  <a:solidFill>
                    <a:srgbClr val="000000"/>
                  </a:solidFill>
                  <a:effectLst/>
                </a:rPr>
                <a:t>good part</a:t>
              </a:r>
            </a:p>
          </p:txBody>
        </p:sp>
        <p:sp>
          <p:nvSpPr>
            <p:cNvPr id="29" name="Text Box 24">
              <a:extLst>
                <a:ext uri="{FF2B5EF4-FFF2-40B4-BE49-F238E27FC236}">
                  <a16:creationId xmlns:a16="http://schemas.microsoft.com/office/drawing/2014/main" id="{9586D6AD-00D1-7543-BC35-F368CBBEE5BF}"/>
                </a:ext>
              </a:extLst>
            </p:cNvPr>
            <p:cNvSpPr txBox="1">
              <a:spLocks noChangeArrowheads="1"/>
            </p:cNvSpPr>
            <p:nvPr/>
          </p:nvSpPr>
          <p:spPr bwMode="auto">
            <a:xfrm rot="5366671">
              <a:off x="2584" y="2702"/>
              <a:ext cx="7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200" i="1">
                  <a:effectLst/>
                </a:rPr>
                <a:t>Make Adjustments</a:t>
              </a:r>
            </a:p>
          </p:txBody>
        </p:sp>
        <p:sp>
          <p:nvSpPr>
            <p:cNvPr id="30" name="Line 27">
              <a:extLst>
                <a:ext uri="{FF2B5EF4-FFF2-40B4-BE49-F238E27FC236}">
                  <a16:creationId xmlns:a16="http://schemas.microsoft.com/office/drawing/2014/main" id="{EF51F802-FB92-B242-915C-986AE7AB87CE}"/>
                </a:ext>
              </a:extLst>
            </p:cNvPr>
            <p:cNvSpPr>
              <a:spLocks noChangeShapeType="1"/>
            </p:cNvSpPr>
            <p:nvPr/>
          </p:nvSpPr>
          <p:spPr bwMode="auto">
            <a:xfrm flipV="1">
              <a:off x="2784"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8">
              <a:extLst>
                <a:ext uri="{FF2B5EF4-FFF2-40B4-BE49-F238E27FC236}">
                  <a16:creationId xmlns:a16="http://schemas.microsoft.com/office/drawing/2014/main" id="{2E583094-5168-124E-870D-0E26D6047035}"/>
                </a:ext>
              </a:extLst>
            </p:cNvPr>
            <p:cNvSpPr>
              <a:spLocks noChangeShapeType="1"/>
            </p:cNvSpPr>
            <p:nvPr/>
          </p:nvSpPr>
          <p:spPr bwMode="auto">
            <a:xfrm flipV="1">
              <a:off x="3152"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34">
              <a:extLst>
                <a:ext uri="{FF2B5EF4-FFF2-40B4-BE49-F238E27FC236}">
                  <a16:creationId xmlns:a16="http://schemas.microsoft.com/office/drawing/2014/main" id="{8AA81F3F-638C-7B44-8B29-12FB5F5B0D19}"/>
                </a:ext>
              </a:extLst>
            </p:cNvPr>
            <p:cNvSpPr>
              <a:spLocks noChangeShapeType="1"/>
            </p:cNvSpPr>
            <p:nvPr/>
          </p:nvSpPr>
          <p:spPr bwMode="auto">
            <a:xfrm flipH="1" flipV="1">
              <a:off x="3744" y="247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35">
              <a:extLst>
                <a:ext uri="{FF2B5EF4-FFF2-40B4-BE49-F238E27FC236}">
                  <a16:creationId xmlns:a16="http://schemas.microsoft.com/office/drawing/2014/main" id="{335C66D0-8D4F-AE4F-A36E-4C11042ABFD3}"/>
                </a:ext>
              </a:extLst>
            </p:cNvPr>
            <p:cNvSpPr txBox="1">
              <a:spLocks noChangeArrowheads="1"/>
            </p:cNvSpPr>
            <p:nvPr/>
          </p:nvSpPr>
          <p:spPr bwMode="auto">
            <a:xfrm rot="5366671">
              <a:off x="3528" y="2702"/>
              <a:ext cx="7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200" i="1">
                  <a:effectLst/>
                </a:rPr>
                <a:t>Make Adjustments</a:t>
              </a:r>
            </a:p>
          </p:txBody>
        </p:sp>
      </p:grpSp>
      <p:grpSp>
        <p:nvGrpSpPr>
          <p:cNvPr id="4" name="Group 3">
            <a:extLst>
              <a:ext uri="{FF2B5EF4-FFF2-40B4-BE49-F238E27FC236}">
                <a16:creationId xmlns:a16="http://schemas.microsoft.com/office/drawing/2014/main" id="{867D888E-6C12-B446-ADFA-ED9A57F776DA}"/>
              </a:ext>
            </a:extLst>
          </p:cNvPr>
          <p:cNvGrpSpPr>
            <a:grpSpLocks/>
          </p:cNvGrpSpPr>
          <p:nvPr/>
        </p:nvGrpSpPr>
        <p:grpSpPr bwMode="auto">
          <a:xfrm>
            <a:off x="215106" y="3522262"/>
            <a:ext cx="8451850" cy="806450"/>
            <a:chOff x="174" y="2591"/>
            <a:chExt cx="5324" cy="508"/>
          </a:xfrm>
        </p:grpSpPr>
        <p:sp>
          <p:nvSpPr>
            <p:cNvPr id="6" name="Text Box 57">
              <a:extLst>
                <a:ext uri="{FF2B5EF4-FFF2-40B4-BE49-F238E27FC236}">
                  <a16:creationId xmlns:a16="http://schemas.microsoft.com/office/drawing/2014/main" id="{8CE94FD0-6A47-714F-8164-2F249A793C8D}"/>
                </a:ext>
              </a:extLst>
            </p:cNvPr>
            <p:cNvSpPr txBox="1">
              <a:spLocks noChangeArrowheads="1"/>
            </p:cNvSpPr>
            <p:nvPr/>
          </p:nvSpPr>
          <p:spPr bwMode="auto">
            <a:xfrm>
              <a:off x="174" y="2591"/>
              <a:ext cx="664"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30000"/>
                </a:lnSpc>
              </a:pPr>
              <a:r>
                <a:rPr lang="en-US" altLang="en-US" sz="1200">
                  <a:effectLst/>
                </a:rPr>
                <a:t>Completion of last good part</a:t>
              </a:r>
            </a:p>
          </p:txBody>
        </p:sp>
        <p:sp>
          <p:nvSpPr>
            <p:cNvPr id="7" name="Text Box 58">
              <a:extLst>
                <a:ext uri="{FF2B5EF4-FFF2-40B4-BE49-F238E27FC236}">
                  <a16:creationId xmlns:a16="http://schemas.microsoft.com/office/drawing/2014/main" id="{618DCA7A-FB03-DC4A-9604-16D7939336E6}"/>
                </a:ext>
              </a:extLst>
            </p:cNvPr>
            <p:cNvSpPr txBox="1">
              <a:spLocks noChangeArrowheads="1"/>
            </p:cNvSpPr>
            <p:nvPr/>
          </p:nvSpPr>
          <p:spPr bwMode="auto">
            <a:xfrm>
              <a:off x="4857" y="2591"/>
              <a:ext cx="641"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30000"/>
                </a:lnSpc>
              </a:pPr>
              <a:r>
                <a:rPr lang="en-US" altLang="en-US" sz="1200">
                  <a:effectLst/>
                </a:rPr>
                <a:t>1</a:t>
              </a:r>
              <a:r>
                <a:rPr lang="en-US" altLang="en-US" sz="1200" baseline="30000">
                  <a:effectLst/>
                </a:rPr>
                <a:t>st</a:t>
              </a:r>
              <a:r>
                <a:rPr lang="en-US" altLang="en-US" sz="1200">
                  <a:effectLst/>
                </a:rPr>
                <a:t> Piece Inspection</a:t>
              </a:r>
            </a:p>
          </p:txBody>
        </p:sp>
      </p:grpSp>
      <p:sp>
        <p:nvSpPr>
          <p:cNvPr id="5" name="Rectangle 4">
            <a:extLst>
              <a:ext uri="{FF2B5EF4-FFF2-40B4-BE49-F238E27FC236}">
                <a16:creationId xmlns:a16="http://schemas.microsoft.com/office/drawing/2014/main" id="{497E3F05-4874-294E-8A8F-9522CCAFF0E1}"/>
              </a:ext>
            </a:extLst>
          </p:cNvPr>
          <p:cNvSpPr>
            <a:spLocks noChangeArrowheads="1"/>
          </p:cNvSpPr>
          <p:nvPr/>
        </p:nvSpPr>
        <p:spPr bwMode="auto">
          <a:xfrm>
            <a:off x="1000125" y="1855974"/>
            <a:ext cx="7143750" cy="7620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sz="2200" b="0" dirty="0">
                <a:effectLst/>
              </a:rPr>
              <a:t>The time between the </a:t>
            </a:r>
            <a:r>
              <a:rPr lang="en-US" altLang="en-US" sz="2200" b="0" i="1" dirty="0">
                <a:effectLst/>
              </a:rPr>
              <a:t>last good piece</a:t>
            </a:r>
            <a:r>
              <a:rPr lang="en-US" altLang="en-US" sz="2200" b="0" dirty="0">
                <a:effectLst/>
              </a:rPr>
              <a:t> off the current run and the </a:t>
            </a:r>
            <a:r>
              <a:rPr lang="en-US" altLang="en-US" sz="2200" b="0" i="1" dirty="0">
                <a:effectLst/>
              </a:rPr>
              <a:t>first good piece</a:t>
            </a:r>
            <a:r>
              <a:rPr lang="en-US" altLang="en-US" sz="2200" b="0" dirty="0">
                <a:effectLst/>
              </a:rPr>
              <a:t> off the next run.</a:t>
            </a:r>
          </a:p>
        </p:txBody>
      </p:sp>
    </p:spTree>
    <p:extLst>
      <p:ext uri="{BB962C8B-B14F-4D97-AF65-F5344CB8AC3E}">
        <p14:creationId xmlns:p14="http://schemas.microsoft.com/office/powerpoint/2010/main" val="420449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3721-19F6-664E-8555-AC654C6D3193}"/>
              </a:ext>
            </a:extLst>
          </p:cNvPr>
          <p:cNvSpPr>
            <a:spLocks noGrp="1"/>
          </p:cNvSpPr>
          <p:nvPr>
            <p:ph type="title"/>
          </p:nvPr>
        </p:nvSpPr>
        <p:spPr/>
        <p:txBody>
          <a:bodyPr/>
          <a:lstStyle/>
          <a:p>
            <a:r>
              <a:rPr lang="en-US" dirty="0"/>
              <a:t>Point Of Use Storage </a:t>
            </a:r>
            <a:br>
              <a:rPr lang="en-US" dirty="0"/>
            </a:br>
            <a:r>
              <a:rPr lang="en-US" sz="3200" dirty="0"/>
              <a:t>(POUS)</a:t>
            </a:r>
          </a:p>
        </p:txBody>
      </p:sp>
      <p:pic>
        <p:nvPicPr>
          <p:cNvPr id="3" name="Picture 4" descr="StoreReceive3">
            <a:extLst>
              <a:ext uri="{FF2B5EF4-FFF2-40B4-BE49-F238E27FC236}">
                <a16:creationId xmlns:a16="http://schemas.microsoft.com/office/drawing/2014/main" id="{F370EBD7-8D26-3D4C-9B79-084C29C00606}"/>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713706" y="1968499"/>
            <a:ext cx="5716588"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B15D2B5-3849-B244-B187-7931A9035DE5}"/>
              </a:ext>
            </a:extLst>
          </p:cNvPr>
          <p:cNvSpPr txBox="1"/>
          <p:nvPr/>
        </p:nvSpPr>
        <p:spPr>
          <a:xfrm>
            <a:off x="2604914" y="1600964"/>
            <a:ext cx="3934172" cy="461665"/>
          </a:xfrm>
          <a:prstGeom prst="rect">
            <a:avLst/>
          </a:prstGeom>
          <a:noFill/>
        </p:spPr>
        <p:txBody>
          <a:bodyPr wrap="square" rtlCol="0">
            <a:spAutoFit/>
          </a:bodyPr>
          <a:lstStyle/>
          <a:p>
            <a:pPr algn="ctr"/>
            <a:r>
              <a:rPr lang="en-US" sz="2400" b="1" dirty="0">
                <a:latin typeface="Mission Gothic Light" panose="02000603020000020003" pitchFamily="2" charset="77"/>
              </a:rPr>
              <a:t>Before POUS</a:t>
            </a:r>
          </a:p>
        </p:txBody>
      </p:sp>
    </p:spTree>
    <p:extLst>
      <p:ext uri="{BB962C8B-B14F-4D97-AF65-F5344CB8AC3E}">
        <p14:creationId xmlns:p14="http://schemas.microsoft.com/office/powerpoint/2010/main" val="70097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C249-36D8-1942-9E5D-4368A481289D}"/>
              </a:ext>
            </a:extLst>
          </p:cNvPr>
          <p:cNvSpPr>
            <a:spLocks noGrp="1"/>
          </p:cNvSpPr>
          <p:nvPr>
            <p:ph type="title"/>
          </p:nvPr>
        </p:nvSpPr>
        <p:spPr>
          <a:xfrm>
            <a:off x="389965" y="368781"/>
            <a:ext cx="8229600" cy="973991"/>
          </a:xfrm>
        </p:spPr>
        <p:txBody>
          <a:bodyPr/>
          <a:lstStyle/>
          <a:p>
            <a:pPr>
              <a:lnSpc>
                <a:spcPts val="4000"/>
              </a:lnSpc>
            </a:pPr>
            <a:r>
              <a:rPr lang="en-US" dirty="0"/>
              <a:t>POUS </a:t>
            </a:r>
            <a:br>
              <a:rPr lang="en-US" dirty="0"/>
            </a:br>
            <a:r>
              <a:rPr lang="en-US" sz="2800" dirty="0"/>
              <a:t>(Continued)</a:t>
            </a:r>
          </a:p>
        </p:txBody>
      </p:sp>
      <p:sp>
        <p:nvSpPr>
          <p:cNvPr id="3" name="Rectangle 2">
            <a:extLst>
              <a:ext uri="{FF2B5EF4-FFF2-40B4-BE49-F238E27FC236}">
                <a16:creationId xmlns:a16="http://schemas.microsoft.com/office/drawing/2014/main" id="{58A9BF9F-9111-894B-8055-6DCB937275D5}"/>
              </a:ext>
            </a:extLst>
          </p:cNvPr>
          <p:cNvSpPr>
            <a:spLocks noGrp="1" noChangeArrowheads="1"/>
          </p:cNvSpPr>
          <p:nvPr/>
        </p:nvSpPr>
        <p:spPr>
          <a:xfrm>
            <a:off x="512390" y="1718215"/>
            <a:ext cx="3881500" cy="317817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altLang="en-US" dirty="0">
                <a:latin typeface="+mn-lt"/>
              </a:rPr>
              <a:t>Raw material is stored at workstation where used</a:t>
            </a:r>
          </a:p>
          <a:p>
            <a:r>
              <a:rPr lang="en-US" altLang="en-US" dirty="0">
                <a:latin typeface="+mn-lt"/>
              </a:rPr>
              <a:t>Simplifies physical inventory tracking, storage, and handling</a:t>
            </a:r>
          </a:p>
        </p:txBody>
      </p:sp>
      <p:pic>
        <p:nvPicPr>
          <p:cNvPr id="4" name="Picture 3">
            <a:extLst>
              <a:ext uri="{FF2B5EF4-FFF2-40B4-BE49-F238E27FC236}">
                <a16:creationId xmlns:a16="http://schemas.microsoft.com/office/drawing/2014/main" id="{7DF5D5DD-88F7-BF43-8E24-C2F6308A4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340" y="1718216"/>
            <a:ext cx="4237037" cy="3178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6">
            <a:extLst>
              <a:ext uri="{FF2B5EF4-FFF2-40B4-BE49-F238E27FC236}">
                <a16:creationId xmlns:a16="http://schemas.microsoft.com/office/drawing/2014/main" id="{C7753102-33A5-CA4B-8DBD-28C4F2E720CD}"/>
              </a:ext>
            </a:extLst>
          </p:cNvPr>
          <p:cNvSpPr txBox="1">
            <a:spLocks noChangeArrowheads="1"/>
          </p:cNvSpPr>
          <p:nvPr/>
        </p:nvSpPr>
        <p:spPr bwMode="auto">
          <a:xfrm>
            <a:off x="1088465" y="5271835"/>
            <a:ext cx="6961188" cy="88287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50000"/>
              </a:lnSpc>
              <a:spcBef>
                <a:spcPct val="0"/>
              </a:spcBef>
              <a:spcAft>
                <a:spcPct val="25000"/>
              </a:spcAft>
              <a:buClr>
                <a:srgbClr val="D5652B"/>
              </a:buClr>
            </a:pPr>
            <a:r>
              <a:rPr lang="en-US" altLang="en-US" b="0" dirty="0">
                <a:effectLst/>
                <a:latin typeface="+mn-lt"/>
              </a:rPr>
              <a:t>For outside suppliers - works best if vendor relationship permits frequent, on-time, small shipments</a:t>
            </a:r>
            <a:endParaRPr lang="en-US" altLang="en-US" dirty="0">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1619937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D1A2-A6CE-A24E-BB61-0204F6153C9B}"/>
              </a:ext>
            </a:extLst>
          </p:cNvPr>
          <p:cNvSpPr>
            <a:spLocks noGrp="1"/>
          </p:cNvSpPr>
          <p:nvPr>
            <p:ph type="title"/>
          </p:nvPr>
        </p:nvSpPr>
        <p:spPr>
          <a:xfrm>
            <a:off x="457200" y="0"/>
            <a:ext cx="8229600" cy="973991"/>
          </a:xfrm>
        </p:spPr>
        <p:txBody>
          <a:bodyPr/>
          <a:lstStyle/>
          <a:p>
            <a:r>
              <a:rPr lang="en-US" dirty="0"/>
              <a:t>Quality at the Source </a:t>
            </a:r>
          </a:p>
        </p:txBody>
      </p:sp>
      <p:sp>
        <p:nvSpPr>
          <p:cNvPr id="3" name="TextBox 2">
            <a:extLst>
              <a:ext uri="{FF2B5EF4-FFF2-40B4-BE49-F238E27FC236}">
                <a16:creationId xmlns:a16="http://schemas.microsoft.com/office/drawing/2014/main" id="{983A0BDE-E5AF-3846-8D15-89B3FBD011D4}"/>
              </a:ext>
            </a:extLst>
          </p:cNvPr>
          <p:cNvSpPr txBox="1"/>
          <p:nvPr/>
        </p:nvSpPr>
        <p:spPr>
          <a:xfrm>
            <a:off x="1109382" y="973991"/>
            <a:ext cx="6925235" cy="3754874"/>
          </a:xfrm>
          <a:prstGeom prst="rect">
            <a:avLst/>
          </a:prstGeom>
          <a:noFill/>
        </p:spPr>
        <p:txBody>
          <a:bodyPr wrap="square" rtlCol="0">
            <a:spAutoFit/>
          </a:bodyPr>
          <a:lstStyle/>
          <a:p>
            <a:pPr>
              <a:buFontTx/>
              <a:buNone/>
            </a:pPr>
            <a:endParaRPr lang="en-US" altLang="en-US" sz="1600" b="1" dirty="0"/>
          </a:p>
          <a:p>
            <a:pPr>
              <a:buFontTx/>
              <a:buNone/>
            </a:pPr>
            <a:endParaRPr lang="en-US" altLang="en-US" sz="1600" b="1" dirty="0"/>
          </a:p>
          <a:p>
            <a:pPr>
              <a:buFontTx/>
              <a:buNone/>
            </a:pPr>
            <a:r>
              <a:rPr lang="en-US" altLang="en-US" sz="1600" b="1" dirty="0"/>
              <a:t>Source Inspection:  </a:t>
            </a:r>
          </a:p>
          <a:p>
            <a:pPr marL="285750" indent="-285750">
              <a:buFont typeface="Arial" panose="020B0604020202020204" pitchFamily="34" charset="0"/>
              <a:buChar char="•"/>
            </a:pPr>
            <a:r>
              <a:rPr lang="en-US" altLang="en-US" dirty="0"/>
              <a:t>Operators only pass work of acceptable quality </a:t>
            </a:r>
            <a:br>
              <a:rPr lang="en-US" altLang="en-US" dirty="0"/>
            </a:br>
            <a:r>
              <a:rPr lang="en-US" altLang="en-US" dirty="0"/>
              <a:t>to next work station.</a:t>
            </a:r>
          </a:p>
          <a:p>
            <a:pPr>
              <a:buFontTx/>
              <a:buNone/>
            </a:pPr>
            <a:endParaRPr lang="en-US" altLang="en-US" sz="1600" b="1" dirty="0"/>
          </a:p>
          <a:p>
            <a:pPr>
              <a:buFontTx/>
              <a:buNone/>
            </a:pPr>
            <a:r>
              <a:rPr lang="en-US" altLang="en-US" sz="1600" b="1" dirty="0"/>
              <a:t>Visual Tools:</a:t>
            </a:r>
          </a:p>
          <a:p>
            <a:pPr marL="285750" indent="-285750">
              <a:buFont typeface="Arial" panose="020B0604020202020204" pitchFamily="34" charset="0"/>
              <a:buChar char="•"/>
            </a:pPr>
            <a:r>
              <a:rPr lang="en-US" altLang="en-US" dirty="0"/>
              <a:t>Use samples, pictures, templates or established standards.</a:t>
            </a:r>
          </a:p>
          <a:p>
            <a:pPr>
              <a:buFontTx/>
              <a:buNone/>
            </a:pPr>
            <a:endParaRPr lang="en-US" altLang="en-US" sz="1600" b="1" dirty="0"/>
          </a:p>
          <a:p>
            <a:pPr>
              <a:buFontTx/>
              <a:buNone/>
            </a:pPr>
            <a:r>
              <a:rPr lang="en-US" altLang="en-US" sz="1600" b="1" dirty="0"/>
              <a:t>Tools and Training:</a:t>
            </a:r>
          </a:p>
          <a:p>
            <a:pPr marL="285750" indent="-285750">
              <a:buFont typeface="Arial" panose="020B0604020202020204" pitchFamily="34" charset="0"/>
              <a:buChar char="•"/>
            </a:pPr>
            <a:r>
              <a:rPr lang="en-US" altLang="en-US" dirty="0"/>
              <a:t>Give operators the </a:t>
            </a:r>
            <a:r>
              <a:rPr lang="en-US" altLang="en-US" u="sng" dirty="0"/>
              <a:t>tools and training</a:t>
            </a:r>
            <a:r>
              <a:rPr lang="en-US" altLang="en-US" dirty="0"/>
              <a:t> to perform inspection at the source before they pass it along.</a:t>
            </a:r>
          </a:p>
          <a:p>
            <a:endParaRPr lang="en-US" altLang="en-US" dirty="0"/>
          </a:p>
          <a:p>
            <a:endParaRPr lang="en-US" dirty="0"/>
          </a:p>
        </p:txBody>
      </p:sp>
      <p:pic>
        <p:nvPicPr>
          <p:cNvPr id="5" name="Picture 4">
            <a:extLst>
              <a:ext uri="{FF2B5EF4-FFF2-40B4-BE49-F238E27FC236}">
                <a16:creationId xmlns:a16="http://schemas.microsoft.com/office/drawing/2014/main" id="{84B9C59C-CCB9-C34E-9CFD-14294C89F2B9}"/>
              </a:ext>
            </a:extLst>
          </p:cNvPr>
          <p:cNvPicPr>
            <a:picLocks noChangeAspect="1"/>
          </p:cNvPicPr>
          <p:nvPr/>
        </p:nvPicPr>
        <p:blipFill>
          <a:blip r:embed="rId3"/>
          <a:stretch>
            <a:fillRect/>
          </a:stretch>
        </p:blipFill>
        <p:spPr>
          <a:xfrm>
            <a:off x="2729752" y="4195557"/>
            <a:ext cx="3684494" cy="2456636"/>
          </a:xfrm>
          <a:prstGeom prst="rect">
            <a:avLst/>
          </a:prstGeom>
        </p:spPr>
      </p:pic>
    </p:spTree>
    <p:extLst>
      <p:ext uri="{BB962C8B-B14F-4D97-AF65-F5344CB8AC3E}">
        <p14:creationId xmlns:p14="http://schemas.microsoft.com/office/powerpoint/2010/main" val="32413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406B-A927-D549-AC5F-8A7AAEDB75E1}"/>
              </a:ext>
            </a:extLst>
          </p:cNvPr>
          <p:cNvSpPr>
            <a:spLocks noGrp="1"/>
          </p:cNvSpPr>
          <p:nvPr>
            <p:ph type="title"/>
          </p:nvPr>
        </p:nvSpPr>
        <p:spPr/>
        <p:txBody>
          <a:bodyPr/>
          <a:lstStyle/>
          <a:p>
            <a:r>
              <a:rPr lang="en-US" dirty="0"/>
              <a:t>Total Productive Maintenance</a:t>
            </a:r>
          </a:p>
        </p:txBody>
      </p:sp>
      <p:sp>
        <p:nvSpPr>
          <p:cNvPr id="4" name="Rectangle 3">
            <a:extLst>
              <a:ext uri="{FF2B5EF4-FFF2-40B4-BE49-F238E27FC236}">
                <a16:creationId xmlns:a16="http://schemas.microsoft.com/office/drawing/2014/main" id="{3F9E530F-1B33-3B43-B2E7-A1E3DED51C81}"/>
              </a:ext>
            </a:extLst>
          </p:cNvPr>
          <p:cNvSpPr/>
          <p:nvPr/>
        </p:nvSpPr>
        <p:spPr>
          <a:xfrm>
            <a:off x="766483" y="1504137"/>
            <a:ext cx="5607423" cy="5226046"/>
          </a:xfrm>
          <a:prstGeom prst="rect">
            <a:avLst/>
          </a:prstGeom>
        </p:spPr>
        <p:txBody>
          <a:bodyPr wrap="square">
            <a:spAutoFit/>
          </a:bodyPr>
          <a:lstStyle/>
          <a:p>
            <a:pPr>
              <a:buFontTx/>
              <a:buNone/>
            </a:pPr>
            <a:r>
              <a:rPr lang="en-US" altLang="en-US" sz="2400" b="1" dirty="0">
                <a:latin typeface="Mission Gothic Light" panose="02000603020000020003" pitchFamily="2" charset="77"/>
              </a:rPr>
              <a:t>Eliminating the six major equipment losses:</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Startup </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Set-up &amp; adjustment</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Idling &amp; minor stoppages</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Reduced speed</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Breakdowns</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Defects &amp; rework</a:t>
            </a:r>
          </a:p>
          <a:p>
            <a:pPr>
              <a:buFontTx/>
              <a:buNone/>
            </a:pPr>
            <a:r>
              <a:rPr lang="en-US" altLang="en-US" sz="2400" b="1" dirty="0">
                <a:latin typeface="Mission Gothic Light" panose="02000603020000020003" pitchFamily="2" charset="77"/>
              </a:rPr>
              <a:t>How?</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Analyze equipment performance</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Identify root cause of problem</a:t>
            </a:r>
          </a:p>
          <a:p>
            <a:pPr marL="285750" indent="-285750">
              <a:lnSpc>
                <a:spcPct val="110000"/>
              </a:lnSpc>
              <a:buFont typeface="Arial" panose="020B0604020202020204" pitchFamily="34" charset="0"/>
              <a:buChar char="•"/>
            </a:pPr>
            <a:r>
              <a:rPr lang="en-US" altLang="en-US" sz="2400" dirty="0">
                <a:latin typeface="Mission Gothic Light" panose="02000603020000020003" pitchFamily="2" charset="77"/>
              </a:rPr>
              <a:t>Implement sustainable improvements</a:t>
            </a:r>
          </a:p>
          <a:p>
            <a:endParaRPr lang="en-US" altLang="en-US" sz="2400" dirty="0">
              <a:latin typeface="Mission Gothic Light" panose="02000603020000020003" pitchFamily="2" charset="77"/>
            </a:endParaRPr>
          </a:p>
        </p:txBody>
      </p:sp>
      <p:pic>
        <p:nvPicPr>
          <p:cNvPr id="6" name="Picture 5">
            <a:extLst>
              <a:ext uri="{FF2B5EF4-FFF2-40B4-BE49-F238E27FC236}">
                <a16:creationId xmlns:a16="http://schemas.microsoft.com/office/drawing/2014/main" id="{FBC348D4-0A27-5D49-B9D2-33DD036E6CE5}"/>
              </a:ext>
            </a:extLst>
          </p:cNvPr>
          <p:cNvPicPr>
            <a:picLocks noChangeAspect="1"/>
          </p:cNvPicPr>
          <p:nvPr/>
        </p:nvPicPr>
        <p:blipFill>
          <a:blip r:embed="rId3"/>
          <a:stretch>
            <a:fillRect/>
          </a:stretch>
        </p:blipFill>
        <p:spPr>
          <a:xfrm>
            <a:off x="4713194" y="2057398"/>
            <a:ext cx="4208930" cy="2805953"/>
          </a:xfrm>
          <a:prstGeom prst="rect">
            <a:avLst/>
          </a:prstGeom>
        </p:spPr>
      </p:pic>
    </p:spTree>
    <p:extLst>
      <p:ext uri="{BB962C8B-B14F-4D97-AF65-F5344CB8AC3E}">
        <p14:creationId xmlns:p14="http://schemas.microsoft.com/office/powerpoint/2010/main" val="1499499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2A0DF-C0CA-0147-A986-DBDC9C97572E}"/>
              </a:ext>
            </a:extLst>
          </p:cNvPr>
          <p:cNvSpPr>
            <a:spLocks noGrp="1"/>
          </p:cNvSpPr>
          <p:nvPr>
            <p:ph type="title"/>
          </p:nvPr>
        </p:nvSpPr>
        <p:spPr>
          <a:xfrm>
            <a:off x="389964" y="193970"/>
            <a:ext cx="8229600" cy="973991"/>
          </a:xfrm>
        </p:spPr>
        <p:txBody>
          <a:bodyPr/>
          <a:lstStyle/>
          <a:p>
            <a:r>
              <a:rPr lang="en-US" dirty="0"/>
              <a:t>Push Vs. Pull Systems</a:t>
            </a:r>
          </a:p>
        </p:txBody>
      </p:sp>
      <p:sp>
        <p:nvSpPr>
          <p:cNvPr id="4" name="Rectangle 3">
            <a:extLst>
              <a:ext uri="{FF2B5EF4-FFF2-40B4-BE49-F238E27FC236}">
                <a16:creationId xmlns:a16="http://schemas.microsoft.com/office/drawing/2014/main" id="{7835E1F5-9F15-F040-A1AB-42CCB751F761}"/>
              </a:ext>
            </a:extLst>
          </p:cNvPr>
          <p:cNvSpPr/>
          <p:nvPr/>
        </p:nvSpPr>
        <p:spPr>
          <a:xfrm>
            <a:off x="389964" y="1409141"/>
            <a:ext cx="4840941" cy="5079789"/>
          </a:xfrm>
          <a:prstGeom prst="rect">
            <a:avLst/>
          </a:prstGeom>
        </p:spPr>
        <p:txBody>
          <a:bodyPr wrap="square">
            <a:spAutoFit/>
          </a:bodyPr>
          <a:lstStyle/>
          <a:p>
            <a:pPr>
              <a:lnSpc>
                <a:spcPct val="90000"/>
              </a:lnSpc>
              <a:buFontTx/>
              <a:buNone/>
            </a:pPr>
            <a:r>
              <a:rPr lang="en-US" altLang="en-US" sz="2400" b="1" dirty="0">
                <a:latin typeface="Mission Gothic Light" panose="02000603020000020003" pitchFamily="2" charset="77"/>
              </a:rPr>
              <a:t>Push System</a:t>
            </a:r>
            <a:r>
              <a:rPr lang="en-US" altLang="en-US" sz="2400" dirty="0">
                <a:latin typeface="Mission Gothic Light" panose="02000603020000020003" pitchFamily="2" charset="77"/>
              </a:rPr>
              <a:t> - Resources are provided to the consumer based on forecasts or schedules</a:t>
            </a:r>
          </a:p>
          <a:p>
            <a:pPr>
              <a:lnSpc>
                <a:spcPct val="90000"/>
              </a:lnSpc>
            </a:pPr>
            <a:endParaRPr lang="en-US" altLang="en-US" sz="2400" dirty="0">
              <a:latin typeface="Mission Gothic Light" panose="02000603020000020003" pitchFamily="2" charset="77"/>
            </a:endParaRPr>
          </a:p>
          <a:p>
            <a:pPr>
              <a:lnSpc>
                <a:spcPct val="90000"/>
              </a:lnSpc>
              <a:buFontTx/>
              <a:buNone/>
            </a:pPr>
            <a:r>
              <a:rPr lang="en-US" altLang="en-US" sz="2400" b="1" dirty="0">
                <a:latin typeface="Mission Gothic Light" panose="02000603020000020003" pitchFamily="2" charset="77"/>
              </a:rPr>
              <a:t>Pull System</a:t>
            </a:r>
            <a:r>
              <a:rPr lang="en-US" altLang="en-US" sz="2400" dirty="0">
                <a:latin typeface="Mission Gothic Light" panose="02000603020000020003" pitchFamily="2" charset="77"/>
              </a:rPr>
              <a:t> – Controls the flow of resources by replacing only what has been consumed</a:t>
            </a:r>
          </a:p>
          <a:p>
            <a:pPr>
              <a:lnSpc>
                <a:spcPct val="90000"/>
              </a:lnSpc>
            </a:pPr>
            <a:endParaRPr lang="en-US" altLang="en-US" sz="2400" dirty="0">
              <a:latin typeface="Mission Gothic Light" panose="02000603020000020003" pitchFamily="2" charset="77"/>
            </a:endParaRPr>
          </a:p>
          <a:p>
            <a:pPr>
              <a:lnSpc>
                <a:spcPct val="90000"/>
              </a:lnSpc>
              <a:buFontTx/>
              <a:buNone/>
            </a:pPr>
            <a:r>
              <a:rPr lang="en-US" altLang="en-US" sz="2400" dirty="0">
                <a:latin typeface="Mission Gothic Light" panose="02000603020000020003" pitchFamily="2" charset="77"/>
              </a:rPr>
              <a:t>Consists of:</a:t>
            </a:r>
          </a:p>
          <a:p>
            <a:pPr marL="285750" indent="-285750">
              <a:lnSpc>
                <a:spcPct val="90000"/>
              </a:lnSpc>
              <a:buFont typeface="Arial" panose="020B0604020202020204" pitchFamily="34" charset="0"/>
              <a:buChar char="•"/>
            </a:pPr>
            <a:r>
              <a:rPr lang="en-US" altLang="en-US" sz="2400" dirty="0">
                <a:latin typeface="Mission Gothic Light" panose="02000603020000020003" pitchFamily="2" charset="77"/>
              </a:rPr>
              <a:t>Production based on actual consumption</a:t>
            </a:r>
          </a:p>
          <a:p>
            <a:pPr marL="285750" indent="-285750">
              <a:lnSpc>
                <a:spcPct val="90000"/>
              </a:lnSpc>
              <a:buFont typeface="Arial" panose="020B0604020202020204" pitchFamily="34" charset="0"/>
              <a:buChar char="•"/>
            </a:pPr>
            <a:r>
              <a:rPr lang="en-US" altLang="en-US" sz="2400" dirty="0">
                <a:latin typeface="Mission Gothic Light" panose="02000603020000020003" pitchFamily="2" charset="77"/>
              </a:rPr>
              <a:t>Small lots</a:t>
            </a:r>
          </a:p>
          <a:p>
            <a:pPr marL="285750" indent="-285750">
              <a:lnSpc>
                <a:spcPct val="90000"/>
              </a:lnSpc>
              <a:buFont typeface="Arial" panose="020B0604020202020204" pitchFamily="34" charset="0"/>
              <a:buChar char="•"/>
            </a:pPr>
            <a:r>
              <a:rPr lang="en-US" altLang="en-US" sz="2400" dirty="0">
                <a:latin typeface="Mission Gothic Light" panose="02000603020000020003" pitchFamily="2" charset="77"/>
              </a:rPr>
              <a:t>Low inventories</a:t>
            </a:r>
          </a:p>
          <a:p>
            <a:pPr marL="285750" indent="-285750">
              <a:lnSpc>
                <a:spcPct val="90000"/>
              </a:lnSpc>
              <a:buFont typeface="Arial" panose="020B0604020202020204" pitchFamily="34" charset="0"/>
              <a:buChar char="•"/>
            </a:pPr>
            <a:r>
              <a:rPr lang="en-US" altLang="en-US" sz="2400" dirty="0">
                <a:latin typeface="Mission Gothic Light" panose="02000603020000020003" pitchFamily="2" charset="77"/>
              </a:rPr>
              <a:t>Management by sight</a:t>
            </a:r>
          </a:p>
          <a:p>
            <a:pPr marL="285750" indent="-285750">
              <a:lnSpc>
                <a:spcPct val="90000"/>
              </a:lnSpc>
              <a:buFont typeface="Arial" panose="020B0604020202020204" pitchFamily="34" charset="0"/>
              <a:buChar char="•"/>
            </a:pPr>
            <a:r>
              <a:rPr lang="en-US" altLang="en-US" sz="2400" dirty="0">
                <a:latin typeface="Mission Gothic Light" panose="02000603020000020003" pitchFamily="2" charset="77"/>
              </a:rPr>
              <a:t>Better communication	</a:t>
            </a:r>
          </a:p>
        </p:txBody>
      </p:sp>
      <p:pic>
        <p:nvPicPr>
          <p:cNvPr id="6" name="Picture 5">
            <a:extLst>
              <a:ext uri="{FF2B5EF4-FFF2-40B4-BE49-F238E27FC236}">
                <a16:creationId xmlns:a16="http://schemas.microsoft.com/office/drawing/2014/main" id="{2E1BC6A8-B28E-6D42-8E2C-0F9BFBEE0A6F}"/>
              </a:ext>
            </a:extLst>
          </p:cNvPr>
          <p:cNvPicPr>
            <a:picLocks noChangeAspect="1"/>
          </p:cNvPicPr>
          <p:nvPr/>
        </p:nvPicPr>
        <p:blipFill>
          <a:blip r:embed="rId2"/>
          <a:stretch>
            <a:fillRect/>
          </a:stretch>
        </p:blipFill>
        <p:spPr>
          <a:xfrm>
            <a:off x="4531657" y="3523128"/>
            <a:ext cx="4087907" cy="2725271"/>
          </a:xfrm>
          <a:prstGeom prst="rect">
            <a:avLst/>
          </a:prstGeom>
        </p:spPr>
      </p:pic>
    </p:spTree>
    <p:extLst>
      <p:ext uri="{BB962C8B-B14F-4D97-AF65-F5344CB8AC3E}">
        <p14:creationId xmlns:p14="http://schemas.microsoft.com/office/powerpoint/2010/main" val="2805804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C91-FA3F-C74A-8505-4FF872A687EF}"/>
              </a:ext>
            </a:extLst>
          </p:cNvPr>
          <p:cNvSpPr>
            <a:spLocks noGrp="1"/>
          </p:cNvSpPr>
          <p:nvPr>
            <p:ph type="title"/>
          </p:nvPr>
        </p:nvSpPr>
        <p:spPr>
          <a:xfrm>
            <a:off x="443753" y="73392"/>
            <a:ext cx="8229600" cy="973991"/>
          </a:xfrm>
        </p:spPr>
        <p:txBody>
          <a:bodyPr/>
          <a:lstStyle/>
          <a:p>
            <a:r>
              <a:rPr lang="en-US" sz="4800" dirty="0"/>
              <a:t>Pull System Flow Diagram</a:t>
            </a:r>
          </a:p>
        </p:txBody>
      </p:sp>
      <p:pic>
        <p:nvPicPr>
          <p:cNvPr id="3" name="table">
            <a:extLst>
              <a:ext uri="{FF2B5EF4-FFF2-40B4-BE49-F238E27FC236}">
                <a16:creationId xmlns:a16="http://schemas.microsoft.com/office/drawing/2014/main" id="{5E51722A-33B4-2644-BC07-CD038F64C4CA}"/>
              </a:ext>
            </a:extLst>
          </p:cNvPr>
          <p:cNvPicPr>
            <a:picLocks noChangeAspect="1"/>
          </p:cNvPicPr>
          <p:nvPr/>
        </p:nvPicPr>
        <p:blipFill>
          <a:blip r:embed="rId3"/>
          <a:stretch>
            <a:fillRect/>
          </a:stretch>
        </p:blipFill>
        <p:spPr>
          <a:xfrm>
            <a:off x="1496966" y="3428161"/>
            <a:ext cx="677863" cy="548640"/>
          </a:xfrm>
          <a:prstGeom prst="rect">
            <a:avLst/>
          </a:prstGeom>
        </p:spPr>
      </p:pic>
      <p:pic>
        <p:nvPicPr>
          <p:cNvPr id="4" name="table">
            <a:extLst>
              <a:ext uri="{FF2B5EF4-FFF2-40B4-BE49-F238E27FC236}">
                <a16:creationId xmlns:a16="http://schemas.microsoft.com/office/drawing/2014/main" id="{0DAA67B1-F798-4845-8BDE-7451A84C3930}"/>
              </a:ext>
            </a:extLst>
          </p:cNvPr>
          <p:cNvPicPr>
            <a:picLocks noChangeAspect="1"/>
          </p:cNvPicPr>
          <p:nvPr/>
        </p:nvPicPr>
        <p:blipFill>
          <a:blip r:embed="rId4"/>
          <a:stretch>
            <a:fillRect/>
          </a:stretch>
        </p:blipFill>
        <p:spPr>
          <a:xfrm>
            <a:off x="6608716" y="3413873"/>
            <a:ext cx="941388" cy="548958"/>
          </a:xfrm>
          <a:prstGeom prst="rect">
            <a:avLst/>
          </a:prstGeom>
        </p:spPr>
      </p:pic>
      <p:pic>
        <p:nvPicPr>
          <p:cNvPr id="5" name="table">
            <a:extLst>
              <a:ext uri="{FF2B5EF4-FFF2-40B4-BE49-F238E27FC236}">
                <a16:creationId xmlns:a16="http://schemas.microsoft.com/office/drawing/2014/main" id="{C66CD92E-C7BD-0148-8C46-301A0A43B7F0}"/>
              </a:ext>
            </a:extLst>
          </p:cNvPr>
          <p:cNvPicPr>
            <a:picLocks noChangeAspect="1"/>
          </p:cNvPicPr>
          <p:nvPr/>
        </p:nvPicPr>
        <p:blipFill>
          <a:blip r:embed="rId5"/>
          <a:stretch>
            <a:fillRect/>
          </a:stretch>
        </p:blipFill>
        <p:spPr>
          <a:xfrm>
            <a:off x="3451179" y="3424986"/>
            <a:ext cx="304800" cy="548640"/>
          </a:xfrm>
          <a:prstGeom prst="rect">
            <a:avLst/>
          </a:prstGeom>
        </p:spPr>
      </p:pic>
      <p:sp>
        <p:nvSpPr>
          <p:cNvPr id="6" name="AutoShape 3">
            <a:extLst>
              <a:ext uri="{FF2B5EF4-FFF2-40B4-BE49-F238E27FC236}">
                <a16:creationId xmlns:a16="http://schemas.microsoft.com/office/drawing/2014/main" id="{BDB179A2-3007-004C-8F95-4A6F93B89628}"/>
              </a:ext>
            </a:extLst>
          </p:cNvPr>
          <p:cNvSpPr>
            <a:spLocks noChangeArrowheads="1"/>
          </p:cNvSpPr>
          <p:nvPr/>
        </p:nvSpPr>
        <p:spPr bwMode="auto">
          <a:xfrm flipH="1">
            <a:off x="7143704" y="1942261"/>
            <a:ext cx="1316037" cy="1219200"/>
          </a:xfrm>
          <a:prstGeom prst="curvedDownArrow">
            <a:avLst>
              <a:gd name="adj1" fmla="val 21589"/>
              <a:gd name="adj2" fmla="val 43177"/>
              <a:gd name="adj3" fmla="val 33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7" name="AutoShape 4">
            <a:extLst>
              <a:ext uri="{FF2B5EF4-FFF2-40B4-BE49-F238E27FC236}">
                <a16:creationId xmlns:a16="http://schemas.microsoft.com/office/drawing/2014/main" id="{47F5A1E2-69FE-F742-A539-9BA0BC50E36B}"/>
              </a:ext>
            </a:extLst>
          </p:cNvPr>
          <p:cNvSpPr>
            <a:spLocks noChangeArrowheads="1"/>
          </p:cNvSpPr>
          <p:nvPr/>
        </p:nvSpPr>
        <p:spPr bwMode="auto">
          <a:xfrm>
            <a:off x="790529" y="4293348"/>
            <a:ext cx="1068387" cy="1235075"/>
          </a:xfrm>
          <a:prstGeom prst="curvedUpArrow">
            <a:avLst>
              <a:gd name="adj1" fmla="val 20000"/>
              <a:gd name="adj2" fmla="val 40000"/>
              <a:gd name="adj3" fmla="val 3853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8" name="AutoShape 5">
            <a:extLst>
              <a:ext uri="{FF2B5EF4-FFF2-40B4-BE49-F238E27FC236}">
                <a16:creationId xmlns:a16="http://schemas.microsoft.com/office/drawing/2014/main" id="{85121174-BD76-4C49-95C0-06218B9F5D15}"/>
              </a:ext>
            </a:extLst>
          </p:cNvPr>
          <p:cNvSpPr>
            <a:spLocks noChangeArrowheads="1"/>
          </p:cNvSpPr>
          <p:nvPr/>
        </p:nvSpPr>
        <p:spPr bwMode="auto">
          <a:xfrm>
            <a:off x="293641" y="3074148"/>
            <a:ext cx="1130300" cy="1676400"/>
          </a:xfrm>
          <a:prstGeom prst="roundRect">
            <a:avLst>
              <a:gd name="adj" fmla="val 16667"/>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9" name="AutoShape 6">
            <a:extLst>
              <a:ext uri="{FF2B5EF4-FFF2-40B4-BE49-F238E27FC236}">
                <a16:creationId xmlns:a16="http://schemas.microsoft.com/office/drawing/2014/main" id="{2316E1F3-F871-984B-B8A2-95713EF033CD}"/>
              </a:ext>
            </a:extLst>
          </p:cNvPr>
          <p:cNvSpPr>
            <a:spLocks noChangeArrowheads="1"/>
          </p:cNvSpPr>
          <p:nvPr/>
        </p:nvSpPr>
        <p:spPr bwMode="auto">
          <a:xfrm>
            <a:off x="5211716" y="4140948"/>
            <a:ext cx="762000" cy="696913"/>
          </a:xfrm>
          <a:prstGeom prst="curvedUpArrow">
            <a:avLst>
              <a:gd name="adj1" fmla="val 21868"/>
              <a:gd name="adj2" fmla="val 43736"/>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0" name="AutoShape 7">
            <a:extLst>
              <a:ext uri="{FF2B5EF4-FFF2-40B4-BE49-F238E27FC236}">
                <a16:creationId xmlns:a16="http://schemas.microsoft.com/office/drawing/2014/main" id="{5B1FD0B7-CCFA-6B4C-94A1-DA95C57F0F03}"/>
              </a:ext>
            </a:extLst>
          </p:cNvPr>
          <p:cNvSpPr>
            <a:spLocks noChangeArrowheads="1"/>
          </p:cNvSpPr>
          <p:nvPr/>
        </p:nvSpPr>
        <p:spPr bwMode="auto">
          <a:xfrm>
            <a:off x="3459116" y="4191748"/>
            <a:ext cx="762000" cy="696913"/>
          </a:xfrm>
          <a:prstGeom prst="curvedUpArrow">
            <a:avLst>
              <a:gd name="adj1" fmla="val 21868"/>
              <a:gd name="adj2" fmla="val 43736"/>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1" name="AutoShape 8">
            <a:extLst>
              <a:ext uri="{FF2B5EF4-FFF2-40B4-BE49-F238E27FC236}">
                <a16:creationId xmlns:a16="http://schemas.microsoft.com/office/drawing/2014/main" id="{6E5E0DED-E4A6-C24B-BC79-A7B0F1951EA8}"/>
              </a:ext>
            </a:extLst>
          </p:cNvPr>
          <p:cNvSpPr>
            <a:spLocks noChangeArrowheads="1"/>
          </p:cNvSpPr>
          <p:nvPr/>
        </p:nvSpPr>
        <p:spPr bwMode="auto">
          <a:xfrm>
            <a:off x="2849516" y="4206036"/>
            <a:ext cx="914400" cy="696912"/>
          </a:xfrm>
          <a:prstGeom prst="curvedUpArrow">
            <a:avLst>
              <a:gd name="adj1" fmla="val 26241"/>
              <a:gd name="adj2" fmla="val 52483"/>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2" name="AutoShape 9">
            <a:extLst>
              <a:ext uri="{FF2B5EF4-FFF2-40B4-BE49-F238E27FC236}">
                <a16:creationId xmlns:a16="http://schemas.microsoft.com/office/drawing/2014/main" id="{F05E4BC5-5113-9C4E-A7F3-0BD84B77590E}"/>
              </a:ext>
            </a:extLst>
          </p:cNvPr>
          <p:cNvSpPr>
            <a:spLocks noChangeArrowheads="1"/>
          </p:cNvSpPr>
          <p:nvPr/>
        </p:nvSpPr>
        <p:spPr bwMode="auto">
          <a:xfrm rot="-143126">
            <a:off x="1820816" y="4253661"/>
            <a:ext cx="1065213" cy="685800"/>
          </a:xfrm>
          <a:prstGeom prst="curvedUpArrow">
            <a:avLst>
              <a:gd name="adj1" fmla="val 31065"/>
              <a:gd name="adj2" fmla="val 62130"/>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3" name="Rectangle 12">
            <a:extLst>
              <a:ext uri="{FF2B5EF4-FFF2-40B4-BE49-F238E27FC236}">
                <a16:creationId xmlns:a16="http://schemas.microsoft.com/office/drawing/2014/main" id="{AAC97636-8F7B-EB49-9A10-9E3ED5AE797B}"/>
              </a:ext>
            </a:extLst>
          </p:cNvPr>
          <p:cNvSpPr>
            <a:spLocks noChangeArrowheads="1"/>
          </p:cNvSpPr>
          <p:nvPr/>
        </p:nvSpPr>
        <p:spPr bwMode="auto">
          <a:xfrm>
            <a:off x="3840116" y="3313861"/>
            <a:ext cx="1122363" cy="8270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4" name="Text Box 11">
            <a:extLst>
              <a:ext uri="{FF2B5EF4-FFF2-40B4-BE49-F238E27FC236}">
                <a16:creationId xmlns:a16="http://schemas.microsoft.com/office/drawing/2014/main" id="{C01D627B-D1BE-484A-B77D-DF47AADDE701}"/>
              </a:ext>
            </a:extLst>
          </p:cNvPr>
          <p:cNvSpPr txBox="1">
            <a:spLocks noChangeArrowheads="1"/>
          </p:cNvSpPr>
          <p:nvPr/>
        </p:nvSpPr>
        <p:spPr bwMode="auto">
          <a:xfrm>
            <a:off x="258716" y="3713911"/>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spcBef>
                <a:spcPct val="0"/>
              </a:spcBef>
            </a:pPr>
            <a:r>
              <a:rPr lang="en-US" altLang="en-US">
                <a:effectLst/>
              </a:rPr>
              <a:t>Supplier</a:t>
            </a:r>
            <a:endParaRPr lang="en-US" altLang="en-US" sz="2400">
              <a:effectLst/>
            </a:endParaRPr>
          </a:p>
        </p:txBody>
      </p:sp>
      <p:sp>
        <p:nvSpPr>
          <p:cNvPr id="15" name="Rectangle 14">
            <a:extLst>
              <a:ext uri="{FF2B5EF4-FFF2-40B4-BE49-F238E27FC236}">
                <a16:creationId xmlns:a16="http://schemas.microsoft.com/office/drawing/2014/main" id="{12FFCA20-49E4-DE45-B9E4-55D31DD0EC29}"/>
              </a:ext>
            </a:extLst>
          </p:cNvPr>
          <p:cNvSpPr>
            <a:spLocks noChangeArrowheads="1"/>
          </p:cNvSpPr>
          <p:nvPr/>
        </p:nvSpPr>
        <p:spPr bwMode="auto">
          <a:xfrm>
            <a:off x="2239916" y="3313861"/>
            <a:ext cx="1122363" cy="8270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6" name="AutoShape 13">
            <a:extLst>
              <a:ext uri="{FF2B5EF4-FFF2-40B4-BE49-F238E27FC236}">
                <a16:creationId xmlns:a16="http://schemas.microsoft.com/office/drawing/2014/main" id="{381D5A90-8FC5-AD40-BAC1-708F78E4F10F}"/>
              </a:ext>
            </a:extLst>
          </p:cNvPr>
          <p:cNvSpPr>
            <a:spLocks noChangeArrowheads="1"/>
          </p:cNvSpPr>
          <p:nvPr/>
        </p:nvSpPr>
        <p:spPr bwMode="auto">
          <a:xfrm>
            <a:off x="7591379" y="2769348"/>
            <a:ext cx="1271587" cy="1676400"/>
          </a:xfrm>
          <a:prstGeom prst="hexagon">
            <a:avLst>
              <a:gd name="adj" fmla="val 25000"/>
              <a:gd name="vf" fmla="val 11547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17" name="Text Box 14">
            <a:extLst>
              <a:ext uri="{FF2B5EF4-FFF2-40B4-BE49-F238E27FC236}">
                <a16:creationId xmlns:a16="http://schemas.microsoft.com/office/drawing/2014/main" id="{6DCEF190-4654-8E44-BA7A-2E8A0B7DE6CA}"/>
              </a:ext>
            </a:extLst>
          </p:cNvPr>
          <p:cNvSpPr txBox="1">
            <a:spLocks noChangeArrowheads="1"/>
          </p:cNvSpPr>
          <p:nvPr/>
        </p:nvSpPr>
        <p:spPr bwMode="auto">
          <a:xfrm>
            <a:off x="1322341" y="4009186"/>
            <a:ext cx="1016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sz="1400">
                <a:effectLst/>
              </a:rPr>
              <a:t>Raw</a:t>
            </a:r>
          </a:p>
          <a:p>
            <a:pPr algn="ctr" eaLnBrk="0" hangingPunct="0">
              <a:spcBef>
                <a:spcPct val="0"/>
              </a:spcBef>
            </a:pPr>
            <a:r>
              <a:rPr lang="en-US" altLang="en-US" sz="1400">
                <a:effectLst/>
              </a:rPr>
              <a:t>Material</a:t>
            </a:r>
          </a:p>
        </p:txBody>
      </p:sp>
      <p:sp>
        <p:nvSpPr>
          <p:cNvPr id="18" name="Text Box 15">
            <a:extLst>
              <a:ext uri="{FF2B5EF4-FFF2-40B4-BE49-F238E27FC236}">
                <a16:creationId xmlns:a16="http://schemas.microsoft.com/office/drawing/2014/main" id="{9E191884-303A-F544-A7C8-38DCE18BB027}"/>
              </a:ext>
            </a:extLst>
          </p:cNvPr>
          <p:cNvSpPr txBox="1">
            <a:spLocks noChangeArrowheads="1"/>
          </p:cNvSpPr>
          <p:nvPr/>
        </p:nvSpPr>
        <p:spPr bwMode="auto">
          <a:xfrm>
            <a:off x="2239916" y="3363073"/>
            <a:ext cx="1173163" cy="7016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dirty="0">
                <a:effectLst/>
              </a:rPr>
              <a:t>Process</a:t>
            </a:r>
          </a:p>
          <a:p>
            <a:pPr algn="ctr" eaLnBrk="0" hangingPunct="0">
              <a:spcBef>
                <a:spcPct val="0"/>
              </a:spcBef>
            </a:pPr>
            <a:r>
              <a:rPr lang="en-US" altLang="en-US" dirty="0">
                <a:effectLst/>
              </a:rPr>
              <a:t>A</a:t>
            </a:r>
          </a:p>
        </p:txBody>
      </p:sp>
      <p:sp>
        <p:nvSpPr>
          <p:cNvPr id="19" name="Rectangle 18">
            <a:extLst>
              <a:ext uri="{FF2B5EF4-FFF2-40B4-BE49-F238E27FC236}">
                <a16:creationId xmlns:a16="http://schemas.microsoft.com/office/drawing/2014/main" id="{90E26E45-0FEA-7549-8A78-9812D1BAF9F0}"/>
              </a:ext>
            </a:extLst>
          </p:cNvPr>
          <p:cNvSpPr>
            <a:spLocks noChangeArrowheads="1"/>
          </p:cNvSpPr>
          <p:nvPr/>
        </p:nvSpPr>
        <p:spPr bwMode="auto">
          <a:xfrm>
            <a:off x="3840116" y="3347198"/>
            <a:ext cx="1173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dirty="0">
                <a:effectLst/>
              </a:rPr>
              <a:t>Process</a:t>
            </a:r>
          </a:p>
          <a:p>
            <a:pPr algn="ctr" eaLnBrk="0" hangingPunct="0">
              <a:spcBef>
                <a:spcPct val="0"/>
              </a:spcBef>
            </a:pPr>
            <a:r>
              <a:rPr lang="en-US" altLang="en-US" dirty="0">
                <a:effectLst/>
              </a:rPr>
              <a:t>B</a:t>
            </a:r>
          </a:p>
        </p:txBody>
      </p:sp>
      <p:sp>
        <p:nvSpPr>
          <p:cNvPr id="20" name="Text Box 17">
            <a:extLst>
              <a:ext uri="{FF2B5EF4-FFF2-40B4-BE49-F238E27FC236}">
                <a16:creationId xmlns:a16="http://schemas.microsoft.com/office/drawing/2014/main" id="{DA5949AF-0E1D-9945-A7D2-81BAF2074701}"/>
              </a:ext>
            </a:extLst>
          </p:cNvPr>
          <p:cNvSpPr txBox="1">
            <a:spLocks noChangeArrowheads="1"/>
          </p:cNvSpPr>
          <p:nvPr/>
        </p:nvSpPr>
        <p:spPr bwMode="auto">
          <a:xfrm>
            <a:off x="6584904" y="3974261"/>
            <a:ext cx="9604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sz="1400">
                <a:effectLst/>
              </a:rPr>
              <a:t>Finished </a:t>
            </a:r>
          </a:p>
          <a:p>
            <a:pPr algn="ctr" eaLnBrk="0" hangingPunct="0">
              <a:spcBef>
                <a:spcPct val="0"/>
              </a:spcBef>
            </a:pPr>
            <a:r>
              <a:rPr lang="en-US" altLang="en-US" sz="1400">
                <a:effectLst/>
              </a:rPr>
              <a:t>Goods</a:t>
            </a:r>
          </a:p>
        </p:txBody>
      </p:sp>
      <p:sp>
        <p:nvSpPr>
          <p:cNvPr id="21" name="Rectangle 20">
            <a:extLst>
              <a:ext uri="{FF2B5EF4-FFF2-40B4-BE49-F238E27FC236}">
                <a16:creationId xmlns:a16="http://schemas.microsoft.com/office/drawing/2014/main" id="{BD543B01-C129-8240-94AB-FD077AA9AE6D}"/>
              </a:ext>
            </a:extLst>
          </p:cNvPr>
          <p:cNvSpPr>
            <a:spLocks noChangeArrowheads="1"/>
          </p:cNvSpPr>
          <p:nvPr/>
        </p:nvSpPr>
        <p:spPr bwMode="auto">
          <a:xfrm>
            <a:off x="1162004" y="5941173"/>
            <a:ext cx="2552700" cy="7016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spcBef>
                <a:spcPct val="0"/>
              </a:spcBef>
            </a:pPr>
            <a:r>
              <a:rPr lang="en-US" altLang="en-US">
                <a:effectLst/>
              </a:rPr>
              <a:t>Kanban Locations</a:t>
            </a:r>
          </a:p>
          <a:p>
            <a:pPr eaLnBrk="0" hangingPunct="0">
              <a:spcBef>
                <a:spcPct val="0"/>
              </a:spcBef>
            </a:pPr>
            <a:r>
              <a:rPr lang="en-US" altLang="en-US">
                <a:effectLst/>
              </a:rPr>
              <a:t>(signal)</a:t>
            </a:r>
          </a:p>
        </p:txBody>
      </p:sp>
      <p:sp>
        <p:nvSpPr>
          <p:cNvPr id="22" name="Rectangle 21">
            <a:extLst>
              <a:ext uri="{FF2B5EF4-FFF2-40B4-BE49-F238E27FC236}">
                <a16:creationId xmlns:a16="http://schemas.microsoft.com/office/drawing/2014/main" id="{B945E54C-4C90-8C4C-A488-675B50D61BAA}"/>
              </a:ext>
            </a:extLst>
          </p:cNvPr>
          <p:cNvSpPr>
            <a:spLocks noChangeArrowheads="1"/>
          </p:cNvSpPr>
          <p:nvPr/>
        </p:nvSpPr>
        <p:spPr bwMode="auto">
          <a:xfrm>
            <a:off x="5440316" y="3302748"/>
            <a:ext cx="1122363" cy="82708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3" name="Rectangle 22">
            <a:extLst>
              <a:ext uri="{FF2B5EF4-FFF2-40B4-BE49-F238E27FC236}">
                <a16:creationId xmlns:a16="http://schemas.microsoft.com/office/drawing/2014/main" id="{0554E315-E8F2-7A45-B732-814E7C2F5BEA}"/>
              </a:ext>
            </a:extLst>
          </p:cNvPr>
          <p:cNvSpPr>
            <a:spLocks noChangeArrowheads="1"/>
          </p:cNvSpPr>
          <p:nvPr/>
        </p:nvSpPr>
        <p:spPr bwMode="auto">
          <a:xfrm>
            <a:off x="5440316" y="3337673"/>
            <a:ext cx="1173163" cy="7016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dirty="0">
                <a:effectLst/>
              </a:rPr>
              <a:t>Process</a:t>
            </a:r>
          </a:p>
          <a:p>
            <a:pPr algn="ctr" eaLnBrk="0" hangingPunct="0">
              <a:spcBef>
                <a:spcPct val="0"/>
              </a:spcBef>
            </a:pPr>
            <a:r>
              <a:rPr lang="en-US" altLang="en-US" dirty="0">
                <a:effectLst/>
              </a:rPr>
              <a:t>C</a:t>
            </a:r>
          </a:p>
        </p:txBody>
      </p:sp>
      <p:sp>
        <p:nvSpPr>
          <p:cNvPr id="24" name="AutoShape 21">
            <a:extLst>
              <a:ext uri="{FF2B5EF4-FFF2-40B4-BE49-F238E27FC236}">
                <a16:creationId xmlns:a16="http://schemas.microsoft.com/office/drawing/2014/main" id="{2CF118FF-7F00-F049-A855-AE4B4C6D7BF4}"/>
              </a:ext>
            </a:extLst>
          </p:cNvPr>
          <p:cNvSpPr>
            <a:spLocks noChangeArrowheads="1"/>
          </p:cNvSpPr>
          <p:nvPr/>
        </p:nvSpPr>
        <p:spPr bwMode="auto">
          <a:xfrm flipH="1">
            <a:off x="577804" y="1854948"/>
            <a:ext cx="1316037" cy="1233488"/>
          </a:xfrm>
          <a:prstGeom prst="curvedDownArrow">
            <a:avLst>
              <a:gd name="adj1" fmla="val 26120"/>
              <a:gd name="adj2" fmla="val 42677"/>
              <a:gd name="adj3" fmla="val 33333"/>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5" name="AutoShape 22">
            <a:extLst>
              <a:ext uri="{FF2B5EF4-FFF2-40B4-BE49-F238E27FC236}">
                <a16:creationId xmlns:a16="http://schemas.microsoft.com/office/drawing/2014/main" id="{1BD34F68-E70C-E245-914C-51920FA9C646}"/>
              </a:ext>
            </a:extLst>
          </p:cNvPr>
          <p:cNvSpPr>
            <a:spLocks noChangeArrowheads="1"/>
          </p:cNvSpPr>
          <p:nvPr/>
        </p:nvSpPr>
        <p:spPr bwMode="auto">
          <a:xfrm flipH="1">
            <a:off x="2447879" y="2007348"/>
            <a:ext cx="1316037" cy="1219200"/>
          </a:xfrm>
          <a:prstGeom prst="curvedDownArrow">
            <a:avLst>
              <a:gd name="adj1" fmla="val 21589"/>
              <a:gd name="adj2" fmla="val 43177"/>
              <a:gd name="adj3" fmla="val 33333"/>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6" name="AutoShape 23">
            <a:extLst>
              <a:ext uri="{FF2B5EF4-FFF2-40B4-BE49-F238E27FC236}">
                <a16:creationId xmlns:a16="http://schemas.microsoft.com/office/drawing/2014/main" id="{ED78CF58-A537-C94C-BB64-2AED3EFA20FA}"/>
              </a:ext>
            </a:extLst>
          </p:cNvPr>
          <p:cNvSpPr>
            <a:spLocks noChangeArrowheads="1"/>
          </p:cNvSpPr>
          <p:nvPr/>
        </p:nvSpPr>
        <p:spPr bwMode="auto">
          <a:xfrm flipH="1">
            <a:off x="4048079" y="2007348"/>
            <a:ext cx="1316037" cy="1219200"/>
          </a:xfrm>
          <a:prstGeom prst="curvedDownArrow">
            <a:avLst>
              <a:gd name="adj1" fmla="val 21589"/>
              <a:gd name="adj2" fmla="val 43177"/>
              <a:gd name="adj3" fmla="val 33333"/>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7" name="AutoShape 24">
            <a:extLst>
              <a:ext uri="{FF2B5EF4-FFF2-40B4-BE49-F238E27FC236}">
                <a16:creationId xmlns:a16="http://schemas.microsoft.com/office/drawing/2014/main" id="{CFF1C39C-3E46-4148-B41C-BA6EEA882A51}"/>
              </a:ext>
            </a:extLst>
          </p:cNvPr>
          <p:cNvSpPr>
            <a:spLocks noChangeArrowheads="1"/>
          </p:cNvSpPr>
          <p:nvPr/>
        </p:nvSpPr>
        <p:spPr bwMode="auto">
          <a:xfrm flipH="1">
            <a:off x="5821316" y="2007348"/>
            <a:ext cx="1316038" cy="1219200"/>
          </a:xfrm>
          <a:prstGeom prst="curvedDownArrow">
            <a:avLst>
              <a:gd name="adj1" fmla="val 21589"/>
              <a:gd name="adj2" fmla="val 43177"/>
              <a:gd name="adj3" fmla="val 33333"/>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8" name="AutoShape 25">
            <a:extLst>
              <a:ext uri="{FF2B5EF4-FFF2-40B4-BE49-F238E27FC236}">
                <a16:creationId xmlns:a16="http://schemas.microsoft.com/office/drawing/2014/main" id="{FEE1AFFB-6E04-744D-8E24-66B5CF04319C}"/>
              </a:ext>
            </a:extLst>
          </p:cNvPr>
          <p:cNvSpPr>
            <a:spLocks noChangeArrowheads="1"/>
          </p:cNvSpPr>
          <p:nvPr/>
        </p:nvSpPr>
        <p:spPr bwMode="auto">
          <a:xfrm>
            <a:off x="4449716" y="4140948"/>
            <a:ext cx="990600" cy="696913"/>
          </a:xfrm>
          <a:prstGeom prst="curvedUpArrow">
            <a:avLst>
              <a:gd name="adj1" fmla="val 28428"/>
              <a:gd name="adj2" fmla="val 56856"/>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29" name="AutoShape 26">
            <a:extLst>
              <a:ext uri="{FF2B5EF4-FFF2-40B4-BE49-F238E27FC236}">
                <a16:creationId xmlns:a16="http://schemas.microsoft.com/office/drawing/2014/main" id="{55826F97-278B-0F41-9171-DC213CBBEBEF}"/>
              </a:ext>
            </a:extLst>
          </p:cNvPr>
          <p:cNvSpPr>
            <a:spLocks noChangeArrowheads="1"/>
          </p:cNvSpPr>
          <p:nvPr/>
        </p:nvSpPr>
        <p:spPr bwMode="auto">
          <a:xfrm>
            <a:off x="6278516" y="4420348"/>
            <a:ext cx="762000" cy="838200"/>
          </a:xfrm>
          <a:prstGeom prst="curvedUpArrow">
            <a:avLst>
              <a:gd name="adj1" fmla="val 20000"/>
              <a:gd name="adj2" fmla="val 40000"/>
              <a:gd name="adj3" fmla="val 36667"/>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30" name="AutoShape 27">
            <a:extLst>
              <a:ext uri="{FF2B5EF4-FFF2-40B4-BE49-F238E27FC236}">
                <a16:creationId xmlns:a16="http://schemas.microsoft.com/office/drawing/2014/main" id="{0AFF6DD9-76A9-204F-A2C0-F4A68719782A}"/>
              </a:ext>
            </a:extLst>
          </p:cNvPr>
          <p:cNvSpPr>
            <a:spLocks noChangeArrowheads="1"/>
          </p:cNvSpPr>
          <p:nvPr/>
        </p:nvSpPr>
        <p:spPr bwMode="auto">
          <a:xfrm>
            <a:off x="7192916" y="4445748"/>
            <a:ext cx="762000" cy="696913"/>
          </a:xfrm>
          <a:prstGeom prst="curvedUpArrow">
            <a:avLst>
              <a:gd name="adj1" fmla="val 21868"/>
              <a:gd name="adj2" fmla="val 43736"/>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31" name="Text Box 28">
            <a:extLst>
              <a:ext uri="{FF2B5EF4-FFF2-40B4-BE49-F238E27FC236}">
                <a16:creationId xmlns:a16="http://schemas.microsoft.com/office/drawing/2014/main" id="{97C37F43-656A-E041-A683-9F1896C3F482}"/>
              </a:ext>
            </a:extLst>
          </p:cNvPr>
          <p:cNvSpPr txBox="1">
            <a:spLocks noChangeArrowheads="1"/>
          </p:cNvSpPr>
          <p:nvPr/>
        </p:nvSpPr>
        <p:spPr bwMode="auto">
          <a:xfrm>
            <a:off x="7542166" y="3409111"/>
            <a:ext cx="137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spcBef>
                <a:spcPct val="0"/>
              </a:spcBef>
            </a:pPr>
            <a:r>
              <a:rPr lang="en-US" altLang="en-US">
                <a:effectLst/>
              </a:rPr>
              <a:t>Customer</a:t>
            </a:r>
            <a:endParaRPr lang="en-US" altLang="en-US" sz="2400">
              <a:effectLst/>
            </a:endParaRPr>
          </a:p>
        </p:txBody>
      </p:sp>
      <p:grpSp>
        <p:nvGrpSpPr>
          <p:cNvPr id="32" name="Group 31">
            <a:extLst>
              <a:ext uri="{FF2B5EF4-FFF2-40B4-BE49-F238E27FC236}">
                <a16:creationId xmlns:a16="http://schemas.microsoft.com/office/drawing/2014/main" id="{163567BA-790D-C349-897A-B6EF2F2E4FA8}"/>
              </a:ext>
            </a:extLst>
          </p:cNvPr>
          <p:cNvGrpSpPr>
            <a:grpSpLocks/>
          </p:cNvGrpSpPr>
          <p:nvPr/>
        </p:nvGrpSpPr>
        <p:grpSpPr bwMode="auto">
          <a:xfrm>
            <a:off x="2859041" y="5055348"/>
            <a:ext cx="3124200" cy="533400"/>
            <a:chOff x="1830" y="3168"/>
            <a:chExt cx="1968" cy="336"/>
          </a:xfrm>
        </p:grpSpPr>
        <p:sp>
          <p:nvSpPr>
            <p:cNvPr id="42" name="Freeform 41">
              <a:extLst>
                <a:ext uri="{FF2B5EF4-FFF2-40B4-BE49-F238E27FC236}">
                  <a16:creationId xmlns:a16="http://schemas.microsoft.com/office/drawing/2014/main" id="{BACE616B-B182-0447-B82F-4E5DFC964BC6}"/>
                </a:ext>
              </a:extLst>
            </p:cNvPr>
            <p:cNvSpPr>
              <a:spLocks/>
            </p:cNvSpPr>
            <p:nvPr/>
          </p:nvSpPr>
          <p:spPr bwMode="auto">
            <a:xfrm>
              <a:off x="1830" y="3168"/>
              <a:ext cx="1968" cy="336"/>
            </a:xfrm>
            <a:custGeom>
              <a:avLst/>
              <a:gdLst>
                <a:gd name="T0" fmla="*/ 1476 w 1968"/>
                <a:gd name="T1" fmla="*/ 0 h 336"/>
                <a:gd name="T2" fmla="*/ 1476 w 1968"/>
                <a:gd name="T3" fmla="*/ 84 h 336"/>
                <a:gd name="T4" fmla="*/ 0 w 1968"/>
                <a:gd name="T5" fmla="*/ 84 h 336"/>
                <a:gd name="T6" fmla="*/ 0 w 1968"/>
                <a:gd name="T7" fmla="*/ 252 h 336"/>
                <a:gd name="T8" fmla="*/ 1476 w 1968"/>
                <a:gd name="T9" fmla="*/ 252 h 336"/>
                <a:gd name="T10" fmla="*/ 1476 w 1968"/>
                <a:gd name="T11" fmla="*/ 336 h 336"/>
                <a:gd name="T12" fmla="*/ 1968 w 1968"/>
                <a:gd name="T13" fmla="*/ 168 h 336"/>
                <a:gd name="T14" fmla="*/ 1476 w 1968"/>
                <a:gd name="T15" fmla="*/ 0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8" h="336">
                  <a:moveTo>
                    <a:pt x="1476" y="0"/>
                  </a:moveTo>
                  <a:lnTo>
                    <a:pt x="1476" y="84"/>
                  </a:lnTo>
                  <a:lnTo>
                    <a:pt x="0" y="84"/>
                  </a:lnTo>
                  <a:lnTo>
                    <a:pt x="0" y="252"/>
                  </a:lnTo>
                  <a:lnTo>
                    <a:pt x="1476" y="252"/>
                  </a:lnTo>
                  <a:lnTo>
                    <a:pt x="1476" y="336"/>
                  </a:lnTo>
                  <a:lnTo>
                    <a:pt x="1968" y="168"/>
                  </a:lnTo>
                  <a:lnTo>
                    <a:pt x="1476" y="0"/>
                  </a:lnTo>
                  <a:close/>
                </a:path>
              </a:pathLst>
            </a:custGeom>
            <a:solidFill>
              <a:srgbClr val="DDDDDD"/>
            </a:solidFill>
            <a:ln w="9525">
              <a:solidFill>
                <a:srgbClr val="000000"/>
              </a:solidFill>
              <a:prstDash val="solid"/>
              <a:round/>
              <a:headEnd/>
              <a:tailEnd/>
            </a:ln>
          </p:spPr>
          <p:txBody>
            <a:bodyPr/>
            <a:lstStyle/>
            <a:p>
              <a:endParaRPr lang="en-US"/>
            </a:p>
          </p:txBody>
        </p:sp>
        <p:sp>
          <p:nvSpPr>
            <p:cNvPr id="43" name="Rectangle 42">
              <a:extLst>
                <a:ext uri="{FF2B5EF4-FFF2-40B4-BE49-F238E27FC236}">
                  <a16:creationId xmlns:a16="http://schemas.microsoft.com/office/drawing/2014/main" id="{5B35EEE0-8D1F-8E43-9A95-9B42928754FE}"/>
                </a:ext>
              </a:extLst>
            </p:cNvPr>
            <p:cNvSpPr>
              <a:spLocks noChangeArrowheads="1"/>
            </p:cNvSpPr>
            <p:nvPr/>
          </p:nvSpPr>
          <p:spPr bwMode="auto">
            <a:xfrm>
              <a:off x="2189" y="3224"/>
              <a:ext cx="800" cy="24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900">
                  <a:effectLst/>
                </a:rPr>
                <a:t>Part Flow</a:t>
              </a:r>
            </a:p>
          </p:txBody>
        </p:sp>
      </p:grpSp>
      <p:grpSp>
        <p:nvGrpSpPr>
          <p:cNvPr id="33" name="Group 32">
            <a:extLst>
              <a:ext uri="{FF2B5EF4-FFF2-40B4-BE49-F238E27FC236}">
                <a16:creationId xmlns:a16="http://schemas.microsoft.com/office/drawing/2014/main" id="{796CCB58-4A1C-C648-9242-F9F5AE9F6A86}"/>
              </a:ext>
            </a:extLst>
          </p:cNvPr>
          <p:cNvGrpSpPr>
            <a:grpSpLocks/>
          </p:cNvGrpSpPr>
          <p:nvPr/>
        </p:nvGrpSpPr>
        <p:grpSpPr bwMode="auto">
          <a:xfrm>
            <a:off x="2817766" y="1270748"/>
            <a:ext cx="3124200" cy="495300"/>
            <a:chOff x="1804" y="784"/>
            <a:chExt cx="1968" cy="312"/>
          </a:xfrm>
        </p:grpSpPr>
        <p:sp>
          <p:nvSpPr>
            <p:cNvPr id="40" name="Freeform 39">
              <a:extLst>
                <a:ext uri="{FF2B5EF4-FFF2-40B4-BE49-F238E27FC236}">
                  <a16:creationId xmlns:a16="http://schemas.microsoft.com/office/drawing/2014/main" id="{6C992BED-7657-9645-AB62-312A8FDCA265}"/>
                </a:ext>
              </a:extLst>
            </p:cNvPr>
            <p:cNvSpPr>
              <a:spLocks/>
            </p:cNvSpPr>
            <p:nvPr/>
          </p:nvSpPr>
          <p:spPr bwMode="auto">
            <a:xfrm>
              <a:off x="1804" y="784"/>
              <a:ext cx="1968" cy="312"/>
            </a:xfrm>
            <a:custGeom>
              <a:avLst/>
              <a:gdLst>
                <a:gd name="T0" fmla="*/ 492 w 1968"/>
                <a:gd name="T1" fmla="*/ 0 h 312"/>
                <a:gd name="T2" fmla="*/ 492 w 1968"/>
                <a:gd name="T3" fmla="*/ 78 h 312"/>
                <a:gd name="T4" fmla="*/ 1968 w 1968"/>
                <a:gd name="T5" fmla="*/ 78 h 312"/>
                <a:gd name="T6" fmla="*/ 1968 w 1968"/>
                <a:gd name="T7" fmla="*/ 234 h 312"/>
                <a:gd name="T8" fmla="*/ 492 w 1968"/>
                <a:gd name="T9" fmla="*/ 234 h 312"/>
                <a:gd name="T10" fmla="*/ 492 w 1968"/>
                <a:gd name="T11" fmla="*/ 312 h 312"/>
                <a:gd name="T12" fmla="*/ 0 w 1968"/>
                <a:gd name="T13" fmla="*/ 156 h 312"/>
                <a:gd name="T14" fmla="*/ 492 w 1968"/>
                <a:gd name="T15" fmla="*/ 0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8" h="312">
                  <a:moveTo>
                    <a:pt x="492" y="0"/>
                  </a:moveTo>
                  <a:lnTo>
                    <a:pt x="492" y="78"/>
                  </a:lnTo>
                  <a:lnTo>
                    <a:pt x="1968" y="78"/>
                  </a:lnTo>
                  <a:lnTo>
                    <a:pt x="1968" y="234"/>
                  </a:lnTo>
                  <a:lnTo>
                    <a:pt x="492" y="234"/>
                  </a:lnTo>
                  <a:lnTo>
                    <a:pt x="492" y="312"/>
                  </a:lnTo>
                  <a:lnTo>
                    <a:pt x="0" y="156"/>
                  </a:lnTo>
                  <a:lnTo>
                    <a:pt x="492" y="0"/>
                  </a:lnTo>
                  <a:close/>
                </a:path>
              </a:pathLst>
            </a:custGeom>
            <a:solidFill>
              <a:srgbClr val="0000CC"/>
            </a:solidFill>
            <a:ln w="9525">
              <a:solidFill>
                <a:srgbClr val="000000"/>
              </a:solidFill>
              <a:prstDash val="solid"/>
              <a:round/>
              <a:headEnd/>
              <a:tailEnd/>
            </a:ln>
          </p:spPr>
          <p:txBody>
            <a:bodyPr/>
            <a:lstStyle/>
            <a:p>
              <a:endParaRPr lang="en-US"/>
            </a:p>
          </p:txBody>
        </p:sp>
        <p:sp>
          <p:nvSpPr>
            <p:cNvPr id="41" name="Text Box 34">
              <a:extLst>
                <a:ext uri="{FF2B5EF4-FFF2-40B4-BE49-F238E27FC236}">
                  <a16:creationId xmlns:a16="http://schemas.microsoft.com/office/drawing/2014/main" id="{C11DDC0F-DFDD-5F4B-BF6F-009DF0FF6241}"/>
                </a:ext>
              </a:extLst>
            </p:cNvPr>
            <p:cNvSpPr txBox="1">
              <a:spLocks noChangeArrowheads="1"/>
            </p:cNvSpPr>
            <p:nvPr/>
          </p:nvSpPr>
          <p:spPr bwMode="auto">
            <a:xfrm>
              <a:off x="2369" y="835"/>
              <a:ext cx="1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1800" dirty="0">
                  <a:solidFill>
                    <a:schemeClr val="bg1"/>
                  </a:solidFill>
                  <a:effectLst/>
                </a:rPr>
                <a:t>Information</a:t>
              </a:r>
              <a:r>
                <a:rPr lang="en-US" altLang="en-US" sz="1800" dirty="0">
                  <a:effectLst/>
                </a:rPr>
                <a:t> </a:t>
              </a:r>
              <a:r>
                <a:rPr lang="en-US" altLang="en-US" sz="1800" dirty="0">
                  <a:solidFill>
                    <a:schemeClr val="bg1"/>
                  </a:solidFill>
                  <a:effectLst/>
                </a:rPr>
                <a:t>Flow</a:t>
              </a:r>
              <a:endParaRPr lang="en-US" altLang="en-US" sz="1800" dirty="0">
                <a:solidFill>
                  <a:schemeClr val="bg1"/>
                </a:solidFill>
                <a:effectLst/>
                <a:latin typeface="Arial Black" pitchFamily="34" charset="0"/>
              </a:endParaRPr>
            </a:p>
          </p:txBody>
        </p:sp>
      </p:grpSp>
      <p:sp>
        <p:nvSpPr>
          <p:cNvPr id="34" name="Rectangle 33">
            <a:extLst>
              <a:ext uri="{FF2B5EF4-FFF2-40B4-BE49-F238E27FC236}">
                <a16:creationId xmlns:a16="http://schemas.microsoft.com/office/drawing/2014/main" id="{2C31FC87-6AC7-384B-B7AC-1C7D8D0ED687}"/>
              </a:ext>
            </a:extLst>
          </p:cNvPr>
          <p:cNvSpPr>
            <a:spLocks noChangeArrowheads="1"/>
          </p:cNvSpPr>
          <p:nvPr/>
        </p:nvSpPr>
        <p:spPr bwMode="auto">
          <a:xfrm>
            <a:off x="814341" y="5980861"/>
            <a:ext cx="304800" cy="533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lIns="92075" tIns="46038" rIns="92075" bIns="46038"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35" name="Rectangle 34">
            <a:extLst>
              <a:ext uri="{FF2B5EF4-FFF2-40B4-BE49-F238E27FC236}">
                <a16:creationId xmlns:a16="http://schemas.microsoft.com/office/drawing/2014/main" id="{0F92A03A-7BF5-8643-A202-59BE4CFBF3D8}"/>
              </a:ext>
            </a:extLst>
          </p:cNvPr>
          <p:cNvSpPr>
            <a:spLocks noChangeArrowheads="1"/>
          </p:cNvSpPr>
          <p:nvPr/>
        </p:nvSpPr>
        <p:spPr bwMode="auto">
          <a:xfrm>
            <a:off x="817516" y="6255498"/>
            <a:ext cx="296863" cy="2667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36" name="Text Box 79">
            <a:extLst>
              <a:ext uri="{FF2B5EF4-FFF2-40B4-BE49-F238E27FC236}">
                <a16:creationId xmlns:a16="http://schemas.microsoft.com/office/drawing/2014/main" id="{2455ED5F-6F7E-DC43-A143-819092E73068}"/>
              </a:ext>
            </a:extLst>
          </p:cNvPr>
          <p:cNvSpPr txBox="1">
            <a:spLocks noChangeArrowheads="1"/>
          </p:cNvSpPr>
          <p:nvPr/>
        </p:nvSpPr>
        <p:spPr bwMode="auto">
          <a:xfrm>
            <a:off x="817516" y="6242798"/>
            <a:ext cx="298450" cy="27463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spcBef>
                <a:spcPct val="30000"/>
              </a:spcBef>
              <a:spcAft>
                <a:spcPct val="75000"/>
              </a:spcAft>
            </a:pPr>
            <a:r>
              <a:rPr lang="en-US" altLang="en-US" sz="1200">
                <a:effectLst/>
                <a:cs typeface="Times New Roman" pitchFamily="18" charset="0"/>
              </a:rPr>
              <a:t>X</a:t>
            </a:r>
          </a:p>
        </p:txBody>
      </p:sp>
      <p:sp>
        <p:nvSpPr>
          <p:cNvPr id="37" name="Text Box 80">
            <a:extLst>
              <a:ext uri="{FF2B5EF4-FFF2-40B4-BE49-F238E27FC236}">
                <a16:creationId xmlns:a16="http://schemas.microsoft.com/office/drawing/2014/main" id="{9D2B4DE5-17C6-B046-B3E7-CEFC6CCB3D23}"/>
              </a:ext>
            </a:extLst>
          </p:cNvPr>
          <p:cNvSpPr txBox="1">
            <a:spLocks noChangeArrowheads="1"/>
          </p:cNvSpPr>
          <p:nvPr/>
        </p:nvSpPr>
        <p:spPr bwMode="auto">
          <a:xfrm>
            <a:off x="827041" y="5979273"/>
            <a:ext cx="285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spcBef>
                <a:spcPct val="30000"/>
              </a:spcBef>
              <a:spcAft>
                <a:spcPct val="75000"/>
              </a:spcAft>
            </a:pPr>
            <a:r>
              <a:rPr lang="en-US" altLang="en-US" sz="1200">
                <a:effectLst/>
                <a:cs typeface="Times New Roman" pitchFamily="18" charset="0"/>
              </a:rPr>
              <a:t>X</a:t>
            </a:r>
          </a:p>
        </p:txBody>
      </p:sp>
      <p:sp>
        <p:nvSpPr>
          <p:cNvPr id="38" name="Line 81">
            <a:extLst>
              <a:ext uri="{FF2B5EF4-FFF2-40B4-BE49-F238E27FC236}">
                <a16:creationId xmlns:a16="http://schemas.microsoft.com/office/drawing/2014/main" id="{20B23F87-A039-8E49-82A9-5591FE8BC66B}"/>
              </a:ext>
            </a:extLst>
          </p:cNvPr>
          <p:cNvSpPr>
            <a:spLocks noChangeShapeType="1"/>
          </p:cNvSpPr>
          <p:nvPr/>
        </p:nvSpPr>
        <p:spPr bwMode="auto">
          <a:xfrm>
            <a:off x="819104" y="6257086"/>
            <a:ext cx="29051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pic>
        <p:nvPicPr>
          <p:cNvPr id="39" name="table">
            <a:extLst>
              <a:ext uri="{FF2B5EF4-FFF2-40B4-BE49-F238E27FC236}">
                <a16:creationId xmlns:a16="http://schemas.microsoft.com/office/drawing/2014/main" id="{4A74D27D-360E-6B46-A91A-1C4425E66D65}"/>
              </a:ext>
            </a:extLst>
          </p:cNvPr>
          <p:cNvPicPr>
            <a:picLocks noChangeAspect="1"/>
          </p:cNvPicPr>
          <p:nvPr/>
        </p:nvPicPr>
        <p:blipFill>
          <a:blip r:embed="rId6"/>
          <a:stretch>
            <a:fillRect/>
          </a:stretch>
        </p:blipFill>
        <p:spPr>
          <a:xfrm>
            <a:off x="5057729" y="3439273"/>
            <a:ext cx="290512" cy="548640"/>
          </a:xfrm>
          <a:prstGeom prst="rect">
            <a:avLst/>
          </a:prstGeom>
        </p:spPr>
      </p:pic>
    </p:spTree>
    <p:extLst>
      <p:ext uri="{BB962C8B-B14F-4D97-AF65-F5344CB8AC3E}">
        <p14:creationId xmlns:p14="http://schemas.microsoft.com/office/powerpoint/2010/main" val="276863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31C0-C023-4841-BE11-76D4F6B5B835}"/>
              </a:ext>
            </a:extLst>
          </p:cNvPr>
          <p:cNvSpPr>
            <a:spLocks noGrp="1"/>
          </p:cNvSpPr>
          <p:nvPr>
            <p:ph type="title"/>
          </p:nvPr>
        </p:nvSpPr>
        <p:spPr>
          <a:xfrm>
            <a:off x="409419" y="30218"/>
            <a:ext cx="8229600" cy="973991"/>
          </a:xfrm>
        </p:spPr>
        <p:txBody>
          <a:bodyPr/>
          <a:lstStyle/>
          <a:p>
            <a:r>
              <a:rPr lang="en-US" dirty="0"/>
              <a:t>Value Stream Mapping</a:t>
            </a:r>
          </a:p>
        </p:txBody>
      </p:sp>
      <p:grpSp>
        <p:nvGrpSpPr>
          <p:cNvPr id="3" name="Shape 587">
            <a:extLst>
              <a:ext uri="{FF2B5EF4-FFF2-40B4-BE49-F238E27FC236}">
                <a16:creationId xmlns:a16="http://schemas.microsoft.com/office/drawing/2014/main" id="{B8DA216E-E8CB-5244-881F-68433EDF1962}"/>
              </a:ext>
            </a:extLst>
          </p:cNvPr>
          <p:cNvGrpSpPr/>
          <p:nvPr/>
        </p:nvGrpSpPr>
        <p:grpSpPr>
          <a:xfrm>
            <a:off x="899375" y="1087278"/>
            <a:ext cx="7291462" cy="4820116"/>
            <a:chOff x="0" y="766762"/>
            <a:chExt cx="9143999" cy="6111875"/>
          </a:xfrm>
        </p:grpSpPr>
        <p:grpSp>
          <p:nvGrpSpPr>
            <p:cNvPr id="4" name="Shape 588">
              <a:extLst>
                <a:ext uri="{FF2B5EF4-FFF2-40B4-BE49-F238E27FC236}">
                  <a16:creationId xmlns:a16="http://schemas.microsoft.com/office/drawing/2014/main" id="{6885D570-0002-D94C-AF8B-E46FF6133EAB}"/>
                </a:ext>
              </a:extLst>
            </p:cNvPr>
            <p:cNvGrpSpPr/>
            <p:nvPr/>
          </p:nvGrpSpPr>
          <p:grpSpPr>
            <a:xfrm>
              <a:off x="1239838" y="3529012"/>
              <a:ext cx="661987" cy="218710"/>
              <a:chOff x="1320683" y="2357575"/>
              <a:chExt cx="660516" cy="218487"/>
            </a:xfrm>
          </p:grpSpPr>
          <p:cxnSp>
            <p:nvCxnSpPr>
              <p:cNvPr id="348" name="Shape 589">
                <a:extLst>
                  <a:ext uri="{FF2B5EF4-FFF2-40B4-BE49-F238E27FC236}">
                    <a16:creationId xmlns:a16="http://schemas.microsoft.com/office/drawing/2014/main" id="{0E835ED3-B562-2D4C-8ECC-675AF60328F4}"/>
                  </a:ext>
                </a:extLst>
              </p:cNvPr>
              <p:cNvCxnSpPr/>
              <p:nvPr/>
            </p:nvCxnSpPr>
            <p:spPr>
              <a:xfrm rot="10800000" flipH="1">
                <a:off x="1371600" y="236220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49" name="Shape 590">
                <a:extLst>
                  <a:ext uri="{FF2B5EF4-FFF2-40B4-BE49-F238E27FC236}">
                    <a16:creationId xmlns:a16="http://schemas.microsoft.com/office/drawing/2014/main" id="{F1ED1CD5-2E95-7F4B-A275-BE76F3D79CDA}"/>
                  </a:ext>
                </a:extLst>
              </p:cNvPr>
              <p:cNvCxnSpPr/>
              <p:nvPr/>
            </p:nvCxnSpPr>
            <p:spPr>
              <a:xfrm rot="10800000" flipH="1">
                <a:off x="1371600" y="2513011"/>
                <a:ext cx="609599" cy="1587"/>
              </a:xfrm>
              <a:prstGeom prst="straightConnector1">
                <a:avLst/>
              </a:prstGeom>
              <a:noFill/>
              <a:ln w="9525" cap="flat" cmpd="sng">
                <a:solidFill>
                  <a:schemeClr val="dk1"/>
                </a:solidFill>
                <a:prstDash val="solid"/>
                <a:round/>
                <a:headEnd type="none" w="med" len="med"/>
                <a:tailEnd type="none" w="med" len="med"/>
              </a:ln>
            </p:spPr>
          </p:cxnSp>
          <p:sp>
            <p:nvSpPr>
              <p:cNvPr id="350" name="Shape 591">
                <a:extLst>
                  <a:ext uri="{FF2B5EF4-FFF2-40B4-BE49-F238E27FC236}">
                    <a16:creationId xmlns:a16="http://schemas.microsoft.com/office/drawing/2014/main" id="{F9D8A7EF-EB25-4445-99EA-1B7616DEA9A4}"/>
                  </a:ext>
                </a:extLst>
              </p:cNvPr>
              <p:cNvSpPr txBox="1"/>
              <p:nvPr/>
            </p:nvSpPr>
            <p:spPr>
              <a:xfrm>
                <a:off x="1320683" y="2357575"/>
                <a:ext cx="457200" cy="218487"/>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FI FO</a:t>
                </a:r>
              </a:p>
            </p:txBody>
          </p:sp>
          <p:cxnSp>
            <p:nvCxnSpPr>
              <p:cNvPr id="351" name="Shape 592">
                <a:extLst>
                  <a:ext uri="{FF2B5EF4-FFF2-40B4-BE49-F238E27FC236}">
                    <a16:creationId xmlns:a16="http://schemas.microsoft.com/office/drawing/2014/main" id="{09430CCF-804E-744D-8353-05B0A67255E3}"/>
                  </a:ext>
                </a:extLst>
              </p:cNvPr>
              <p:cNvCxnSpPr/>
              <p:nvPr/>
            </p:nvCxnSpPr>
            <p:spPr>
              <a:xfrm rot="10800000" flipH="1">
                <a:off x="1718888" y="2436811"/>
                <a:ext cx="228600" cy="1587"/>
              </a:xfrm>
              <a:prstGeom prst="straightConnector1">
                <a:avLst/>
              </a:prstGeom>
              <a:noFill/>
              <a:ln w="19050" cap="flat" cmpd="sng">
                <a:solidFill>
                  <a:schemeClr val="dk1"/>
                </a:solidFill>
                <a:prstDash val="dash"/>
                <a:round/>
                <a:headEnd type="none" w="med" len="med"/>
                <a:tailEnd type="stealth" w="med" len="med"/>
              </a:ln>
            </p:spPr>
          </p:cxnSp>
        </p:grpSp>
        <p:cxnSp>
          <p:nvCxnSpPr>
            <p:cNvPr id="5" name="Shape 593">
              <a:extLst>
                <a:ext uri="{FF2B5EF4-FFF2-40B4-BE49-F238E27FC236}">
                  <a16:creationId xmlns:a16="http://schemas.microsoft.com/office/drawing/2014/main" id="{516C635A-4FF6-FB47-97E4-458B73DCE13A}"/>
                </a:ext>
              </a:extLst>
            </p:cNvPr>
            <p:cNvCxnSpPr/>
            <p:nvPr/>
          </p:nvCxnSpPr>
          <p:spPr>
            <a:xfrm>
              <a:off x="7394575" y="3605212"/>
              <a:ext cx="609599" cy="1587"/>
            </a:xfrm>
            <a:prstGeom prst="straightConnector1">
              <a:avLst/>
            </a:prstGeom>
            <a:noFill/>
            <a:ln w="38100" cap="flat" cmpd="sng">
              <a:solidFill>
                <a:schemeClr val="dk1"/>
              </a:solidFill>
              <a:prstDash val="dot"/>
              <a:round/>
              <a:headEnd type="none" w="med" len="med"/>
              <a:tailEnd type="triangle" w="lg" len="lg"/>
            </a:ln>
          </p:spPr>
        </p:cxnSp>
        <p:cxnSp>
          <p:nvCxnSpPr>
            <p:cNvPr id="6" name="Shape 594">
              <a:extLst>
                <a:ext uri="{FF2B5EF4-FFF2-40B4-BE49-F238E27FC236}">
                  <a16:creationId xmlns:a16="http://schemas.microsoft.com/office/drawing/2014/main" id="{71AF9013-6D0D-AE4F-8760-40C61E08FA82}"/>
                </a:ext>
              </a:extLst>
            </p:cNvPr>
            <p:cNvCxnSpPr/>
            <p:nvPr/>
          </p:nvCxnSpPr>
          <p:spPr>
            <a:xfrm>
              <a:off x="6175375" y="3605212"/>
              <a:ext cx="609599" cy="1587"/>
            </a:xfrm>
            <a:prstGeom prst="straightConnector1">
              <a:avLst/>
            </a:prstGeom>
            <a:noFill/>
            <a:ln w="38100" cap="flat" cmpd="sng">
              <a:solidFill>
                <a:schemeClr val="dk1"/>
              </a:solidFill>
              <a:prstDash val="dot"/>
              <a:round/>
              <a:headEnd type="none" w="med" len="med"/>
              <a:tailEnd type="triangle" w="lg" len="lg"/>
            </a:ln>
          </p:spPr>
        </p:cxnSp>
        <p:cxnSp>
          <p:nvCxnSpPr>
            <p:cNvPr id="7" name="Shape 595">
              <a:extLst>
                <a:ext uri="{FF2B5EF4-FFF2-40B4-BE49-F238E27FC236}">
                  <a16:creationId xmlns:a16="http://schemas.microsoft.com/office/drawing/2014/main" id="{94C29311-EBCA-EB43-9B60-F09E3EED6FF2}"/>
                </a:ext>
              </a:extLst>
            </p:cNvPr>
            <p:cNvCxnSpPr/>
            <p:nvPr/>
          </p:nvCxnSpPr>
          <p:spPr>
            <a:xfrm>
              <a:off x="4956175" y="3605212"/>
              <a:ext cx="609599" cy="1587"/>
            </a:xfrm>
            <a:prstGeom prst="straightConnector1">
              <a:avLst/>
            </a:prstGeom>
            <a:noFill/>
            <a:ln w="38100" cap="flat" cmpd="sng">
              <a:solidFill>
                <a:schemeClr val="dk1"/>
              </a:solidFill>
              <a:prstDash val="dot"/>
              <a:round/>
              <a:headEnd type="none" w="med" len="med"/>
              <a:tailEnd type="triangle" w="lg" len="lg"/>
            </a:ln>
          </p:spPr>
        </p:cxnSp>
        <p:cxnSp>
          <p:nvCxnSpPr>
            <p:cNvPr id="8" name="Shape 596">
              <a:extLst>
                <a:ext uri="{FF2B5EF4-FFF2-40B4-BE49-F238E27FC236}">
                  <a16:creationId xmlns:a16="http://schemas.microsoft.com/office/drawing/2014/main" id="{F0DB9F28-3E69-5146-AB4D-61BB2A07F12B}"/>
                </a:ext>
              </a:extLst>
            </p:cNvPr>
            <p:cNvCxnSpPr/>
            <p:nvPr/>
          </p:nvCxnSpPr>
          <p:spPr>
            <a:xfrm>
              <a:off x="3736975" y="3605212"/>
              <a:ext cx="609599" cy="1587"/>
            </a:xfrm>
            <a:prstGeom prst="straightConnector1">
              <a:avLst/>
            </a:prstGeom>
            <a:noFill/>
            <a:ln w="38100" cap="flat" cmpd="sng">
              <a:solidFill>
                <a:schemeClr val="dk1"/>
              </a:solidFill>
              <a:prstDash val="dot"/>
              <a:round/>
              <a:headEnd type="none" w="med" len="med"/>
              <a:tailEnd type="triangle" w="lg" len="lg"/>
            </a:ln>
          </p:spPr>
        </p:cxnSp>
        <p:cxnSp>
          <p:nvCxnSpPr>
            <p:cNvPr id="9" name="Shape 597">
              <a:extLst>
                <a:ext uri="{FF2B5EF4-FFF2-40B4-BE49-F238E27FC236}">
                  <a16:creationId xmlns:a16="http://schemas.microsoft.com/office/drawing/2014/main" id="{1136342E-2E9E-224E-9659-1F4091030492}"/>
                </a:ext>
              </a:extLst>
            </p:cNvPr>
            <p:cNvCxnSpPr/>
            <p:nvPr/>
          </p:nvCxnSpPr>
          <p:spPr>
            <a:xfrm>
              <a:off x="2517775" y="3605212"/>
              <a:ext cx="609599" cy="1587"/>
            </a:xfrm>
            <a:prstGeom prst="straightConnector1">
              <a:avLst/>
            </a:prstGeom>
            <a:noFill/>
            <a:ln w="38100" cap="flat" cmpd="sng">
              <a:solidFill>
                <a:schemeClr val="dk1"/>
              </a:solidFill>
              <a:prstDash val="dot"/>
              <a:round/>
              <a:headEnd type="none" w="med" len="med"/>
              <a:tailEnd type="triangle" w="lg" len="lg"/>
            </a:ln>
          </p:spPr>
        </p:cxnSp>
        <p:sp>
          <p:nvSpPr>
            <p:cNvPr id="10" name="Shape 598">
              <a:extLst>
                <a:ext uri="{FF2B5EF4-FFF2-40B4-BE49-F238E27FC236}">
                  <a16:creationId xmlns:a16="http://schemas.microsoft.com/office/drawing/2014/main" id="{C19BBA31-DFBF-8246-B74C-7F1AEE181AD3}"/>
                </a:ext>
              </a:extLst>
            </p:cNvPr>
            <p:cNvSpPr/>
            <p:nvPr/>
          </p:nvSpPr>
          <p:spPr>
            <a:xfrm rot="-10439911">
              <a:off x="8086724" y="1581150"/>
              <a:ext cx="304800" cy="1666874"/>
            </a:xfrm>
            <a:prstGeom prst="downArrow">
              <a:avLst>
                <a:gd name="adj1" fmla="val 50000"/>
                <a:gd name="adj2" fmla="val 50004"/>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nvGrpSpPr>
            <p:cNvPr id="11" name="Shape 599">
              <a:extLst>
                <a:ext uri="{FF2B5EF4-FFF2-40B4-BE49-F238E27FC236}">
                  <a16:creationId xmlns:a16="http://schemas.microsoft.com/office/drawing/2014/main" id="{BDF3EEE6-F2D9-384E-B3FD-CD41A8FB7279}"/>
                </a:ext>
              </a:extLst>
            </p:cNvPr>
            <p:cNvGrpSpPr/>
            <p:nvPr/>
          </p:nvGrpSpPr>
          <p:grpSpPr>
            <a:xfrm>
              <a:off x="8066088" y="766762"/>
              <a:ext cx="763586" cy="611187"/>
              <a:chOff x="7010399" y="1371599"/>
              <a:chExt cx="762793" cy="611188"/>
            </a:xfrm>
          </p:grpSpPr>
          <p:grpSp>
            <p:nvGrpSpPr>
              <p:cNvPr id="338" name="Shape 600">
                <a:extLst>
                  <a:ext uri="{FF2B5EF4-FFF2-40B4-BE49-F238E27FC236}">
                    <a16:creationId xmlns:a16="http://schemas.microsoft.com/office/drawing/2014/main" id="{F21FE305-6FAF-7447-80D4-01ABBCC64863}"/>
                  </a:ext>
                </a:extLst>
              </p:cNvPr>
              <p:cNvGrpSpPr/>
              <p:nvPr/>
            </p:nvGrpSpPr>
            <p:grpSpPr>
              <a:xfrm>
                <a:off x="7010422" y="1371599"/>
                <a:ext cx="762001" cy="153988"/>
                <a:chOff x="6934200" y="1370805"/>
                <a:chExt cx="458788" cy="153988"/>
              </a:xfrm>
            </p:grpSpPr>
            <p:cxnSp>
              <p:nvCxnSpPr>
                <p:cNvPr id="342" name="Shape 601">
                  <a:extLst>
                    <a:ext uri="{FF2B5EF4-FFF2-40B4-BE49-F238E27FC236}">
                      <a16:creationId xmlns:a16="http://schemas.microsoft.com/office/drawing/2014/main" id="{4C2A5C38-C85B-284C-8EF5-F36E647CE93C}"/>
                    </a:ext>
                  </a:extLst>
                </p:cNvPr>
                <p:cNvCxnSpPr/>
                <p:nvPr/>
              </p:nvCxnSpPr>
              <p:spPr>
                <a:xfrm rot="-5400000">
                  <a:off x="6934200" y="1371600"/>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343" name="Shape 602">
                  <a:extLst>
                    <a:ext uri="{FF2B5EF4-FFF2-40B4-BE49-F238E27FC236}">
                      <a16:creationId xmlns:a16="http://schemas.microsoft.com/office/drawing/2014/main" id="{1479EB3C-9493-8B4E-994B-D161A9D5833B}"/>
                    </a:ext>
                  </a:extLst>
                </p:cNvPr>
                <p:cNvCxnSpPr/>
                <p:nvPr/>
              </p:nvCxnSpPr>
              <p:spPr>
                <a:xfrm rot="5400000">
                  <a:off x="7010399" y="1447800"/>
                  <a:ext cx="152399" cy="1587"/>
                </a:xfrm>
                <a:prstGeom prst="straightConnector1">
                  <a:avLst/>
                </a:prstGeom>
                <a:noFill/>
                <a:ln w="9525" cap="flat" cmpd="sng">
                  <a:solidFill>
                    <a:schemeClr val="dk1"/>
                  </a:solidFill>
                  <a:prstDash val="solid"/>
                  <a:round/>
                  <a:headEnd type="none" w="med" len="med"/>
                  <a:tailEnd type="none" w="med" len="med"/>
                </a:ln>
              </p:spPr>
            </p:cxnSp>
            <p:cxnSp>
              <p:nvCxnSpPr>
                <p:cNvPr id="344" name="Shape 603">
                  <a:extLst>
                    <a:ext uri="{FF2B5EF4-FFF2-40B4-BE49-F238E27FC236}">
                      <a16:creationId xmlns:a16="http://schemas.microsoft.com/office/drawing/2014/main" id="{BB87AF69-DB00-2645-9FE8-357F4CCC2F35}"/>
                    </a:ext>
                  </a:extLst>
                </p:cNvPr>
                <p:cNvCxnSpPr/>
                <p:nvPr/>
              </p:nvCxnSpPr>
              <p:spPr>
                <a:xfrm rot="-5400000">
                  <a:off x="7087393" y="1370805"/>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345" name="Shape 604">
                  <a:extLst>
                    <a:ext uri="{FF2B5EF4-FFF2-40B4-BE49-F238E27FC236}">
                      <a16:creationId xmlns:a16="http://schemas.microsoft.com/office/drawing/2014/main" id="{BC22F77E-0B66-D747-94C0-C0D953FCAD3E}"/>
                    </a:ext>
                  </a:extLst>
                </p:cNvPr>
                <p:cNvCxnSpPr/>
                <p:nvPr/>
              </p:nvCxnSpPr>
              <p:spPr>
                <a:xfrm rot="5400000">
                  <a:off x="7163594" y="1447005"/>
                  <a:ext cx="152399" cy="1587"/>
                </a:xfrm>
                <a:prstGeom prst="straightConnector1">
                  <a:avLst/>
                </a:prstGeom>
                <a:noFill/>
                <a:ln w="9525" cap="flat" cmpd="sng">
                  <a:solidFill>
                    <a:schemeClr val="dk1"/>
                  </a:solidFill>
                  <a:prstDash val="solid"/>
                  <a:round/>
                  <a:headEnd type="none" w="med" len="med"/>
                  <a:tailEnd type="none" w="med" len="med"/>
                </a:ln>
              </p:spPr>
            </p:cxnSp>
            <p:cxnSp>
              <p:nvCxnSpPr>
                <p:cNvPr id="346" name="Shape 605">
                  <a:extLst>
                    <a:ext uri="{FF2B5EF4-FFF2-40B4-BE49-F238E27FC236}">
                      <a16:creationId xmlns:a16="http://schemas.microsoft.com/office/drawing/2014/main" id="{63382005-C597-204E-930C-28F49709A670}"/>
                    </a:ext>
                  </a:extLst>
                </p:cNvPr>
                <p:cNvCxnSpPr/>
                <p:nvPr/>
              </p:nvCxnSpPr>
              <p:spPr>
                <a:xfrm rot="-5400000">
                  <a:off x="7239793" y="1370805"/>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347" name="Shape 606">
                  <a:extLst>
                    <a:ext uri="{FF2B5EF4-FFF2-40B4-BE49-F238E27FC236}">
                      <a16:creationId xmlns:a16="http://schemas.microsoft.com/office/drawing/2014/main" id="{89898D67-064B-014E-85C3-A7449CFBA58D}"/>
                    </a:ext>
                  </a:extLst>
                </p:cNvPr>
                <p:cNvCxnSpPr/>
                <p:nvPr/>
              </p:nvCxnSpPr>
              <p:spPr>
                <a:xfrm rot="5400000">
                  <a:off x="7315994" y="1447005"/>
                  <a:ext cx="152399" cy="1587"/>
                </a:xfrm>
                <a:prstGeom prst="straightConnector1">
                  <a:avLst/>
                </a:prstGeom>
                <a:noFill/>
                <a:ln w="9525" cap="flat" cmpd="sng">
                  <a:solidFill>
                    <a:schemeClr val="dk1"/>
                  </a:solidFill>
                  <a:prstDash val="solid"/>
                  <a:round/>
                  <a:headEnd type="none" w="med" len="med"/>
                  <a:tailEnd type="none" w="med" len="med"/>
                </a:ln>
              </p:spPr>
            </p:cxnSp>
          </p:grpSp>
          <p:cxnSp>
            <p:nvCxnSpPr>
              <p:cNvPr id="339" name="Shape 607">
                <a:extLst>
                  <a:ext uri="{FF2B5EF4-FFF2-40B4-BE49-F238E27FC236}">
                    <a16:creationId xmlns:a16="http://schemas.microsoft.com/office/drawing/2014/main" id="{12C9DA23-709D-EC43-9D6B-C7D129E7E7EF}"/>
                  </a:ext>
                </a:extLst>
              </p:cNvPr>
              <p:cNvCxnSpPr/>
              <p:nvPr/>
            </p:nvCxnSpPr>
            <p:spPr>
              <a:xfrm rot="5400000">
                <a:off x="7544593" y="1752600"/>
                <a:ext cx="456405" cy="793"/>
              </a:xfrm>
              <a:prstGeom prst="straightConnector1">
                <a:avLst/>
              </a:prstGeom>
              <a:noFill/>
              <a:ln w="9525" cap="flat" cmpd="sng">
                <a:solidFill>
                  <a:schemeClr val="dk1"/>
                </a:solidFill>
                <a:prstDash val="solid"/>
                <a:round/>
                <a:headEnd type="none" w="med" len="med"/>
                <a:tailEnd type="none" w="med" len="med"/>
              </a:ln>
            </p:spPr>
          </p:cxnSp>
          <p:cxnSp>
            <p:nvCxnSpPr>
              <p:cNvPr id="340" name="Shape 608">
                <a:extLst>
                  <a:ext uri="{FF2B5EF4-FFF2-40B4-BE49-F238E27FC236}">
                    <a16:creationId xmlns:a16="http://schemas.microsoft.com/office/drawing/2014/main" id="{6A6456F1-D587-B44F-A5AA-F7BE027BCA97}"/>
                  </a:ext>
                </a:extLst>
              </p:cNvPr>
              <p:cNvCxnSpPr/>
              <p:nvPr/>
            </p:nvCxnSpPr>
            <p:spPr>
              <a:xfrm rot="10800000">
                <a:off x="7010399" y="1981200"/>
                <a:ext cx="762000" cy="1587"/>
              </a:xfrm>
              <a:prstGeom prst="straightConnector1">
                <a:avLst/>
              </a:prstGeom>
              <a:noFill/>
              <a:ln w="9525" cap="flat" cmpd="sng">
                <a:solidFill>
                  <a:schemeClr val="dk1"/>
                </a:solidFill>
                <a:prstDash val="solid"/>
                <a:round/>
                <a:headEnd type="none" w="med" len="med"/>
                <a:tailEnd type="none" w="med" len="med"/>
              </a:ln>
            </p:spPr>
          </p:cxnSp>
          <p:cxnSp>
            <p:nvCxnSpPr>
              <p:cNvPr id="341" name="Shape 609">
                <a:extLst>
                  <a:ext uri="{FF2B5EF4-FFF2-40B4-BE49-F238E27FC236}">
                    <a16:creationId xmlns:a16="http://schemas.microsoft.com/office/drawing/2014/main" id="{72689B08-0466-0345-BDC6-F5AF19466F69}"/>
                  </a:ext>
                </a:extLst>
              </p:cNvPr>
              <p:cNvCxnSpPr/>
              <p:nvPr/>
            </p:nvCxnSpPr>
            <p:spPr>
              <a:xfrm rot="5400000">
                <a:off x="6782594" y="1751806"/>
                <a:ext cx="457200" cy="1587"/>
              </a:xfrm>
              <a:prstGeom prst="straightConnector1">
                <a:avLst/>
              </a:prstGeom>
              <a:noFill/>
              <a:ln w="9525" cap="flat" cmpd="sng">
                <a:solidFill>
                  <a:schemeClr val="dk1"/>
                </a:solidFill>
                <a:prstDash val="solid"/>
                <a:round/>
                <a:headEnd type="none" w="med" len="med"/>
                <a:tailEnd type="none" w="med" len="med"/>
              </a:ln>
            </p:spPr>
          </p:cxnSp>
        </p:grpSp>
        <p:sp>
          <p:nvSpPr>
            <p:cNvPr id="12" name="Shape 610">
              <a:extLst>
                <a:ext uri="{FF2B5EF4-FFF2-40B4-BE49-F238E27FC236}">
                  <a16:creationId xmlns:a16="http://schemas.microsoft.com/office/drawing/2014/main" id="{B46F6D4E-A19D-A14C-BEB8-B169D6FB3370}"/>
                </a:ext>
              </a:extLst>
            </p:cNvPr>
            <p:cNvSpPr txBox="1"/>
            <p:nvPr/>
          </p:nvSpPr>
          <p:spPr>
            <a:xfrm>
              <a:off x="8066088" y="938212"/>
              <a:ext cx="784224" cy="43815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Dealer</a:t>
              </a:r>
            </a:p>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Network</a:t>
              </a:r>
            </a:p>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(customers)</a:t>
              </a:r>
            </a:p>
          </p:txBody>
        </p:sp>
        <p:grpSp>
          <p:nvGrpSpPr>
            <p:cNvPr id="13" name="Shape 611">
              <a:extLst>
                <a:ext uri="{FF2B5EF4-FFF2-40B4-BE49-F238E27FC236}">
                  <a16:creationId xmlns:a16="http://schemas.microsoft.com/office/drawing/2014/main" id="{7439686C-56F8-AC45-8814-0167D84CB6A6}"/>
                </a:ext>
              </a:extLst>
            </p:cNvPr>
            <p:cNvGrpSpPr/>
            <p:nvPr/>
          </p:nvGrpSpPr>
          <p:grpSpPr>
            <a:xfrm>
              <a:off x="8088312" y="2309813"/>
              <a:ext cx="609600" cy="427037"/>
              <a:chOff x="8077200" y="2590800"/>
              <a:chExt cx="609600" cy="427351"/>
            </a:xfrm>
          </p:grpSpPr>
          <p:sp>
            <p:nvSpPr>
              <p:cNvPr id="334" name="Shape 612">
                <a:extLst>
                  <a:ext uri="{FF2B5EF4-FFF2-40B4-BE49-F238E27FC236}">
                    <a16:creationId xmlns:a16="http://schemas.microsoft.com/office/drawing/2014/main" id="{56A5B968-14CA-6845-BAF0-9A6A8DCBDE9F}"/>
                  </a:ext>
                </a:extLst>
              </p:cNvPr>
              <p:cNvSpPr/>
              <p:nvPr/>
            </p:nvSpPr>
            <p:spPr>
              <a:xfrm>
                <a:off x="8077200" y="2590800"/>
                <a:ext cx="381000" cy="305024"/>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Calibri"/>
                </a:endParaRPr>
              </a:p>
            </p:txBody>
          </p:sp>
          <p:sp>
            <p:nvSpPr>
              <p:cNvPr id="335" name="Shape 613">
                <a:extLst>
                  <a:ext uri="{FF2B5EF4-FFF2-40B4-BE49-F238E27FC236}">
                    <a16:creationId xmlns:a16="http://schemas.microsoft.com/office/drawing/2014/main" id="{18393228-D838-9E4B-9672-49772F07E6F8}"/>
                  </a:ext>
                </a:extLst>
              </p:cNvPr>
              <p:cNvSpPr/>
              <p:nvPr/>
            </p:nvSpPr>
            <p:spPr>
              <a:xfrm>
                <a:off x="8458200" y="2667056"/>
                <a:ext cx="228600" cy="228769"/>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Calibri"/>
                </a:endParaRPr>
              </a:p>
            </p:txBody>
          </p:sp>
          <p:sp>
            <p:nvSpPr>
              <p:cNvPr id="336" name="Shape 614">
                <a:extLst>
                  <a:ext uri="{FF2B5EF4-FFF2-40B4-BE49-F238E27FC236}">
                    <a16:creationId xmlns:a16="http://schemas.microsoft.com/office/drawing/2014/main" id="{13586C91-9650-4D47-BED0-AC9FD0FA4493}"/>
                  </a:ext>
                </a:extLst>
              </p:cNvPr>
              <p:cNvSpPr/>
              <p:nvPr/>
            </p:nvSpPr>
            <p:spPr>
              <a:xfrm>
                <a:off x="8153400" y="2895600"/>
                <a:ext cx="122551" cy="122551"/>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Arial"/>
                </a:endParaRPr>
              </a:p>
            </p:txBody>
          </p:sp>
          <p:sp>
            <p:nvSpPr>
              <p:cNvPr id="337" name="Shape 615">
                <a:extLst>
                  <a:ext uri="{FF2B5EF4-FFF2-40B4-BE49-F238E27FC236}">
                    <a16:creationId xmlns:a16="http://schemas.microsoft.com/office/drawing/2014/main" id="{DF0F6154-4F83-F741-BF0D-FB7EE064FCF4}"/>
                  </a:ext>
                </a:extLst>
              </p:cNvPr>
              <p:cNvSpPr/>
              <p:nvPr/>
            </p:nvSpPr>
            <p:spPr>
              <a:xfrm>
                <a:off x="8534400" y="2895600"/>
                <a:ext cx="122551" cy="122551"/>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Arial"/>
                </a:endParaRPr>
              </a:p>
            </p:txBody>
          </p:sp>
        </p:grpSp>
        <p:sp>
          <p:nvSpPr>
            <p:cNvPr id="14" name="Shape 616">
              <a:extLst>
                <a:ext uri="{FF2B5EF4-FFF2-40B4-BE49-F238E27FC236}">
                  <a16:creationId xmlns:a16="http://schemas.microsoft.com/office/drawing/2014/main" id="{32DEF4ED-24BA-A445-9A86-07069C6DDE81}"/>
                </a:ext>
              </a:extLst>
            </p:cNvPr>
            <p:cNvSpPr txBox="1"/>
            <p:nvPr/>
          </p:nvSpPr>
          <p:spPr>
            <a:xfrm>
              <a:off x="8064500" y="1392237"/>
              <a:ext cx="763587"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dirty="0">
                  <a:solidFill>
                    <a:schemeClr val="dk1"/>
                  </a:solidFill>
                  <a:latin typeface="Arial Narrow" charset="0"/>
                  <a:ea typeface="Arial Narrow" charset="0"/>
                  <a:cs typeface="Arial Narrow" charset="0"/>
                  <a:sym typeface="Arial Narrow"/>
                </a:rPr>
                <a:t>800 / month</a:t>
              </a:r>
            </a:p>
          </p:txBody>
        </p:sp>
        <p:sp>
          <p:nvSpPr>
            <p:cNvPr id="15" name="Shape 617">
              <a:extLst>
                <a:ext uri="{FF2B5EF4-FFF2-40B4-BE49-F238E27FC236}">
                  <a16:creationId xmlns:a16="http://schemas.microsoft.com/office/drawing/2014/main" id="{4C3FF90A-7D2C-E945-BBF3-A742D69A4BCB}"/>
                </a:ext>
              </a:extLst>
            </p:cNvPr>
            <p:cNvSpPr txBox="1"/>
            <p:nvPr/>
          </p:nvSpPr>
          <p:spPr>
            <a:xfrm>
              <a:off x="8088313" y="2309813"/>
              <a:ext cx="411161" cy="207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Daily</a:t>
              </a:r>
            </a:p>
          </p:txBody>
        </p:sp>
        <p:sp>
          <p:nvSpPr>
            <p:cNvPr id="16" name="Shape 618">
              <a:extLst>
                <a:ext uri="{FF2B5EF4-FFF2-40B4-BE49-F238E27FC236}">
                  <a16:creationId xmlns:a16="http://schemas.microsoft.com/office/drawing/2014/main" id="{1F345F06-D8AE-A940-926F-6D83FF99CE66}"/>
                </a:ext>
              </a:extLst>
            </p:cNvPr>
            <p:cNvSpPr txBox="1"/>
            <p:nvPr/>
          </p:nvSpPr>
          <p:spPr>
            <a:xfrm>
              <a:off x="733425" y="3411537"/>
              <a:ext cx="504413" cy="21871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Kitting</a:t>
              </a:r>
            </a:p>
          </p:txBody>
        </p:sp>
        <p:grpSp>
          <p:nvGrpSpPr>
            <p:cNvPr id="17" name="Shape 619">
              <a:extLst>
                <a:ext uri="{FF2B5EF4-FFF2-40B4-BE49-F238E27FC236}">
                  <a16:creationId xmlns:a16="http://schemas.microsoft.com/office/drawing/2014/main" id="{E76AC581-7814-0741-9F0C-17F7EA53DD8E}"/>
                </a:ext>
              </a:extLst>
            </p:cNvPr>
            <p:cNvGrpSpPr/>
            <p:nvPr/>
          </p:nvGrpSpPr>
          <p:grpSpPr>
            <a:xfrm>
              <a:off x="685799" y="3376612"/>
              <a:ext cx="612775" cy="609599"/>
              <a:chOff x="826383" y="3657600"/>
              <a:chExt cx="613539" cy="609599"/>
            </a:xfrm>
          </p:grpSpPr>
          <p:sp>
            <p:nvSpPr>
              <p:cNvPr id="332" name="Shape 620">
                <a:extLst>
                  <a:ext uri="{FF2B5EF4-FFF2-40B4-BE49-F238E27FC236}">
                    <a16:creationId xmlns:a16="http://schemas.microsoft.com/office/drawing/2014/main" id="{B9FAD7C0-044F-0E47-A6BD-8874EFBF9A0B}"/>
                  </a:ext>
                </a:extLst>
              </p:cNvPr>
              <p:cNvSpPr/>
              <p:nvPr/>
            </p:nvSpPr>
            <p:spPr>
              <a:xfrm>
                <a:off x="826383" y="36576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33" name="Shape 621">
                <a:extLst>
                  <a:ext uri="{FF2B5EF4-FFF2-40B4-BE49-F238E27FC236}">
                    <a16:creationId xmlns:a16="http://schemas.microsoft.com/office/drawing/2014/main" id="{226F8B30-4104-7F4F-81DC-936DE73387F1}"/>
                  </a:ext>
                </a:extLst>
              </p:cNvPr>
              <p:cNvCxnSpPr/>
              <p:nvPr/>
            </p:nvCxnSpPr>
            <p:spPr>
              <a:xfrm>
                <a:off x="830323" y="39624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18" name="Shape 622">
              <a:extLst>
                <a:ext uri="{FF2B5EF4-FFF2-40B4-BE49-F238E27FC236}">
                  <a16:creationId xmlns:a16="http://schemas.microsoft.com/office/drawing/2014/main" id="{84001E3A-CF40-FB44-BC2B-AA5B1C63A279}"/>
                </a:ext>
              </a:extLst>
            </p:cNvPr>
            <p:cNvSpPr txBox="1"/>
            <p:nvPr/>
          </p:nvSpPr>
          <p:spPr>
            <a:xfrm>
              <a:off x="1844675" y="3376614"/>
              <a:ext cx="706379"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Frame &amp;</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Fuel Tanks</a:t>
              </a:r>
            </a:p>
          </p:txBody>
        </p:sp>
        <p:grpSp>
          <p:nvGrpSpPr>
            <p:cNvPr id="19" name="Shape 623">
              <a:extLst>
                <a:ext uri="{FF2B5EF4-FFF2-40B4-BE49-F238E27FC236}">
                  <a16:creationId xmlns:a16="http://schemas.microsoft.com/office/drawing/2014/main" id="{E1EFF3B5-A3A0-D642-835B-21496932BDF9}"/>
                </a:ext>
              </a:extLst>
            </p:cNvPr>
            <p:cNvGrpSpPr/>
            <p:nvPr/>
          </p:nvGrpSpPr>
          <p:grpSpPr>
            <a:xfrm>
              <a:off x="1908175" y="3376612"/>
              <a:ext cx="609599" cy="609599"/>
              <a:chOff x="2049523" y="3657600"/>
              <a:chExt cx="609599" cy="609599"/>
            </a:xfrm>
          </p:grpSpPr>
          <p:sp>
            <p:nvSpPr>
              <p:cNvPr id="330" name="Shape 624">
                <a:extLst>
                  <a:ext uri="{FF2B5EF4-FFF2-40B4-BE49-F238E27FC236}">
                    <a16:creationId xmlns:a16="http://schemas.microsoft.com/office/drawing/2014/main" id="{38A49F3B-D94E-0A42-AD63-DD530A5A61E6}"/>
                  </a:ext>
                </a:extLst>
              </p:cNvPr>
              <p:cNvSpPr/>
              <p:nvPr/>
            </p:nvSpPr>
            <p:spPr>
              <a:xfrm>
                <a:off x="2049523" y="36576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31" name="Shape 625">
                <a:extLst>
                  <a:ext uri="{FF2B5EF4-FFF2-40B4-BE49-F238E27FC236}">
                    <a16:creationId xmlns:a16="http://schemas.microsoft.com/office/drawing/2014/main" id="{5AF58680-77B4-4D4B-BE12-A4BD1B9E6DC5}"/>
                  </a:ext>
                </a:extLst>
              </p:cNvPr>
              <p:cNvCxnSpPr/>
              <p:nvPr/>
            </p:nvCxnSpPr>
            <p:spPr>
              <a:xfrm>
                <a:off x="2049523" y="39624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0" name="Shape 626">
              <a:extLst>
                <a:ext uri="{FF2B5EF4-FFF2-40B4-BE49-F238E27FC236}">
                  <a16:creationId xmlns:a16="http://schemas.microsoft.com/office/drawing/2014/main" id="{9EEB503A-A149-FA4B-854C-463AB2295138}"/>
                </a:ext>
              </a:extLst>
            </p:cNvPr>
            <p:cNvSpPr txBox="1"/>
            <p:nvPr/>
          </p:nvSpPr>
          <p:spPr>
            <a:xfrm>
              <a:off x="3041650" y="3376614"/>
              <a:ext cx="786497"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dirty="0">
                  <a:solidFill>
                    <a:schemeClr val="dk1"/>
                  </a:solidFill>
                  <a:latin typeface="Arial Narrow" charset="0"/>
                  <a:ea typeface="Arial Narrow" charset="0"/>
                  <a:cs typeface="Arial Narrow" charset="0"/>
                  <a:sym typeface="Arial Narrow"/>
                </a:rPr>
                <a:t>Axles &amp; </a:t>
              </a:r>
            </a:p>
            <a:p>
              <a:pPr marL="0" marR="0" lvl="0" indent="0" algn="ctr" rtl="0">
                <a:lnSpc>
                  <a:spcPct val="100000"/>
                </a:lnSpc>
                <a:spcBef>
                  <a:spcPts val="0"/>
                </a:spcBef>
                <a:buSzPct val="25000"/>
                <a:buNone/>
              </a:pPr>
              <a:r>
                <a:rPr lang="en-US" sz="600" b="1" dirty="0">
                  <a:solidFill>
                    <a:schemeClr val="dk1"/>
                  </a:solidFill>
                  <a:latin typeface="Arial Narrow" charset="0"/>
                  <a:ea typeface="Arial Narrow" charset="0"/>
                  <a:cs typeface="Arial Narrow" charset="0"/>
                  <a:sym typeface="Arial Narrow"/>
                </a:rPr>
                <a:t>Cooling Sys.</a:t>
              </a:r>
            </a:p>
          </p:txBody>
        </p:sp>
        <p:sp>
          <p:nvSpPr>
            <p:cNvPr id="21" name="Shape 627">
              <a:extLst>
                <a:ext uri="{FF2B5EF4-FFF2-40B4-BE49-F238E27FC236}">
                  <a16:creationId xmlns:a16="http://schemas.microsoft.com/office/drawing/2014/main" id="{63DA24F5-09F5-1742-A09C-A94005119E90}"/>
                </a:ext>
              </a:extLst>
            </p:cNvPr>
            <p:cNvSpPr txBox="1"/>
            <p:nvPr/>
          </p:nvSpPr>
          <p:spPr>
            <a:xfrm>
              <a:off x="4330700" y="3376614"/>
              <a:ext cx="619585"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Cab &amp;</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Bumpers</a:t>
              </a:r>
            </a:p>
          </p:txBody>
        </p:sp>
        <p:grpSp>
          <p:nvGrpSpPr>
            <p:cNvPr id="22" name="Shape 628">
              <a:extLst>
                <a:ext uri="{FF2B5EF4-FFF2-40B4-BE49-F238E27FC236}">
                  <a16:creationId xmlns:a16="http://schemas.microsoft.com/office/drawing/2014/main" id="{448602C4-2873-4240-B5FA-D9036B1B90F4}"/>
                </a:ext>
              </a:extLst>
            </p:cNvPr>
            <p:cNvGrpSpPr/>
            <p:nvPr/>
          </p:nvGrpSpPr>
          <p:grpSpPr>
            <a:xfrm>
              <a:off x="4346574" y="3376612"/>
              <a:ext cx="614363" cy="609599"/>
              <a:chOff x="4271137" y="3124200"/>
              <a:chExt cx="613539" cy="609599"/>
            </a:xfrm>
          </p:grpSpPr>
          <p:sp>
            <p:nvSpPr>
              <p:cNvPr id="328" name="Shape 629">
                <a:extLst>
                  <a:ext uri="{FF2B5EF4-FFF2-40B4-BE49-F238E27FC236}">
                    <a16:creationId xmlns:a16="http://schemas.microsoft.com/office/drawing/2014/main" id="{52113CCD-9EEC-6B41-B9F4-4AEF8FCE1FF0}"/>
                  </a:ext>
                </a:extLst>
              </p:cNvPr>
              <p:cNvSpPr/>
              <p:nvPr/>
            </p:nvSpPr>
            <p:spPr>
              <a:xfrm>
                <a:off x="4271137" y="31242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29" name="Shape 630">
                <a:extLst>
                  <a:ext uri="{FF2B5EF4-FFF2-40B4-BE49-F238E27FC236}">
                    <a16:creationId xmlns:a16="http://schemas.microsoft.com/office/drawing/2014/main" id="{EE238D10-904A-D240-97B2-30313AD2BD15}"/>
                  </a:ext>
                </a:extLst>
              </p:cNvPr>
              <p:cNvCxnSpPr/>
              <p:nvPr/>
            </p:nvCxnSpPr>
            <p:spPr>
              <a:xfrm>
                <a:off x="4275076" y="34290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3" name="Shape 631">
              <a:extLst>
                <a:ext uri="{FF2B5EF4-FFF2-40B4-BE49-F238E27FC236}">
                  <a16:creationId xmlns:a16="http://schemas.microsoft.com/office/drawing/2014/main" id="{29B3A8AE-4EF9-B149-871D-84C07C5A5931}"/>
                </a:ext>
              </a:extLst>
            </p:cNvPr>
            <p:cNvSpPr txBox="1"/>
            <p:nvPr/>
          </p:nvSpPr>
          <p:spPr>
            <a:xfrm>
              <a:off x="5491162" y="3376614"/>
              <a:ext cx="751445"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Windscreen</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&amp; Cab Final</a:t>
              </a:r>
            </a:p>
          </p:txBody>
        </p:sp>
        <p:grpSp>
          <p:nvGrpSpPr>
            <p:cNvPr id="24" name="Shape 632">
              <a:extLst>
                <a:ext uri="{FF2B5EF4-FFF2-40B4-BE49-F238E27FC236}">
                  <a16:creationId xmlns:a16="http://schemas.microsoft.com/office/drawing/2014/main" id="{3D9CC228-0DF1-514C-AB80-5156A122AC9D}"/>
                </a:ext>
              </a:extLst>
            </p:cNvPr>
            <p:cNvGrpSpPr/>
            <p:nvPr/>
          </p:nvGrpSpPr>
          <p:grpSpPr>
            <a:xfrm>
              <a:off x="5570537" y="3376612"/>
              <a:ext cx="612775" cy="609599"/>
              <a:chOff x="5711060" y="3657600"/>
              <a:chExt cx="613539" cy="609599"/>
            </a:xfrm>
          </p:grpSpPr>
          <p:sp>
            <p:nvSpPr>
              <p:cNvPr id="326" name="Shape 633">
                <a:extLst>
                  <a:ext uri="{FF2B5EF4-FFF2-40B4-BE49-F238E27FC236}">
                    <a16:creationId xmlns:a16="http://schemas.microsoft.com/office/drawing/2014/main" id="{4B361B62-9E0F-134D-A92C-BA9B6429AF10}"/>
                  </a:ext>
                </a:extLst>
              </p:cNvPr>
              <p:cNvSpPr/>
              <p:nvPr/>
            </p:nvSpPr>
            <p:spPr>
              <a:xfrm>
                <a:off x="5711060" y="36576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27" name="Shape 634">
                <a:extLst>
                  <a:ext uri="{FF2B5EF4-FFF2-40B4-BE49-F238E27FC236}">
                    <a16:creationId xmlns:a16="http://schemas.microsoft.com/office/drawing/2014/main" id="{09AF7DAF-5F91-A54C-AC87-63FFA9BF0BB0}"/>
                  </a:ext>
                </a:extLst>
              </p:cNvPr>
              <p:cNvCxnSpPr/>
              <p:nvPr/>
            </p:nvCxnSpPr>
            <p:spPr>
              <a:xfrm>
                <a:off x="5715000" y="39624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5" name="Shape 635">
              <a:extLst>
                <a:ext uri="{FF2B5EF4-FFF2-40B4-BE49-F238E27FC236}">
                  <a16:creationId xmlns:a16="http://schemas.microsoft.com/office/drawing/2014/main" id="{8AF415D2-0F03-E04E-BD7D-95FF979EA5B8}"/>
                </a:ext>
              </a:extLst>
            </p:cNvPr>
            <p:cNvSpPr txBox="1"/>
            <p:nvPr/>
          </p:nvSpPr>
          <p:spPr>
            <a:xfrm>
              <a:off x="6727825" y="3376614"/>
              <a:ext cx="711385"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Wheel</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Installation</a:t>
              </a:r>
            </a:p>
          </p:txBody>
        </p:sp>
        <p:grpSp>
          <p:nvGrpSpPr>
            <p:cNvPr id="26" name="Shape 636">
              <a:extLst>
                <a:ext uri="{FF2B5EF4-FFF2-40B4-BE49-F238E27FC236}">
                  <a16:creationId xmlns:a16="http://schemas.microsoft.com/office/drawing/2014/main" id="{16CF5BAC-9F1B-BD45-9B91-F6588FA8D588}"/>
                </a:ext>
              </a:extLst>
            </p:cNvPr>
            <p:cNvGrpSpPr/>
            <p:nvPr/>
          </p:nvGrpSpPr>
          <p:grpSpPr>
            <a:xfrm>
              <a:off x="6789737" y="3376612"/>
              <a:ext cx="612775" cy="609599"/>
              <a:chOff x="6930260" y="3657600"/>
              <a:chExt cx="613539" cy="609599"/>
            </a:xfrm>
          </p:grpSpPr>
          <p:sp>
            <p:nvSpPr>
              <p:cNvPr id="324" name="Shape 637">
                <a:extLst>
                  <a:ext uri="{FF2B5EF4-FFF2-40B4-BE49-F238E27FC236}">
                    <a16:creationId xmlns:a16="http://schemas.microsoft.com/office/drawing/2014/main" id="{55F4D078-1D32-A746-98D9-D87DF234D042}"/>
                  </a:ext>
                </a:extLst>
              </p:cNvPr>
              <p:cNvSpPr/>
              <p:nvPr/>
            </p:nvSpPr>
            <p:spPr>
              <a:xfrm>
                <a:off x="6930260" y="36576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25" name="Shape 638">
                <a:extLst>
                  <a:ext uri="{FF2B5EF4-FFF2-40B4-BE49-F238E27FC236}">
                    <a16:creationId xmlns:a16="http://schemas.microsoft.com/office/drawing/2014/main" id="{BB39DE3F-6E4A-0C4A-AA06-92C1EE23DBD7}"/>
                  </a:ext>
                </a:extLst>
              </p:cNvPr>
              <p:cNvCxnSpPr/>
              <p:nvPr/>
            </p:nvCxnSpPr>
            <p:spPr>
              <a:xfrm>
                <a:off x="6934200" y="3962400"/>
                <a:ext cx="609599" cy="1587"/>
              </a:xfrm>
              <a:prstGeom prst="straightConnector1">
                <a:avLst/>
              </a:prstGeom>
              <a:noFill/>
              <a:ln w="9525" cap="flat" cmpd="sng">
                <a:solidFill>
                  <a:schemeClr val="dk1"/>
                </a:solidFill>
                <a:prstDash val="solid"/>
                <a:round/>
                <a:headEnd type="none" w="med" len="med"/>
                <a:tailEnd type="none" w="med" len="med"/>
              </a:ln>
            </p:spPr>
          </p:cxnSp>
        </p:grpSp>
        <p:grpSp>
          <p:nvGrpSpPr>
            <p:cNvPr id="27" name="Shape 639">
              <a:extLst>
                <a:ext uri="{FF2B5EF4-FFF2-40B4-BE49-F238E27FC236}">
                  <a16:creationId xmlns:a16="http://schemas.microsoft.com/office/drawing/2014/main" id="{E49FA316-F95E-554D-8946-F68415DE69A1}"/>
                </a:ext>
              </a:extLst>
            </p:cNvPr>
            <p:cNvGrpSpPr/>
            <p:nvPr/>
          </p:nvGrpSpPr>
          <p:grpSpPr>
            <a:xfrm>
              <a:off x="8008938" y="3376612"/>
              <a:ext cx="612774" cy="609599"/>
              <a:chOff x="605660" y="3124200"/>
              <a:chExt cx="613539" cy="609599"/>
            </a:xfrm>
          </p:grpSpPr>
          <p:sp>
            <p:nvSpPr>
              <p:cNvPr id="322" name="Shape 640">
                <a:extLst>
                  <a:ext uri="{FF2B5EF4-FFF2-40B4-BE49-F238E27FC236}">
                    <a16:creationId xmlns:a16="http://schemas.microsoft.com/office/drawing/2014/main" id="{78758A7E-3C32-0C4E-9CD2-1E38672D6B24}"/>
                  </a:ext>
                </a:extLst>
              </p:cNvPr>
              <p:cNvSpPr/>
              <p:nvPr/>
            </p:nvSpPr>
            <p:spPr>
              <a:xfrm>
                <a:off x="605660" y="31242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23" name="Shape 641">
                <a:extLst>
                  <a:ext uri="{FF2B5EF4-FFF2-40B4-BE49-F238E27FC236}">
                    <a16:creationId xmlns:a16="http://schemas.microsoft.com/office/drawing/2014/main" id="{46A5DC4C-EDF0-1244-9CBD-7DFF52CEEF0E}"/>
                  </a:ext>
                </a:extLst>
              </p:cNvPr>
              <p:cNvCxnSpPr/>
              <p:nvPr/>
            </p:nvCxnSpPr>
            <p:spPr>
              <a:xfrm>
                <a:off x="609600" y="3429000"/>
                <a:ext cx="609599" cy="1587"/>
              </a:xfrm>
              <a:prstGeom prst="straightConnector1">
                <a:avLst/>
              </a:prstGeom>
              <a:noFill/>
              <a:ln w="9525" cap="flat" cmpd="sng">
                <a:solidFill>
                  <a:schemeClr val="dk1"/>
                </a:solidFill>
                <a:prstDash val="solid"/>
                <a:round/>
                <a:headEnd type="none" w="med" len="med"/>
                <a:tailEnd type="none" w="med" len="med"/>
              </a:ln>
            </p:spPr>
          </p:cxnSp>
        </p:grpSp>
        <p:grpSp>
          <p:nvGrpSpPr>
            <p:cNvPr id="28" name="Shape 642">
              <a:extLst>
                <a:ext uri="{FF2B5EF4-FFF2-40B4-BE49-F238E27FC236}">
                  <a16:creationId xmlns:a16="http://schemas.microsoft.com/office/drawing/2014/main" id="{59A00F49-CF2B-104F-BCC5-2063B1E07EF8}"/>
                </a:ext>
              </a:extLst>
            </p:cNvPr>
            <p:cNvGrpSpPr/>
            <p:nvPr/>
          </p:nvGrpSpPr>
          <p:grpSpPr>
            <a:xfrm>
              <a:off x="3132298" y="3377303"/>
              <a:ext cx="612614" cy="608346"/>
              <a:chOff x="3132150" y="3376946"/>
              <a:chExt cx="613377" cy="608346"/>
            </a:xfrm>
          </p:grpSpPr>
          <p:sp>
            <p:nvSpPr>
              <p:cNvPr id="320" name="Shape 643">
                <a:extLst>
                  <a:ext uri="{FF2B5EF4-FFF2-40B4-BE49-F238E27FC236}">
                    <a16:creationId xmlns:a16="http://schemas.microsoft.com/office/drawing/2014/main" id="{9FBEB9F4-7569-7D41-AD14-4CB80302AA14}"/>
                  </a:ext>
                </a:extLst>
              </p:cNvPr>
              <p:cNvSpPr/>
              <p:nvPr/>
            </p:nvSpPr>
            <p:spPr>
              <a:xfrm>
                <a:off x="3132150" y="3376946"/>
                <a:ext cx="610692" cy="608346"/>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a:solidFill>
                    <a:schemeClr val="dk1"/>
                  </a:solidFill>
                  <a:latin typeface="Arial Narrow" charset="0"/>
                  <a:ea typeface="Arial Narrow" charset="0"/>
                  <a:cs typeface="Arial Narrow" charset="0"/>
                  <a:sym typeface="Calibri"/>
                </a:endParaRPr>
              </a:p>
            </p:txBody>
          </p:sp>
          <p:cxnSp>
            <p:nvCxnSpPr>
              <p:cNvPr id="321" name="Shape 644">
                <a:extLst>
                  <a:ext uri="{FF2B5EF4-FFF2-40B4-BE49-F238E27FC236}">
                    <a16:creationId xmlns:a16="http://schemas.microsoft.com/office/drawing/2014/main" id="{BFF6B5C3-6C57-5842-9D68-8595A3323ABC}"/>
                  </a:ext>
                </a:extLst>
              </p:cNvPr>
              <p:cNvCxnSpPr/>
              <p:nvPr/>
            </p:nvCxnSpPr>
            <p:spPr>
              <a:xfrm>
                <a:off x="3135927" y="3681055"/>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9" name="Shape 645">
              <a:extLst>
                <a:ext uri="{FF2B5EF4-FFF2-40B4-BE49-F238E27FC236}">
                  <a16:creationId xmlns:a16="http://schemas.microsoft.com/office/drawing/2014/main" id="{96EEF07B-EFDD-F64E-BC9F-D503179E46D6}"/>
                </a:ext>
              </a:extLst>
            </p:cNvPr>
            <p:cNvSpPr txBox="1"/>
            <p:nvPr/>
          </p:nvSpPr>
          <p:spPr>
            <a:xfrm>
              <a:off x="549275" y="4211637"/>
              <a:ext cx="7016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9 sec</a:t>
              </a:r>
            </a:p>
          </p:txBody>
        </p:sp>
        <p:sp>
          <p:nvSpPr>
            <p:cNvPr id="30" name="Shape 646">
              <a:extLst>
                <a:ext uri="{FF2B5EF4-FFF2-40B4-BE49-F238E27FC236}">
                  <a16:creationId xmlns:a16="http://schemas.microsoft.com/office/drawing/2014/main" id="{18F20D6B-144F-C440-BD05-C702984BAA2C}"/>
                </a:ext>
              </a:extLst>
            </p:cNvPr>
            <p:cNvSpPr txBox="1"/>
            <p:nvPr/>
          </p:nvSpPr>
          <p:spPr>
            <a:xfrm>
              <a:off x="544512" y="4368800"/>
              <a:ext cx="844550" cy="2063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100%</a:t>
              </a:r>
            </a:p>
          </p:txBody>
        </p:sp>
        <p:sp>
          <p:nvSpPr>
            <p:cNvPr id="31" name="Shape 647">
              <a:extLst>
                <a:ext uri="{FF2B5EF4-FFF2-40B4-BE49-F238E27FC236}">
                  <a16:creationId xmlns:a16="http://schemas.microsoft.com/office/drawing/2014/main" id="{18C1BB0E-397B-944E-A9C1-E1847E9B8393}"/>
                </a:ext>
              </a:extLst>
            </p:cNvPr>
            <p:cNvSpPr txBox="1"/>
            <p:nvPr/>
          </p:nvSpPr>
          <p:spPr>
            <a:xfrm>
              <a:off x="557212" y="4527550"/>
              <a:ext cx="777875"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10 sec</a:t>
              </a:r>
            </a:p>
          </p:txBody>
        </p:sp>
        <p:sp>
          <p:nvSpPr>
            <p:cNvPr id="32" name="Shape 648">
              <a:extLst>
                <a:ext uri="{FF2B5EF4-FFF2-40B4-BE49-F238E27FC236}">
                  <a16:creationId xmlns:a16="http://schemas.microsoft.com/office/drawing/2014/main" id="{E72D21DB-03B0-724D-86C4-950142546699}"/>
                </a:ext>
              </a:extLst>
            </p:cNvPr>
            <p:cNvSpPr txBox="1"/>
            <p:nvPr/>
          </p:nvSpPr>
          <p:spPr>
            <a:xfrm>
              <a:off x="568325" y="4679950"/>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grpSp>
          <p:nvGrpSpPr>
            <p:cNvPr id="33" name="Shape 649">
              <a:extLst>
                <a:ext uri="{FF2B5EF4-FFF2-40B4-BE49-F238E27FC236}">
                  <a16:creationId xmlns:a16="http://schemas.microsoft.com/office/drawing/2014/main" id="{EA53D626-4FB7-0047-ADA7-80A23EA0EBF5}"/>
                </a:ext>
              </a:extLst>
            </p:cNvPr>
            <p:cNvGrpSpPr/>
            <p:nvPr/>
          </p:nvGrpSpPr>
          <p:grpSpPr>
            <a:xfrm>
              <a:off x="565301" y="4805362"/>
              <a:ext cx="304139" cy="189741"/>
              <a:chOff x="565841" y="4805985"/>
              <a:chExt cx="304231" cy="188355"/>
            </a:xfrm>
          </p:grpSpPr>
          <p:sp>
            <p:nvSpPr>
              <p:cNvPr id="317" name="Shape 650">
                <a:extLst>
                  <a:ext uri="{FF2B5EF4-FFF2-40B4-BE49-F238E27FC236}">
                    <a16:creationId xmlns:a16="http://schemas.microsoft.com/office/drawing/2014/main" id="{E4275F22-39F8-674B-BFF3-24A4D533D13C}"/>
                  </a:ext>
                </a:extLst>
              </p:cNvPr>
              <p:cNvSpPr txBox="1"/>
              <p:nvPr/>
            </p:nvSpPr>
            <p:spPr>
              <a:xfrm>
                <a:off x="565841" y="4831751"/>
                <a:ext cx="304231" cy="162588"/>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318" name="Shape 651">
                <a:extLst>
                  <a:ext uri="{FF2B5EF4-FFF2-40B4-BE49-F238E27FC236}">
                    <a16:creationId xmlns:a16="http://schemas.microsoft.com/office/drawing/2014/main" id="{EA766ECD-6B8C-BB49-AC36-51DC690AF2E1}"/>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319" name="Shape 652">
                <a:extLst>
                  <a:ext uri="{FF2B5EF4-FFF2-40B4-BE49-F238E27FC236}">
                    <a16:creationId xmlns:a16="http://schemas.microsoft.com/office/drawing/2014/main" id="{F10827D2-58DC-604B-8F6A-1D8A8E111663}"/>
                  </a:ext>
                </a:extLst>
              </p:cNvPr>
              <p:cNvSpPr/>
              <p:nvPr/>
            </p:nvSpPr>
            <p:spPr>
              <a:xfrm>
                <a:off x="637149" y="4845382"/>
                <a:ext cx="154033" cy="5830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34" name="Shape 653">
              <a:extLst>
                <a:ext uri="{FF2B5EF4-FFF2-40B4-BE49-F238E27FC236}">
                  <a16:creationId xmlns:a16="http://schemas.microsoft.com/office/drawing/2014/main" id="{C27C3A78-79EE-4745-A618-F40FBBF0BE52}"/>
                </a:ext>
              </a:extLst>
            </p:cNvPr>
            <p:cNvGrpSpPr/>
            <p:nvPr/>
          </p:nvGrpSpPr>
          <p:grpSpPr>
            <a:xfrm>
              <a:off x="544513" y="4214812"/>
              <a:ext cx="838199" cy="1066799"/>
              <a:chOff x="685800" y="4495800"/>
              <a:chExt cx="838199" cy="1066799"/>
            </a:xfrm>
          </p:grpSpPr>
          <p:grpSp>
            <p:nvGrpSpPr>
              <p:cNvPr id="309" name="Shape 654">
                <a:extLst>
                  <a:ext uri="{FF2B5EF4-FFF2-40B4-BE49-F238E27FC236}">
                    <a16:creationId xmlns:a16="http://schemas.microsoft.com/office/drawing/2014/main" id="{791BD253-0998-8041-91FD-AFDDE4ADC0DD}"/>
                  </a:ext>
                </a:extLst>
              </p:cNvPr>
              <p:cNvGrpSpPr/>
              <p:nvPr/>
            </p:nvGrpSpPr>
            <p:grpSpPr>
              <a:xfrm>
                <a:off x="749678" y="4495800"/>
                <a:ext cx="723771" cy="1024890"/>
                <a:chOff x="834519" y="4800600"/>
                <a:chExt cx="621029" cy="1024890"/>
              </a:xfrm>
            </p:grpSpPr>
            <p:sp>
              <p:nvSpPr>
                <p:cNvPr id="311" name="Shape 655">
                  <a:extLst>
                    <a:ext uri="{FF2B5EF4-FFF2-40B4-BE49-F238E27FC236}">
                      <a16:creationId xmlns:a16="http://schemas.microsoft.com/office/drawing/2014/main" id="{60D88E48-FB8D-464B-839D-0F5E63A74F9D}"/>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12" name="Shape 656">
                  <a:extLst>
                    <a:ext uri="{FF2B5EF4-FFF2-40B4-BE49-F238E27FC236}">
                      <a16:creationId xmlns:a16="http://schemas.microsoft.com/office/drawing/2014/main" id="{0991677D-ABA4-8C48-98E7-EE75C25D83E0}"/>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13" name="Shape 657">
                  <a:extLst>
                    <a:ext uri="{FF2B5EF4-FFF2-40B4-BE49-F238E27FC236}">
                      <a16:creationId xmlns:a16="http://schemas.microsoft.com/office/drawing/2014/main" id="{9F16B061-705A-C543-9425-97012B868DE6}"/>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14" name="Shape 658">
                  <a:extLst>
                    <a:ext uri="{FF2B5EF4-FFF2-40B4-BE49-F238E27FC236}">
                      <a16:creationId xmlns:a16="http://schemas.microsoft.com/office/drawing/2014/main" id="{795316C9-57C5-334A-A85F-E36801842856}"/>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15" name="Shape 659">
                  <a:extLst>
                    <a:ext uri="{FF2B5EF4-FFF2-40B4-BE49-F238E27FC236}">
                      <a16:creationId xmlns:a16="http://schemas.microsoft.com/office/drawing/2014/main" id="{44822F5F-BE82-D34C-AF3E-4D247C2214A2}"/>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16" name="Shape 660">
                  <a:extLst>
                    <a:ext uri="{FF2B5EF4-FFF2-40B4-BE49-F238E27FC236}">
                      <a16:creationId xmlns:a16="http://schemas.microsoft.com/office/drawing/2014/main" id="{31D3201A-78D7-2245-894E-8C4D93351B17}"/>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310" name="Shape 661">
                <a:extLst>
                  <a:ext uri="{FF2B5EF4-FFF2-40B4-BE49-F238E27FC236}">
                    <a16:creationId xmlns:a16="http://schemas.microsoft.com/office/drawing/2014/main" id="{21D8D3B3-5DA9-B94F-A3D0-0471D96095ED}"/>
                  </a:ext>
                </a:extLst>
              </p:cNvPr>
              <p:cNvSpPr/>
              <p:nvPr/>
            </p:nvSpPr>
            <p:spPr>
              <a:xfrm>
                <a:off x="685800" y="5486400"/>
                <a:ext cx="838199" cy="76199"/>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sp>
          <p:nvSpPr>
            <p:cNvPr id="35" name="Shape 662">
              <a:extLst>
                <a:ext uri="{FF2B5EF4-FFF2-40B4-BE49-F238E27FC236}">
                  <a16:creationId xmlns:a16="http://schemas.microsoft.com/office/drawing/2014/main" id="{51FF963C-7C80-534C-ABC0-4CEF86123060}"/>
                </a:ext>
              </a:extLst>
            </p:cNvPr>
            <p:cNvSpPr txBox="1"/>
            <p:nvPr/>
          </p:nvSpPr>
          <p:spPr>
            <a:xfrm>
              <a:off x="706437" y="4840287"/>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2</a:t>
              </a:r>
            </a:p>
          </p:txBody>
        </p:sp>
        <p:grpSp>
          <p:nvGrpSpPr>
            <p:cNvPr id="36" name="Shape 663">
              <a:extLst>
                <a:ext uri="{FF2B5EF4-FFF2-40B4-BE49-F238E27FC236}">
                  <a16:creationId xmlns:a16="http://schemas.microsoft.com/office/drawing/2014/main" id="{D325FFE1-5E9E-8946-9255-D16B1500C76F}"/>
                </a:ext>
              </a:extLst>
            </p:cNvPr>
            <p:cNvGrpSpPr/>
            <p:nvPr/>
          </p:nvGrpSpPr>
          <p:grpSpPr>
            <a:xfrm>
              <a:off x="1763713" y="4216400"/>
              <a:ext cx="838199" cy="1065213"/>
              <a:chOff x="1905000" y="4498319"/>
              <a:chExt cx="838199" cy="1064280"/>
            </a:xfrm>
          </p:grpSpPr>
          <p:grpSp>
            <p:nvGrpSpPr>
              <p:cNvPr id="301" name="Shape 664">
                <a:extLst>
                  <a:ext uri="{FF2B5EF4-FFF2-40B4-BE49-F238E27FC236}">
                    <a16:creationId xmlns:a16="http://schemas.microsoft.com/office/drawing/2014/main" id="{1858DDBE-1614-DA47-8B8B-94AAC5FF428E}"/>
                  </a:ext>
                </a:extLst>
              </p:cNvPr>
              <p:cNvGrpSpPr/>
              <p:nvPr/>
            </p:nvGrpSpPr>
            <p:grpSpPr>
              <a:xfrm>
                <a:off x="1968878" y="4498319"/>
                <a:ext cx="723771" cy="1024890"/>
                <a:chOff x="834519" y="4800600"/>
                <a:chExt cx="621029" cy="1024890"/>
              </a:xfrm>
            </p:grpSpPr>
            <p:sp>
              <p:nvSpPr>
                <p:cNvPr id="303" name="Shape 665">
                  <a:extLst>
                    <a:ext uri="{FF2B5EF4-FFF2-40B4-BE49-F238E27FC236}">
                      <a16:creationId xmlns:a16="http://schemas.microsoft.com/office/drawing/2014/main" id="{BBD9377A-665F-284F-BC79-115DC5A66BA0}"/>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304" name="Shape 666">
                  <a:extLst>
                    <a:ext uri="{FF2B5EF4-FFF2-40B4-BE49-F238E27FC236}">
                      <a16:creationId xmlns:a16="http://schemas.microsoft.com/office/drawing/2014/main" id="{F7568AEC-7EA4-5848-9766-ED0B2C6516B3}"/>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05" name="Shape 667">
                  <a:extLst>
                    <a:ext uri="{FF2B5EF4-FFF2-40B4-BE49-F238E27FC236}">
                      <a16:creationId xmlns:a16="http://schemas.microsoft.com/office/drawing/2014/main" id="{B27FE388-2D25-1F46-8D21-274EAC7CE6F3}"/>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06" name="Shape 668">
                  <a:extLst>
                    <a:ext uri="{FF2B5EF4-FFF2-40B4-BE49-F238E27FC236}">
                      <a16:creationId xmlns:a16="http://schemas.microsoft.com/office/drawing/2014/main" id="{C83DCCC2-1F7C-0A4E-8E72-9D0346306CAB}"/>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07" name="Shape 669">
                  <a:extLst>
                    <a:ext uri="{FF2B5EF4-FFF2-40B4-BE49-F238E27FC236}">
                      <a16:creationId xmlns:a16="http://schemas.microsoft.com/office/drawing/2014/main" id="{A5571CB3-A210-0D43-AAB5-B79AE3755A3F}"/>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08" name="Shape 670">
                  <a:extLst>
                    <a:ext uri="{FF2B5EF4-FFF2-40B4-BE49-F238E27FC236}">
                      <a16:creationId xmlns:a16="http://schemas.microsoft.com/office/drawing/2014/main" id="{7C02A0C0-C020-9141-A79F-899C84786977}"/>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302" name="Shape 671">
                <a:extLst>
                  <a:ext uri="{FF2B5EF4-FFF2-40B4-BE49-F238E27FC236}">
                    <a16:creationId xmlns:a16="http://schemas.microsoft.com/office/drawing/2014/main" id="{2434E79E-950D-7F4E-95EE-3A30ACC02F31}"/>
                  </a:ext>
                </a:extLst>
              </p:cNvPr>
              <p:cNvSpPr/>
              <p:nvPr/>
            </p:nvSpPr>
            <p:spPr>
              <a:xfrm>
                <a:off x="19050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37" name="Shape 672">
              <a:extLst>
                <a:ext uri="{FF2B5EF4-FFF2-40B4-BE49-F238E27FC236}">
                  <a16:creationId xmlns:a16="http://schemas.microsoft.com/office/drawing/2014/main" id="{3A986B71-A5C2-5641-9E91-91DAE3B4EAD7}"/>
                </a:ext>
              </a:extLst>
            </p:cNvPr>
            <p:cNvGrpSpPr/>
            <p:nvPr/>
          </p:nvGrpSpPr>
          <p:grpSpPr>
            <a:xfrm>
              <a:off x="2982913" y="4216400"/>
              <a:ext cx="838199" cy="1065213"/>
              <a:chOff x="3124200" y="4498319"/>
              <a:chExt cx="838199" cy="1064280"/>
            </a:xfrm>
          </p:grpSpPr>
          <p:grpSp>
            <p:nvGrpSpPr>
              <p:cNvPr id="293" name="Shape 673">
                <a:extLst>
                  <a:ext uri="{FF2B5EF4-FFF2-40B4-BE49-F238E27FC236}">
                    <a16:creationId xmlns:a16="http://schemas.microsoft.com/office/drawing/2014/main" id="{6492B466-1DC9-3940-8E2C-E0AF8C51296C}"/>
                  </a:ext>
                </a:extLst>
              </p:cNvPr>
              <p:cNvGrpSpPr/>
              <p:nvPr/>
            </p:nvGrpSpPr>
            <p:grpSpPr>
              <a:xfrm>
                <a:off x="3188078" y="4498319"/>
                <a:ext cx="723771" cy="1024890"/>
                <a:chOff x="834519" y="4800600"/>
                <a:chExt cx="621029" cy="1024890"/>
              </a:xfrm>
            </p:grpSpPr>
            <p:sp>
              <p:nvSpPr>
                <p:cNvPr id="295" name="Shape 674">
                  <a:extLst>
                    <a:ext uri="{FF2B5EF4-FFF2-40B4-BE49-F238E27FC236}">
                      <a16:creationId xmlns:a16="http://schemas.microsoft.com/office/drawing/2014/main" id="{B3CB5951-8388-2D42-9E66-519030706B60}"/>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96" name="Shape 675">
                  <a:extLst>
                    <a:ext uri="{FF2B5EF4-FFF2-40B4-BE49-F238E27FC236}">
                      <a16:creationId xmlns:a16="http://schemas.microsoft.com/office/drawing/2014/main" id="{77116ACA-4347-2949-BC42-34F3C3212C6D}"/>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7" name="Shape 676">
                  <a:extLst>
                    <a:ext uri="{FF2B5EF4-FFF2-40B4-BE49-F238E27FC236}">
                      <a16:creationId xmlns:a16="http://schemas.microsoft.com/office/drawing/2014/main" id="{8A5E3CC4-8FF1-1E4E-8C69-D40AA275BCF1}"/>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8" name="Shape 677">
                  <a:extLst>
                    <a:ext uri="{FF2B5EF4-FFF2-40B4-BE49-F238E27FC236}">
                      <a16:creationId xmlns:a16="http://schemas.microsoft.com/office/drawing/2014/main" id="{910E1406-C7CE-E74E-BFF4-4437D1626021}"/>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9" name="Shape 678">
                  <a:extLst>
                    <a:ext uri="{FF2B5EF4-FFF2-40B4-BE49-F238E27FC236}">
                      <a16:creationId xmlns:a16="http://schemas.microsoft.com/office/drawing/2014/main" id="{66ED7BA7-C089-3648-B873-4F33B45EF311}"/>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300" name="Shape 679">
                  <a:extLst>
                    <a:ext uri="{FF2B5EF4-FFF2-40B4-BE49-F238E27FC236}">
                      <a16:creationId xmlns:a16="http://schemas.microsoft.com/office/drawing/2014/main" id="{94E9D0B4-50EA-114A-8691-5AF173A6EE72}"/>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94" name="Shape 680">
                <a:extLst>
                  <a:ext uri="{FF2B5EF4-FFF2-40B4-BE49-F238E27FC236}">
                    <a16:creationId xmlns:a16="http://schemas.microsoft.com/office/drawing/2014/main" id="{833F740C-D4AB-D54F-A92C-5C951AE9EFD1}"/>
                  </a:ext>
                </a:extLst>
              </p:cNvPr>
              <p:cNvSpPr/>
              <p:nvPr/>
            </p:nvSpPr>
            <p:spPr>
              <a:xfrm>
                <a:off x="31242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38" name="Shape 681">
              <a:extLst>
                <a:ext uri="{FF2B5EF4-FFF2-40B4-BE49-F238E27FC236}">
                  <a16:creationId xmlns:a16="http://schemas.microsoft.com/office/drawing/2014/main" id="{F46B4686-E907-1A42-85F4-EE39A24B2DDA}"/>
                </a:ext>
              </a:extLst>
            </p:cNvPr>
            <p:cNvGrpSpPr/>
            <p:nvPr/>
          </p:nvGrpSpPr>
          <p:grpSpPr>
            <a:xfrm>
              <a:off x="4202113" y="4216400"/>
              <a:ext cx="838199" cy="1065213"/>
              <a:chOff x="4343400" y="4498319"/>
              <a:chExt cx="838199" cy="1064280"/>
            </a:xfrm>
          </p:grpSpPr>
          <p:grpSp>
            <p:nvGrpSpPr>
              <p:cNvPr id="285" name="Shape 682">
                <a:extLst>
                  <a:ext uri="{FF2B5EF4-FFF2-40B4-BE49-F238E27FC236}">
                    <a16:creationId xmlns:a16="http://schemas.microsoft.com/office/drawing/2014/main" id="{AE2C1973-DF35-AE4E-B973-EC67C0C6A3A7}"/>
                  </a:ext>
                </a:extLst>
              </p:cNvPr>
              <p:cNvGrpSpPr/>
              <p:nvPr/>
            </p:nvGrpSpPr>
            <p:grpSpPr>
              <a:xfrm>
                <a:off x="4407278" y="4498319"/>
                <a:ext cx="723771" cy="1024890"/>
                <a:chOff x="834519" y="4800600"/>
                <a:chExt cx="621029" cy="1024890"/>
              </a:xfrm>
            </p:grpSpPr>
            <p:sp>
              <p:nvSpPr>
                <p:cNvPr id="287" name="Shape 683">
                  <a:extLst>
                    <a:ext uri="{FF2B5EF4-FFF2-40B4-BE49-F238E27FC236}">
                      <a16:creationId xmlns:a16="http://schemas.microsoft.com/office/drawing/2014/main" id="{726C1F45-6DA2-BC4A-B481-F96B93BBC05B}"/>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88" name="Shape 684">
                  <a:extLst>
                    <a:ext uri="{FF2B5EF4-FFF2-40B4-BE49-F238E27FC236}">
                      <a16:creationId xmlns:a16="http://schemas.microsoft.com/office/drawing/2014/main" id="{C4714B40-AC85-5640-8A2D-A7E5C6821962}"/>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89" name="Shape 685">
                  <a:extLst>
                    <a:ext uri="{FF2B5EF4-FFF2-40B4-BE49-F238E27FC236}">
                      <a16:creationId xmlns:a16="http://schemas.microsoft.com/office/drawing/2014/main" id="{0D7862A2-EE47-6F48-A217-228D90A1A5DC}"/>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0" name="Shape 686">
                  <a:extLst>
                    <a:ext uri="{FF2B5EF4-FFF2-40B4-BE49-F238E27FC236}">
                      <a16:creationId xmlns:a16="http://schemas.microsoft.com/office/drawing/2014/main" id="{6C173581-74BB-7441-BD3E-FA771117D395}"/>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1" name="Shape 687">
                  <a:extLst>
                    <a:ext uri="{FF2B5EF4-FFF2-40B4-BE49-F238E27FC236}">
                      <a16:creationId xmlns:a16="http://schemas.microsoft.com/office/drawing/2014/main" id="{536198AC-CAB8-2B47-8C73-A0A919E48E00}"/>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92" name="Shape 688">
                  <a:extLst>
                    <a:ext uri="{FF2B5EF4-FFF2-40B4-BE49-F238E27FC236}">
                      <a16:creationId xmlns:a16="http://schemas.microsoft.com/office/drawing/2014/main" id="{B27AA1B5-2FCB-AE4C-B351-855516E19CB6}"/>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86" name="Shape 689">
                <a:extLst>
                  <a:ext uri="{FF2B5EF4-FFF2-40B4-BE49-F238E27FC236}">
                    <a16:creationId xmlns:a16="http://schemas.microsoft.com/office/drawing/2014/main" id="{DFB0D384-5927-3441-BA60-266548BEC98C}"/>
                  </a:ext>
                </a:extLst>
              </p:cNvPr>
              <p:cNvSpPr/>
              <p:nvPr/>
            </p:nvSpPr>
            <p:spPr>
              <a:xfrm>
                <a:off x="43434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39" name="Shape 690">
              <a:extLst>
                <a:ext uri="{FF2B5EF4-FFF2-40B4-BE49-F238E27FC236}">
                  <a16:creationId xmlns:a16="http://schemas.microsoft.com/office/drawing/2014/main" id="{F1AA8CB7-4E50-734D-BDF9-90E8745BB27F}"/>
                </a:ext>
              </a:extLst>
            </p:cNvPr>
            <p:cNvGrpSpPr/>
            <p:nvPr/>
          </p:nvGrpSpPr>
          <p:grpSpPr>
            <a:xfrm>
              <a:off x="5421313" y="4216400"/>
              <a:ext cx="838199" cy="1065213"/>
              <a:chOff x="5562600" y="4498319"/>
              <a:chExt cx="838199" cy="1064280"/>
            </a:xfrm>
          </p:grpSpPr>
          <p:grpSp>
            <p:nvGrpSpPr>
              <p:cNvPr id="277" name="Shape 691">
                <a:extLst>
                  <a:ext uri="{FF2B5EF4-FFF2-40B4-BE49-F238E27FC236}">
                    <a16:creationId xmlns:a16="http://schemas.microsoft.com/office/drawing/2014/main" id="{6D938BCB-90C1-1F4C-B282-9C19FCFEB2A3}"/>
                  </a:ext>
                </a:extLst>
              </p:cNvPr>
              <p:cNvGrpSpPr/>
              <p:nvPr/>
            </p:nvGrpSpPr>
            <p:grpSpPr>
              <a:xfrm>
                <a:off x="5626478" y="4498319"/>
                <a:ext cx="723771" cy="1024890"/>
                <a:chOff x="834519" y="4800600"/>
                <a:chExt cx="621029" cy="1024890"/>
              </a:xfrm>
            </p:grpSpPr>
            <p:sp>
              <p:nvSpPr>
                <p:cNvPr id="279" name="Shape 692">
                  <a:extLst>
                    <a:ext uri="{FF2B5EF4-FFF2-40B4-BE49-F238E27FC236}">
                      <a16:creationId xmlns:a16="http://schemas.microsoft.com/office/drawing/2014/main" id="{43CA1166-9FF6-D347-94BF-505ACAC1B404}"/>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80" name="Shape 693">
                  <a:extLst>
                    <a:ext uri="{FF2B5EF4-FFF2-40B4-BE49-F238E27FC236}">
                      <a16:creationId xmlns:a16="http://schemas.microsoft.com/office/drawing/2014/main" id="{97CE260A-95E0-FB4C-980C-4D6020114CEF}"/>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81" name="Shape 694">
                  <a:extLst>
                    <a:ext uri="{FF2B5EF4-FFF2-40B4-BE49-F238E27FC236}">
                      <a16:creationId xmlns:a16="http://schemas.microsoft.com/office/drawing/2014/main" id="{40A48EE8-14AF-6C4D-89CA-A035688A96EC}"/>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82" name="Shape 695">
                  <a:extLst>
                    <a:ext uri="{FF2B5EF4-FFF2-40B4-BE49-F238E27FC236}">
                      <a16:creationId xmlns:a16="http://schemas.microsoft.com/office/drawing/2014/main" id="{C4737BCD-868E-0445-8D13-B7677D104113}"/>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83" name="Shape 696">
                  <a:extLst>
                    <a:ext uri="{FF2B5EF4-FFF2-40B4-BE49-F238E27FC236}">
                      <a16:creationId xmlns:a16="http://schemas.microsoft.com/office/drawing/2014/main" id="{E35698B5-497A-B740-9B14-EBB724A415A7}"/>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84" name="Shape 697">
                  <a:extLst>
                    <a:ext uri="{FF2B5EF4-FFF2-40B4-BE49-F238E27FC236}">
                      <a16:creationId xmlns:a16="http://schemas.microsoft.com/office/drawing/2014/main" id="{BD2EE5E3-5BA9-8041-8F75-52EC8D24B5CE}"/>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78" name="Shape 698">
                <a:extLst>
                  <a:ext uri="{FF2B5EF4-FFF2-40B4-BE49-F238E27FC236}">
                    <a16:creationId xmlns:a16="http://schemas.microsoft.com/office/drawing/2014/main" id="{DC8907FF-97DA-1241-8830-68A9624C4779}"/>
                  </a:ext>
                </a:extLst>
              </p:cNvPr>
              <p:cNvSpPr/>
              <p:nvPr/>
            </p:nvSpPr>
            <p:spPr>
              <a:xfrm>
                <a:off x="55626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40" name="Shape 699">
              <a:extLst>
                <a:ext uri="{FF2B5EF4-FFF2-40B4-BE49-F238E27FC236}">
                  <a16:creationId xmlns:a16="http://schemas.microsoft.com/office/drawing/2014/main" id="{010F64C9-C9D4-F143-A03C-757E28D634C3}"/>
                </a:ext>
              </a:extLst>
            </p:cNvPr>
            <p:cNvGrpSpPr/>
            <p:nvPr/>
          </p:nvGrpSpPr>
          <p:grpSpPr>
            <a:xfrm>
              <a:off x="6640513" y="4216400"/>
              <a:ext cx="838199" cy="1065213"/>
              <a:chOff x="6781800" y="4498319"/>
              <a:chExt cx="838199" cy="1064280"/>
            </a:xfrm>
          </p:grpSpPr>
          <p:grpSp>
            <p:nvGrpSpPr>
              <p:cNvPr id="269" name="Shape 700">
                <a:extLst>
                  <a:ext uri="{FF2B5EF4-FFF2-40B4-BE49-F238E27FC236}">
                    <a16:creationId xmlns:a16="http://schemas.microsoft.com/office/drawing/2014/main" id="{B0E69F69-4963-6049-83BD-0C66965425CB}"/>
                  </a:ext>
                </a:extLst>
              </p:cNvPr>
              <p:cNvGrpSpPr/>
              <p:nvPr/>
            </p:nvGrpSpPr>
            <p:grpSpPr>
              <a:xfrm>
                <a:off x="6845678" y="4498319"/>
                <a:ext cx="723771" cy="1024890"/>
                <a:chOff x="834519" y="4800600"/>
                <a:chExt cx="621029" cy="1024890"/>
              </a:xfrm>
            </p:grpSpPr>
            <p:sp>
              <p:nvSpPr>
                <p:cNvPr id="271" name="Shape 701">
                  <a:extLst>
                    <a:ext uri="{FF2B5EF4-FFF2-40B4-BE49-F238E27FC236}">
                      <a16:creationId xmlns:a16="http://schemas.microsoft.com/office/drawing/2014/main" id="{616B5B15-A635-A04D-949E-92E1583E1E50}"/>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72" name="Shape 702">
                  <a:extLst>
                    <a:ext uri="{FF2B5EF4-FFF2-40B4-BE49-F238E27FC236}">
                      <a16:creationId xmlns:a16="http://schemas.microsoft.com/office/drawing/2014/main" id="{81D348E0-1F66-C747-8F1D-6894FDD90454}"/>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73" name="Shape 703">
                  <a:extLst>
                    <a:ext uri="{FF2B5EF4-FFF2-40B4-BE49-F238E27FC236}">
                      <a16:creationId xmlns:a16="http://schemas.microsoft.com/office/drawing/2014/main" id="{126A5EB6-7F44-CB4D-8103-5F30C94EA975}"/>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74" name="Shape 704">
                  <a:extLst>
                    <a:ext uri="{FF2B5EF4-FFF2-40B4-BE49-F238E27FC236}">
                      <a16:creationId xmlns:a16="http://schemas.microsoft.com/office/drawing/2014/main" id="{4BDDD0A1-CC8C-E941-84BC-7C30C0AB94BF}"/>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75" name="Shape 705">
                  <a:extLst>
                    <a:ext uri="{FF2B5EF4-FFF2-40B4-BE49-F238E27FC236}">
                      <a16:creationId xmlns:a16="http://schemas.microsoft.com/office/drawing/2014/main" id="{B2BD4F02-EAE3-4542-B566-04F17FC52124}"/>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76" name="Shape 706">
                  <a:extLst>
                    <a:ext uri="{FF2B5EF4-FFF2-40B4-BE49-F238E27FC236}">
                      <a16:creationId xmlns:a16="http://schemas.microsoft.com/office/drawing/2014/main" id="{8C7D022B-474A-014C-9305-B063D30572AD}"/>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70" name="Shape 707">
                <a:extLst>
                  <a:ext uri="{FF2B5EF4-FFF2-40B4-BE49-F238E27FC236}">
                    <a16:creationId xmlns:a16="http://schemas.microsoft.com/office/drawing/2014/main" id="{89BB1928-94EC-D44D-96D7-664FFE6893DD}"/>
                  </a:ext>
                </a:extLst>
              </p:cNvPr>
              <p:cNvSpPr/>
              <p:nvPr/>
            </p:nvSpPr>
            <p:spPr>
              <a:xfrm>
                <a:off x="67818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41" name="Shape 708">
              <a:extLst>
                <a:ext uri="{FF2B5EF4-FFF2-40B4-BE49-F238E27FC236}">
                  <a16:creationId xmlns:a16="http://schemas.microsoft.com/office/drawing/2014/main" id="{385375A4-DC1E-4E42-8D85-98677ECC733F}"/>
                </a:ext>
              </a:extLst>
            </p:cNvPr>
            <p:cNvGrpSpPr/>
            <p:nvPr/>
          </p:nvGrpSpPr>
          <p:grpSpPr>
            <a:xfrm>
              <a:off x="7859713" y="4216400"/>
              <a:ext cx="838199" cy="1065213"/>
              <a:chOff x="8001000" y="4498319"/>
              <a:chExt cx="838199" cy="1064280"/>
            </a:xfrm>
          </p:grpSpPr>
          <p:grpSp>
            <p:nvGrpSpPr>
              <p:cNvPr id="261" name="Shape 709">
                <a:extLst>
                  <a:ext uri="{FF2B5EF4-FFF2-40B4-BE49-F238E27FC236}">
                    <a16:creationId xmlns:a16="http://schemas.microsoft.com/office/drawing/2014/main" id="{6F68621A-C3AB-3945-B6FB-229FEC65FCEA}"/>
                  </a:ext>
                </a:extLst>
              </p:cNvPr>
              <p:cNvGrpSpPr/>
              <p:nvPr/>
            </p:nvGrpSpPr>
            <p:grpSpPr>
              <a:xfrm>
                <a:off x="8064878" y="4498319"/>
                <a:ext cx="723771" cy="1024890"/>
                <a:chOff x="834519" y="4800600"/>
                <a:chExt cx="621029" cy="1024890"/>
              </a:xfrm>
            </p:grpSpPr>
            <p:sp>
              <p:nvSpPr>
                <p:cNvPr id="263" name="Shape 710">
                  <a:extLst>
                    <a:ext uri="{FF2B5EF4-FFF2-40B4-BE49-F238E27FC236}">
                      <a16:creationId xmlns:a16="http://schemas.microsoft.com/office/drawing/2014/main" id="{D439F295-9505-314C-87AA-0AA9B1739DF0}"/>
                    </a:ext>
                  </a:extLst>
                </p:cNvPr>
                <p:cNvSpPr/>
                <p:nvPr/>
              </p:nvSpPr>
              <p:spPr>
                <a:xfrm>
                  <a:off x="838200" y="4800600"/>
                  <a:ext cx="609599" cy="1024890"/>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64" name="Shape 711">
                  <a:extLst>
                    <a:ext uri="{FF2B5EF4-FFF2-40B4-BE49-F238E27FC236}">
                      <a16:creationId xmlns:a16="http://schemas.microsoft.com/office/drawing/2014/main" id="{3A488556-D901-0844-A463-DD9D78B62F99}"/>
                    </a:ext>
                  </a:extLst>
                </p:cNvPr>
                <p:cNvCxnSpPr/>
                <p:nvPr/>
              </p:nvCxnSpPr>
              <p:spPr>
                <a:xfrm>
                  <a:off x="845949" y="512445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65" name="Shape 712">
                  <a:extLst>
                    <a:ext uri="{FF2B5EF4-FFF2-40B4-BE49-F238E27FC236}">
                      <a16:creationId xmlns:a16="http://schemas.microsoft.com/office/drawing/2014/main" id="{868EF16D-5FF9-DC45-81E4-9FEA23564C70}"/>
                    </a:ext>
                  </a:extLst>
                </p:cNvPr>
                <p:cNvCxnSpPr/>
                <p:nvPr/>
              </p:nvCxnSpPr>
              <p:spPr>
                <a:xfrm>
                  <a:off x="834519" y="4968239"/>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66" name="Shape 713">
                  <a:extLst>
                    <a:ext uri="{FF2B5EF4-FFF2-40B4-BE49-F238E27FC236}">
                      <a16:creationId xmlns:a16="http://schemas.microsoft.com/office/drawing/2014/main" id="{1A7E64D4-FC1A-D848-912F-AA7CF724287B}"/>
                    </a:ext>
                  </a:extLst>
                </p:cNvPr>
                <p:cNvCxnSpPr/>
                <p:nvPr/>
              </p:nvCxnSpPr>
              <p:spPr>
                <a:xfrm>
                  <a:off x="842138" y="528066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67" name="Shape 714">
                  <a:extLst>
                    <a:ext uri="{FF2B5EF4-FFF2-40B4-BE49-F238E27FC236}">
                      <a16:creationId xmlns:a16="http://schemas.microsoft.com/office/drawing/2014/main" id="{4A00EA0F-47B7-0D48-A002-A8C328BDDE82}"/>
                    </a:ext>
                  </a:extLst>
                </p:cNvPr>
                <p:cNvCxnSpPr/>
                <p:nvPr/>
              </p:nvCxnSpPr>
              <p:spPr>
                <a:xfrm>
                  <a:off x="838329" y="5440680"/>
                  <a:ext cx="609599" cy="1587"/>
                </a:xfrm>
                <a:prstGeom prst="straightConnector1">
                  <a:avLst/>
                </a:prstGeom>
                <a:noFill/>
                <a:ln w="9525" cap="flat" cmpd="sng">
                  <a:solidFill>
                    <a:schemeClr val="dk1"/>
                  </a:solidFill>
                  <a:prstDash val="solid"/>
                  <a:round/>
                  <a:headEnd type="none" w="med" len="med"/>
                  <a:tailEnd type="none" w="med" len="med"/>
                </a:ln>
              </p:spPr>
            </p:cxnSp>
            <p:cxnSp>
              <p:nvCxnSpPr>
                <p:cNvPr id="268" name="Shape 715">
                  <a:extLst>
                    <a:ext uri="{FF2B5EF4-FFF2-40B4-BE49-F238E27FC236}">
                      <a16:creationId xmlns:a16="http://schemas.microsoft.com/office/drawing/2014/main" id="{C049764E-383B-4449-A9E5-94B5D35E065B}"/>
                    </a:ext>
                  </a:extLst>
                </p:cNvPr>
                <p:cNvCxnSpPr/>
                <p:nvPr/>
              </p:nvCxnSpPr>
              <p:spPr>
                <a:xfrm>
                  <a:off x="838329" y="56007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62" name="Shape 716">
                <a:extLst>
                  <a:ext uri="{FF2B5EF4-FFF2-40B4-BE49-F238E27FC236}">
                    <a16:creationId xmlns:a16="http://schemas.microsoft.com/office/drawing/2014/main" id="{5B7C4C5B-056A-114E-B2B8-E17ED80200DC}"/>
                  </a:ext>
                </a:extLst>
              </p:cNvPr>
              <p:cNvSpPr/>
              <p:nvPr/>
            </p:nvSpPr>
            <p:spPr>
              <a:xfrm>
                <a:off x="8001000" y="5486467"/>
                <a:ext cx="838199" cy="7613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sp>
          <p:nvSpPr>
            <p:cNvPr id="42" name="Shape 717">
              <a:extLst>
                <a:ext uri="{FF2B5EF4-FFF2-40B4-BE49-F238E27FC236}">
                  <a16:creationId xmlns:a16="http://schemas.microsoft.com/office/drawing/2014/main" id="{2E88F5A9-50BD-7F45-A6BC-8A604D4AD15A}"/>
                </a:ext>
              </a:extLst>
            </p:cNvPr>
            <p:cNvSpPr txBox="1"/>
            <p:nvPr/>
          </p:nvSpPr>
          <p:spPr>
            <a:xfrm>
              <a:off x="1768475" y="4214812"/>
              <a:ext cx="760412"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11 sec</a:t>
              </a:r>
            </a:p>
          </p:txBody>
        </p:sp>
        <p:sp>
          <p:nvSpPr>
            <p:cNvPr id="43" name="Shape 718">
              <a:extLst>
                <a:ext uri="{FF2B5EF4-FFF2-40B4-BE49-F238E27FC236}">
                  <a16:creationId xmlns:a16="http://schemas.microsoft.com/office/drawing/2014/main" id="{526E2FD1-636F-9C4D-ADA4-46B526A07EF6}"/>
                </a:ext>
              </a:extLst>
            </p:cNvPr>
            <p:cNvSpPr txBox="1"/>
            <p:nvPr/>
          </p:nvSpPr>
          <p:spPr>
            <a:xfrm>
              <a:off x="1763713" y="4370387"/>
              <a:ext cx="844550"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100%</a:t>
              </a:r>
            </a:p>
          </p:txBody>
        </p:sp>
        <p:sp>
          <p:nvSpPr>
            <p:cNvPr id="44" name="Shape 719">
              <a:extLst>
                <a:ext uri="{FF2B5EF4-FFF2-40B4-BE49-F238E27FC236}">
                  <a16:creationId xmlns:a16="http://schemas.microsoft.com/office/drawing/2014/main" id="{EA610F0A-CBEC-FE42-99AE-D1E247FDA5BA}"/>
                </a:ext>
              </a:extLst>
            </p:cNvPr>
            <p:cNvSpPr txBox="1"/>
            <p:nvPr/>
          </p:nvSpPr>
          <p:spPr>
            <a:xfrm>
              <a:off x="1776413" y="4530725"/>
              <a:ext cx="777875"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20 sec</a:t>
              </a:r>
            </a:p>
          </p:txBody>
        </p:sp>
        <p:sp>
          <p:nvSpPr>
            <p:cNvPr id="45" name="Shape 720">
              <a:extLst>
                <a:ext uri="{FF2B5EF4-FFF2-40B4-BE49-F238E27FC236}">
                  <a16:creationId xmlns:a16="http://schemas.microsoft.com/office/drawing/2014/main" id="{48D0F26E-9EDE-4945-82F3-F6374057ACAD}"/>
                </a:ext>
              </a:extLst>
            </p:cNvPr>
            <p:cNvSpPr txBox="1"/>
            <p:nvPr/>
          </p:nvSpPr>
          <p:spPr>
            <a:xfrm>
              <a:off x="1787525" y="4683125"/>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sp>
          <p:nvSpPr>
            <p:cNvPr id="46" name="Shape 721">
              <a:extLst>
                <a:ext uri="{FF2B5EF4-FFF2-40B4-BE49-F238E27FC236}">
                  <a16:creationId xmlns:a16="http://schemas.microsoft.com/office/drawing/2014/main" id="{62F8DFAA-B194-D447-AA2A-4DE80810D980}"/>
                </a:ext>
              </a:extLst>
            </p:cNvPr>
            <p:cNvSpPr txBox="1"/>
            <p:nvPr/>
          </p:nvSpPr>
          <p:spPr>
            <a:xfrm>
              <a:off x="1925638" y="4843462"/>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sp>
          <p:nvSpPr>
            <p:cNvPr id="47" name="Shape 722">
              <a:extLst>
                <a:ext uri="{FF2B5EF4-FFF2-40B4-BE49-F238E27FC236}">
                  <a16:creationId xmlns:a16="http://schemas.microsoft.com/office/drawing/2014/main" id="{F144EFF5-4DEE-0540-83B4-2B64227CE5E1}"/>
                </a:ext>
              </a:extLst>
            </p:cNvPr>
            <p:cNvSpPr txBox="1"/>
            <p:nvPr/>
          </p:nvSpPr>
          <p:spPr>
            <a:xfrm>
              <a:off x="2987675" y="4214812"/>
              <a:ext cx="760412"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13 sec</a:t>
              </a:r>
            </a:p>
          </p:txBody>
        </p:sp>
        <p:sp>
          <p:nvSpPr>
            <p:cNvPr id="48" name="Shape 723">
              <a:extLst>
                <a:ext uri="{FF2B5EF4-FFF2-40B4-BE49-F238E27FC236}">
                  <a16:creationId xmlns:a16="http://schemas.microsoft.com/office/drawing/2014/main" id="{473FD0E7-7667-1C40-8C8C-3B4094B968DE}"/>
                </a:ext>
              </a:extLst>
            </p:cNvPr>
            <p:cNvSpPr txBox="1"/>
            <p:nvPr/>
          </p:nvSpPr>
          <p:spPr>
            <a:xfrm>
              <a:off x="2982913" y="4370387"/>
              <a:ext cx="7858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40%</a:t>
              </a:r>
            </a:p>
          </p:txBody>
        </p:sp>
        <p:sp>
          <p:nvSpPr>
            <p:cNvPr id="49" name="Shape 724">
              <a:extLst>
                <a:ext uri="{FF2B5EF4-FFF2-40B4-BE49-F238E27FC236}">
                  <a16:creationId xmlns:a16="http://schemas.microsoft.com/office/drawing/2014/main" id="{134821BE-CA0D-CB40-A946-C812B046F8E2}"/>
                </a:ext>
              </a:extLst>
            </p:cNvPr>
            <p:cNvSpPr txBox="1"/>
            <p:nvPr/>
          </p:nvSpPr>
          <p:spPr>
            <a:xfrm>
              <a:off x="2995613" y="4530725"/>
              <a:ext cx="777875"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20 sec</a:t>
              </a:r>
            </a:p>
          </p:txBody>
        </p:sp>
        <p:sp>
          <p:nvSpPr>
            <p:cNvPr id="50" name="Shape 725">
              <a:extLst>
                <a:ext uri="{FF2B5EF4-FFF2-40B4-BE49-F238E27FC236}">
                  <a16:creationId xmlns:a16="http://schemas.microsoft.com/office/drawing/2014/main" id="{4445B61D-B14D-DE47-BC57-95FB9586B663}"/>
                </a:ext>
              </a:extLst>
            </p:cNvPr>
            <p:cNvSpPr txBox="1"/>
            <p:nvPr/>
          </p:nvSpPr>
          <p:spPr>
            <a:xfrm>
              <a:off x="3006725" y="4683125"/>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sp>
          <p:nvSpPr>
            <p:cNvPr id="51" name="Shape 726">
              <a:extLst>
                <a:ext uri="{FF2B5EF4-FFF2-40B4-BE49-F238E27FC236}">
                  <a16:creationId xmlns:a16="http://schemas.microsoft.com/office/drawing/2014/main" id="{D4E521E3-103E-6745-98BE-5C70CD29B8A2}"/>
                </a:ext>
              </a:extLst>
            </p:cNvPr>
            <p:cNvSpPr txBox="1"/>
            <p:nvPr/>
          </p:nvSpPr>
          <p:spPr>
            <a:xfrm>
              <a:off x="4206875" y="4214812"/>
              <a:ext cx="760412"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26 sec</a:t>
              </a:r>
            </a:p>
          </p:txBody>
        </p:sp>
        <p:sp>
          <p:nvSpPr>
            <p:cNvPr id="52" name="Shape 727">
              <a:extLst>
                <a:ext uri="{FF2B5EF4-FFF2-40B4-BE49-F238E27FC236}">
                  <a16:creationId xmlns:a16="http://schemas.microsoft.com/office/drawing/2014/main" id="{0E698A19-CFB3-8A4E-8171-6EF1B158994F}"/>
                </a:ext>
              </a:extLst>
            </p:cNvPr>
            <p:cNvSpPr txBox="1"/>
            <p:nvPr/>
          </p:nvSpPr>
          <p:spPr>
            <a:xfrm>
              <a:off x="4202112" y="4370387"/>
              <a:ext cx="844550"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100%</a:t>
              </a:r>
            </a:p>
          </p:txBody>
        </p:sp>
        <p:sp>
          <p:nvSpPr>
            <p:cNvPr id="53" name="Shape 728">
              <a:extLst>
                <a:ext uri="{FF2B5EF4-FFF2-40B4-BE49-F238E27FC236}">
                  <a16:creationId xmlns:a16="http://schemas.microsoft.com/office/drawing/2014/main" id="{E17F5139-1116-3647-BD38-A5327D6F3054}"/>
                </a:ext>
              </a:extLst>
            </p:cNvPr>
            <p:cNvSpPr txBox="1"/>
            <p:nvPr/>
          </p:nvSpPr>
          <p:spPr>
            <a:xfrm>
              <a:off x="4214812" y="4530725"/>
              <a:ext cx="777875"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20 sec</a:t>
              </a:r>
            </a:p>
          </p:txBody>
        </p:sp>
        <p:sp>
          <p:nvSpPr>
            <p:cNvPr id="54" name="Shape 729">
              <a:extLst>
                <a:ext uri="{FF2B5EF4-FFF2-40B4-BE49-F238E27FC236}">
                  <a16:creationId xmlns:a16="http://schemas.microsoft.com/office/drawing/2014/main" id="{958A2B92-2D9D-C743-A31F-5998C44547BA}"/>
                </a:ext>
              </a:extLst>
            </p:cNvPr>
            <p:cNvSpPr txBox="1"/>
            <p:nvPr/>
          </p:nvSpPr>
          <p:spPr>
            <a:xfrm>
              <a:off x="4225925" y="4683125"/>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sp>
          <p:nvSpPr>
            <p:cNvPr id="55" name="Shape 730">
              <a:extLst>
                <a:ext uri="{FF2B5EF4-FFF2-40B4-BE49-F238E27FC236}">
                  <a16:creationId xmlns:a16="http://schemas.microsoft.com/office/drawing/2014/main" id="{2FEEFCC5-7E3A-FF48-911F-E921E968970D}"/>
                </a:ext>
              </a:extLst>
            </p:cNvPr>
            <p:cNvSpPr txBox="1"/>
            <p:nvPr/>
          </p:nvSpPr>
          <p:spPr>
            <a:xfrm>
              <a:off x="4364037" y="4843462"/>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sp>
          <p:nvSpPr>
            <p:cNvPr id="56" name="Shape 731">
              <a:extLst>
                <a:ext uri="{FF2B5EF4-FFF2-40B4-BE49-F238E27FC236}">
                  <a16:creationId xmlns:a16="http://schemas.microsoft.com/office/drawing/2014/main" id="{17333203-D71A-684D-9E05-271DC68491C8}"/>
                </a:ext>
              </a:extLst>
            </p:cNvPr>
            <p:cNvSpPr txBox="1"/>
            <p:nvPr/>
          </p:nvSpPr>
          <p:spPr>
            <a:xfrm>
              <a:off x="5426075" y="4214812"/>
              <a:ext cx="760412"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15 sec</a:t>
              </a:r>
            </a:p>
          </p:txBody>
        </p:sp>
        <p:sp>
          <p:nvSpPr>
            <p:cNvPr id="57" name="Shape 732">
              <a:extLst>
                <a:ext uri="{FF2B5EF4-FFF2-40B4-BE49-F238E27FC236}">
                  <a16:creationId xmlns:a16="http://schemas.microsoft.com/office/drawing/2014/main" id="{CA6DF23C-7921-8A46-98DD-7E408C5E4DA4}"/>
                </a:ext>
              </a:extLst>
            </p:cNvPr>
            <p:cNvSpPr txBox="1"/>
            <p:nvPr/>
          </p:nvSpPr>
          <p:spPr>
            <a:xfrm>
              <a:off x="5421312" y="4370387"/>
              <a:ext cx="844550"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100%</a:t>
              </a:r>
            </a:p>
          </p:txBody>
        </p:sp>
        <p:sp>
          <p:nvSpPr>
            <p:cNvPr id="58" name="Shape 733">
              <a:extLst>
                <a:ext uri="{FF2B5EF4-FFF2-40B4-BE49-F238E27FC236}">
                  <a16:creationId xmlns:a16="http://schemas.microsoft.com/office/drawing/2014/main" id="{E5FCE1EF-B4BD-5148-B397-DBD73C81F298}"/>
                </a:ext>
              </a:extLst>
            </p:cNvPr>
            <p:cNvSpPr txBox="1"/>
            <p:nvPr/>
          </p:nvSpPr>
          <p:spPr>
            <a:xfrm>
              <a:off x="5434012" y="4530725"/>
              <a:ext cx="806450"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20 sec</a:t>
              </a:r>
            </a:p>
          </p:txBody>
        </p:sp>
        <p:sp>
          <p:nvSpPr>
            <p:cNvPr id="59" name="Shape 734">
              <a:extLst>
                <a:ext uri="{FF2B5EF4-FFF2-40B4-BE49-F238E27FC236}">
                  <a16:creationId xmlns:a16="http://schemas.microsoft.com/office/drawing/2014/main" id="{6911AB0B-0F63-874A-A1A6-6B778AB25877}"/>
                </a:ext>
              </a:extLst>
            </p:cNvPr>
            <p:cNvSpPr txBox="1"/>
            <p:nvPr/>
          </p:nvSpPr>
          <p:spPr>
            <a:xfrm>
              <a:off x="5445125" y="4683125"/>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sp>
          <p:nvSpPr>
            <p:cNvPr id="60" name="Shape 735">
              <a:extLst>
                <a:ext uri="{FF2B5EF4-FFF2-40B4-BE49-F238E27FC236}">
                  <a16:creationId xmlns:a16="http://schemas.microsoft.com/office/drawing/2014/main" id="{DE98C0D5-7ED8-B149-BAE6-E8059A95D59E}"/>
                </a:ext>
              </a:extLst>
            </p:cNvPr>
            <p:cNvSpPr txBox="1"/>
            <p:nvPr/>
          </p:nvSpPr>
          <p:spPr>
            <a:xfrm>
              <a:off x="5583237" y="4843462"/>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sp>
          <p:nvSpPr>
            <p:cNvPr id="61" name="Shape 736">
              <a:extLst>
                <a:ext uri="{FF2B5EF4-FFF2-40B4-BE49-F238E27FC236}">
                  <a16:creationId xmlns:a16="http://schemas.microsoft.com/office/drawing/2014/main" id="{43E3E192-2EDF-CC4D-902E-B0696CE10ABA}"/>
                </a:ext>
              </a:extLst>
            </p:cNvPr>
            <p:cNvSpPr txBox="1"/>
            <p:nvPr/>
          </p:nvSpPr>
          <p:spPr>
            <a:xfrm>
              <a:off x="6645275" y="4214812"/>
              <a:ext cx="7016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9 sec</a:t>
              </a:r>
            </a:p>
          </p:txBody>
        </p:sp>
        <p:sp>
          <p:nvSpPr>
            <p:cNvPr id="62" name="Shape 737">
              <a:extLst>
                <a:ext uri="{FF2B5EF4-FFF2-40B4-BE49-F238E27FC236}">
                  <a16:creationId xmlns:a16="http://schemas.microsoft.com/office/drawing/2014/main" id="{B2A4437C-94FE-A54B-92C7-2E6E8EF9FD22}"/>
                </a:ext>
              </a:extLst>
            </p:cNvPr>
            <p:cNvSpPr txBox="1"/>
            <p:nvPr/>
          </p:nvSpPr>
          <p:spPr>
            <a:xfrm>
              <a:off x="6640513" y="4370387"/>
              <a:ext cx="844550"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100%</a:t>
              </a:r>
            </a:p>
          </p:txBody>
        </p:sp>
        <p:sp>
          <p:nvSpPr>
            <p:cNvPr id="63" name="Shape 738">
              <a:extLst>
                <a:ext uri="{FF2B5EF4-FFF2-40B4-BE49-F238E27FC236}">
                  <a16:creationId xmlns:a16="http://schemas.microsoft.com/office/drawing/2014/main" id="{EA9DDD0C-3B8F-F849-B47D-8D8095B11B6C}"/>
                </a:ext>
              </a:extLst>
            </p:cNvPr>
            <p:cNvSpPr txBox="1"/>
            <p:nvPr/>
          </p:nvSpPr>
          <p:spPr>
            <a:xfrm>
              <a:off x="6653213" y="4530725"/>
              <a:ext cx="777875"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20 sec</a:t>
              </a:r>
            </a:p>
          </p:txBody>
        </p:sp>
        <p:sp>
          <p:nvSpPr>
            <p:cNvPr id="64" name="Shape 739">
              <a:extLst>
                <a:ext uri="{FF2B5EF4-FFF2-40B4-BE49-F238E27FC236}">
                  <a16:creationId xmlns:a16="http://schemas.microsoft.com/office/drawing/2014/main" id="{E70AD1B9-9B5A-3E42-AAD3-AA6FCADCA09C}"/>
                </a:ext>
              </a:extLst>
            </p:cNvPr>
            <p:cNvSpPr txBox="1"/>
            <p:nvPr/>
          </p:nvSpPr>
          <p:spPr>
            <a:xfrm>
              <a:off x="6664325" y="4683125"/>
              <a:ext cx="63976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batch = 5</a:t>
              </a:r>
            </a:p>
          </p:txBody>
        </p:sp>
        <p:sp>
          <p:nvSpPr>
            <p:cNvPr id="65" name="Shape 740">
              <a:extLst>
                <a:ext uri="{FF2B5EF4-FFF2-40B4-BE49-F238E27FC236}">
                  <a16:creationId xmlns:a16="http://schemas.microsoft.com/office/drawing/2014/main" id="{B4791EF6-03A2-D54C-A1F4-43AD74B3DC38}"/>
                </a:ext>
              </a:extLst>
            </p:cNvPr>
            <p:cNvSpPr txBox="1"/>
            <p:nvPr/>
          </p:nvSpPr>
          <p:spPr>
            <a:xfrm>
              <a:off x="6802438" y="4843462"/>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sp>
          <p:nvSpPr>
            <p:cNvPr id="66" name="Shape 741">
              <a:extLst>
                <a:ext uri="{FF2B5EF4-FFF2-40B4-BE49-F238E27FC236}">
                  <a16:creationId xmlns:a16="http://schemas.microsoft.com/office/drawing/2014/main" id="{76967710-13A7-1946-A96B-EB134949D87D}"/>
                </a:ext>
              </a:extLst>
            </p:cNvPr>
            <p:cNvSpPr txBox="1"/>
            <p:nvPr/>
          </p:nvSpPr>
          <p:spPr>
            <a:xfrm>
              <a:off x="7864475" y="4214812"/>
              <a:ext cx="7016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CT = 6 sec</a:t>
              </a:r>
            </a:p>
          </p:txBody>
        </p:sp>
        <p:sp>
          <p:nvSpPr>
            <p:cNvPr id="67" name="Shape 742">
              <a:extLst>
                <a:ext uri="{FF2B5EF4-FFF2-40B4-BE49-F238E27FC236}">
                  <a16:creationId xmlns:a16="http://schemas.microsoft.com/office/drawing/2014/main" id="{95CF9648-E62E-A441-8590-0504813093CA}"/>
                </a:ext>
              </a:extLst>
            </p:cNvPr>
            <p:cNvSpPr txBox="1"/>
            <p:nvPr/>
          </p:nvSpPr>
          <p:spPr>
            <a:xfrm>
              <a:off x="7859713" y="4370387"/>
              <a:ext cx="7858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FTTQ = 40%</a:t>
              </a:r>
            </a:p>
          </p:txBody>
        </p:sp>
        <p:sp>
          <p:nvSpPr>
            <p:cNvPr id="68" name="Shape 743">
              <a:extLst>
                <a:ext uri="{FF2B5EF4-FFF2-40B4-BE49-F238E27FC236}">
                  <a16:creationId xmlns:a16="http://schemas.microsoft.com/office/drawing/2014/main" id="{B5E5D501-D85D-2A42-9BA4-3B97EAE92984}"/>
                </a:ext>
              </a:extLst>
            </p:cNvPr>
            <p:cNvSpPr txBox="1"/>
            <p:nvPr/>
          </p:nvSpPr>
          <p:spPr>
            <a:xfrm>
              <a:off x="7872413" y="4530725"/>
              <a:ext cx="719136"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CO = 0 sec</a:t>
              </a:r>
            </a:p>
          </p:txBody>
        </p:sp>
        <p:sp>
          <p:nvSpPr>
            <p:cNvPr id="69" name="Shape 744">
              <a:extLst>
                <a:ext uri="{FF2B5EF4-FFF2-40B4-BE49-F238E27FC236}">
                  <a16:creationId xmlns:a16="http://schemas.microsoft.com/office/drawing/2014/main" id="{C7E1899E-B680-B346-82C7-7483D172979C}"/>
                </a:ext>
              </a:extLst>
            </p:cNvPr>
            <p:cNvSpPr txBox="1"/>
            <p:nvPr/>
          </p:nvSpPr>
          <p:spPr>
            <a:xfrm>
              <a:off x="8021638" y="4697412"/>
              <a:ext cx="333374" cy="2063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sp>
          <p:nvSpPr>
            <p:cNvPr id="70" name="Shape 745">
              <a:extLst>
                <a:ext uri="{FF2B5EF4-FFF2-40B4-BE49-F238E27FC236}">
                  <a16:creationId xmlns:a16="http://schemas.microsoft.com/office/drawing/2014/main" id="{106546CD-E330-CC42-9D63-0A02C747F236}"/>
                </a:ext>
              </a:extLst>
            </p:cNvPr>
            <p:cNvSpPr txBox="1"/>
            <p:nvPr/>
          </p:nvSpPr>
          <p:spPr>
            <a:xfrm>
              <a:off x="3144838" y="4843462"/>
              <a:ext cx="33337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1</a:t>
              </a:r>
            </a:p>
          </p:txBody>
        </p:sp>
        <p:grpSp>
          <p:nvGrpSpPr>
            <p:cNvPr id="71" name="Shape 746">
              <a:extLst>
                <a:ext uri="{FF2B5EF4-FFF2-40B4-BE49-F238E27FC236}">
                  <a16:creationId xmlns:a16="http://schemas.microsoft.com/office/drawing/2014/main" id="{C9BC73ED-E321-944F-88C1-D8868734B696}"/>
                </a:ext>
              </a:extLst>
            </p:cNvPr>
            <p:cNvGrpSpPr/>
            <p:nvPr/>
          </p:nvGrpSpPr>
          <p:grpSpPr>
            <a:xfrm>
              <a:off x="1791775" y="4829174"/>
              <a:ext cx="305791" cy="190998"/>
              <a:chOff x="565175" y="4805985"/>
              <a:chExt cx="305884" cy="189603"/>
            </a:xfrm>
          </p:grpSpPr>
          <p:sp>
            <p:nvSpPr>
              <p:cNvPr id="258" name="Shape 747">
                <a:extLst>
                  <a:ext uri="{FF2B5EF4-FFF2-40B4-BE49-F238E27FC236}">
                    <a16:creationId xmlns:a16="http://schemas.microsoft.com/office/drawing/2014/main" id="{3472F0AF-AFDD-F045-8CF5-A1EA7AB1308D}"/>
                  </a:ext>
                </a:extLst>
              </p:cNvPr>
              <p:cNvSpPr txBox="1"/>
              <p:nvPr/>
            </p:nvSpPr>
            <p:spPr>
              <a:xfrm>
                <a:off x="565175" y="4833000"/>
                <a:ext cx="305884" cy="162588"/>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59" name="Shape 748">
                <a:extLst>
                  <a:ext uri="{FF2B5EF4-FFF2-40B4-BE49-F238E27FC236}">
                    <a16:creationId xmlns:a16="http://schemas.microsoft.com/office/drawing/2014/main" id="{9D3D5101-8C0D-2F40-BAEF-9A531584D4C0}"/>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60" name="Shape 749">
                <a:extLst>
                  <a:ext uri="{FF2B5EF4-FFF2-40B4-BE49-F238E27FC236}">
                    <a16:creationId xmlns:a16="http://schemas.microsoft.com/office/drawing/2014/main" id="{18E53612-9806-CC4D-B536-26C42D76CADE}"/>
                  </a:ext>
                </a:extLst>
              </p:cNvPr>
              <p:cNvSpPr/>
              <p:nvPr/>
            </p:nvSpPr>
            <p:spPr>
              <a:xfrm>
                <a:off x="637147" y="4845383"/>
                <a:ext cx="154033" cy="58307"/>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2" name="Shape 750">
              <a:extLst>
                <a:ext uri="{FF2B5EF4-FFF2-40B4-BE49-F238E27FC236}">
                  <a16:creationId xmlns:a16="http://schemas.microsoft.com/office/drawing/2014/main" id="{CBFB3AAB-0100-004D-8E5C-154039487770}"/>
                </a:ext>
              </a:extLst>
            </p:cNvPr>
            <p:cNvGrpSpPr/>
            <p:nvPr/>
          </p:nvGrpSpPr>
          <p:grpSpPr>
            <a:xfrm>
              <a:off x="3013288" y="4827587"/>
              <a:ext cx="304139" cy="189242"/>
              <a:chOff x="565902" y="4805985"/>
              <a:chExt cx="304231" cy="189439"/>
            </a:xfrm>
          </p:grpSpPr>
          <p:sp>
            <p:nvSpPr>
              <p:cNvPr id="255" name="Shape 751">
                <a:extLst>
                  <a:ext uri="{FF2B5EF4-FFF2-40B4-BE49-F238E27FC236}">
                    <a16:creationId xmlns:a16="http://schemas.microsoft.com/office/drawing/2014/main" id="{400A130A-32E3-354F-A617-C09EAE178F79}"/>
                  </a:ext>
                </a:extLst>
              </p:cNvPr>
              <p:cNvSpPr txBox="1"/>
              <p:nvPr/>
            </p:nvSpPr>
            <p:spPr>
              <a:xfrm>
                <a:off x="565902" y="4833142"/>
                <a:ext cx="304231" cy="162282"/>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56" name="Shape 752">
                <a:extLst>
                  <a:ext uri="{FF2B5EF4-FFF2-40B4-BE49-F238E27FC236}">
                    <a16:creationId xmlns:a16="http://schemas.microsoft.com/office/drawing/2014/main" id="{52938415-105B-3F4B-A985-CC82D70A21F7}"/>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57" name="Shape 753">
                <a:extLst>
                  <a:ext uri="{FF2B5EF4-FFF2-40B4-BE49-F238E27FC236}">
                    <a16:creationId xmlns:a16="http://schemas.microsoft.com/office/drawing/2014/main" id="{5436EFBB-59AA-3D4F-9E50-18C445697EBB}"/>
                  </a:ext>
                </a:extLst>
              </p:cNvPr>
              <p:cNvSpPr/>
              <p:nvPr/>
            </p:nvSpPr>
            <p:spPr>
              <a:xfrm>
                <a:off x="637149" y="4844126"/>
                <a:ext cx="154033" cy="5879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3" name="Shape 754">
              <a:extLst>
                <a:ext uri="{FF2B5EF4-FFF2-40B4-BE49-F238E27FC236}">
                  <a16:creationId xmlns:a16="http://schemas.microsoft.com/office/drawing/2014/main" id="{C29B406E-1913-184A-938F-81C769751C6C}"/>
                </a:ext>
              </a:extLst>
            </p:cNvPr>
            <p:cNvGrpSpPr/>
            <p:nvPr/>
          </p:nvGrpSpPr>
          <p:grpSpPr>
            <a:xfrm>
              <a:off x="5449704" y="4829174"/>
              <a:ext cx="305792" cy="190998"/>
              <a:chOff x="565506" y="4805985"/>
              <a:chExt cx="305884" cy="189603"/>
            </a:xfrm>
          </p:grpSpPr>
          <p:sp>
            <p:nvSpPr>
              <p:cNvPr id="252" name="Shape 755">
                <a:extLst>
                  <a:ext uri="{FF2B5EF4-FFF2-40B4-BE49-F238E27FC236}">
                    <a16:creationId xmlns:a16="http://schemas.microsoft.com/office/drawing/2014/main" id="{D3EA0C64-4D46-F645-BCAB-C1A061751E2A}"/>
                  </a:ext>
                </a:extLst>
              </p:cNvPr>
              <p:cNvSpPr txBox="1"/>
              <p:nvPr/>
            </p:nvSpPr>
            <p:spPr>
              <a:xfrm>
                <a:off x="565506" y="4833000"/>
                <a:ext cx="305884" cy="162588"/>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53" name="Shape 756">
                <a:extLst>
                  <a:ext uri="{FF2B5EF4-FFF2-40B4-BE49-F238E27FC236}">
                    <a16:creationId xmlns:a16="http://schemas.microsoft.com/office/drawing/2014/main" id="{C8E54414-7565-344D-92DF-96823AD7F4DE}"/>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54" name="Shape 757">
                <a:extLst>
                  <a:ext uri="{FF2B5EF4-FFF2-40B4-BE49-F238E27FC236}">
                    <a16:creationId xmlns:a16="http://schemas.microsoft.com/office/drawing/2014/main" id="{6CA012B1-638A-1A4D-86DC-8FB97CEC01D0}"/>
                  </a:ext>
                </a:extLst>
              </p:cNvPr>
              <p:cNvSpPr/>
              <p:nvPr/>
            </p:nvSpPr>
            <p:spPr>
              <a:xfrm>
                <a:off x="637147" y="4845383"/>
                <a:ext cx="154033" cy="58307"/>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4" name="Shape 758">
              <a:extLst>
                <a:ext uri="{FF2B5EF4-FFF2-40B4-BE49-F238E27FC236}">
                  <a16:creationId xmlns:a16="http://schemas.microsoft.com/office/drawing/2014/main" id="{8FE5AF08-12CD-BF48-BF2B-F4B0337DE81A}"/>
                </a:ext>
              </a:extLst>
            </p:cNvPr>
            <p:cNvGrpSpPr/>
            <p:nvPr/>
          </p:nvGrpSpPr>
          <p:grpSpPr>
            <a:xfrm>
              <a:off x="6666259" y="4829174"/>
              <a:ext cx="304139" cy="190998"/>
              <a:chOff x="566035" y="4805985"/>
              <a:chExt cx="304231" cy="189603"/>
            </a:xfrm>
          </p:grpSpPr>
          <p:sp>
            <p:nvSpPr>
              <p:cNvPr id="249" name="Shape 759">
                <a:extLst>
                  <a:ext uri="{FF2B5EF4-FFF2-40B4-BE49-F238E27FC236}">
                    <a16:creationId xmlns:a16="http://schemas.microsoft.com/office/drawing/2014/main" id="{EFFB2056-C928-5C43-B25E-74883EBFE70B}"/>
                  </a:ext>
                </a:extLst>
              </p:cNvPr>
              <p:cNvSpPr txBox="1"/>
              <p:nvPr/>
            </p:nvSpPr>
            <p:spPr>
              <a:xfrm>
                <a:off x="566035" y="4833000"/>
                <a:ext cx="304231" cy="162588"/>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50" name="Shape 760">
                <a:extLst>
                  <a:ext uri="{FF2B5EF4-FFF2-40B4-BE49-F238E27FC236}">
                    <a16:creationId xmlns:a16="http://schemas.microsoft.com/office/drawing/2014/main" id="{98BE34ED-B634-6444-94B2-3D3005E9781B}"/>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51" name="Shape 761">
                <a:extLst>
                  <a:ext uri="{FF2B5EF4-FFF2-40B4-BE49-F238E27FC236}">
                    <a16:creationId xmlns:a16="http://schemas.microsoft.com/office/drawing/2014/main" id="{525BB340-9892-DB47-B693-FF1C9238F77C}"/>
                  </a:ext>
                </a:extLst>
              </p:cNvPr>
              <p:cNvSpPr/>
              <p:nvPr/>
            </p:nvSpPr>
            <p:spPr>
              <a:xfrm>
                <a:off x="637147" y="4845383"/>
                <a:ext cx="154033" cy="58307"/>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5" name="Shape 762">
              <a:extLst>
                <a:ext uri="{FF2B5EF4-FFF2-40B4-BE49-F238E27FC236}">
                  <a16:creationId xmlns:a16="http://schemas.microsoft.com/office/drawing/2014/main" id="{42CD86A2-29A9-AA47-8924-43F6EEC22531}"/>
                </a:ext>
              </a:extLst>
            </p:cNvPr>
            <p:cNvGrpSpPr/>
            <p:nvPr/>
          </p:nvGrpSpPr>
          <p:grpSpPr>
            <a:xfrm>
              <a:off x="4231496" y="4827587"/>
              <a:ext cx="304139" cy="189242"/>
              <a:chOff x="566497" y="4805985"/>
              <a:chExt cx="304231" cy="189439"/>
            </a:xfrm>
          </p:grpSpPr>
          <p:sp>
            <p:nvSpPr>
              <p:cNvPr id="246" name="Shape 763">
                <a:extLst>
                  <a:ext uri="{FF2B5EF4-FFF2-40B4-BE49-F238E27FC236}">
                    <a16:creationId xmlns:a16="http://schemas.microsoft.com/office/drawing/2014/main" id="{01D5DE43-0026-3E47-9734-F17F1CA7A641}"/>
                  </a:ext>
                </a:extLst>
              </p:cNvPr>
              <p:cNvSpPr txBox="1"/>
              <p:nvPr/>
            </p:nvSpPr>
            <p:spPr>
              <a:xfrm>
                <a:off x="566497" y="4833142"/>
                <a:ext cx="304231" cy="162282"/>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47" name="Shape 764">
                <a:extLst>
                  <a:ext uri="{FF2B5EF4-FFF2-40B4-BE49-F238E27FC236}">
                    <a16:creationId xmlns:a16="http://schemas.microsoft.com/office/drawing/2014/main" id="{611091F9-B0E2-1541-8316-3F8DDC71AF59}"/>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48" name="Shape 765">
                <a:extLst>
                  <a:ext uri="{FF2B5EF4-FFF2-40B4-BE49-F238E27FC236}">
                    <a16:creationId xmlns:a16="http://schemas.microsoft.com/office/drawing/2014/main" id="{30C77761-6259-6D40-9C86-EE056BC7C560}"/>
                  </a:ext>
                </a:extLst>
              </p:cNvPr>
              <p:cNvSpPr/>
              <p:nvPr/>
            </p:nvSpPr>
            <p:spPr>
              <a:xfrm>
                <a:off x="637147" y="4844126"/>
                <a:ext cx="154033" cy="5879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6" name="Shape 766">
              <a:extLst>
                <a:ext uri="{FF2B5EF4-FFF2-40B4-BE49-F238E27FC236}">
                  <a16:creationId xmlns:a16="http://schemas.microsoft.com/office/drawing/2014/main" id="{65A81071-C0B0-A548-BC99-72D04EDE6ADE}"/>
                </a:ext>
              </a:extLst>
            </p:cNvPr>
            <p:cNvGrpSpPr/>
            <p:nvPr/>
          </p:nvGrpSpPr>
          <p:grpSpPr>
            <a:xfrm>
              <a:off x="7887774" y="4665662"/>
              <a:ext cx="305791" cy="189053"/>
              <a:chOff x="565175" y="4805985"/>
              <a:chExt cx="305884" cy="189249"/>
            </a:xfrm>
          </p:grpSpPr>
          <p:sp>
            <p:nvSpPr>
              <p:cNvPr id="243" name="Shape 767">
                <a:extLst>
                  <a:ext uri="{FF2B5EF4-FFF2-40B4-BE49-F238E27FC236}">
                    <a16:creationId xmlns:a16="http://schemas.microsoft.com/office/drawing/2014/main" id="{1A010FF1-B087-CD4F-A95A-CB6C5D1D7458}"/>
                  </a:ext>
                </a:extLst>
              </p:cNvPr>
              <p:cNvSpPr txBox="1"/>
              <p:nvPr/>
            </p:nvSpPr>
            <p:spPr>
              <a:xfrm>
                <a:off x="565175" y="4832953"/>
                <a:ext cx="305884" cy="162282"/>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a:solidFill>
                      <a:schemeClr val="dk1"/>
                    </a:solidFill>
                    <a:latin typeface="Arial Narrow" charset="0"/>
                    <a:ea typeface="Arial Narrow" charset="0"/>
                    <a:cs typeface="Arial Narrow" charset="0"/>
                    <a:sym typeface="Calibri"/>
                  </a:rPr>
                  <a:t>O</a:t>
                </a:r>
              </a:p>
            </p:txBody>
          </p:sp>
          <p:sp>
            <p:nvSpPr>
              <p:cNvPr id="244" name="Shape 768">
                <a:extLst>
                  <a:ext uri="{FF2B5EF4-FFF2-40B4-BE49-F238E27FC236}">
                    <a16:creationId xmlns:a16="http://schemas.microsoft.com/office/drawing/2014/main" id="{F49805A0-9E9C-224A-BB80-8C0A185E1311}"/>
                  </a:ext>
                </a:extLst>
              </p:cNvPr>
              <p:cNvSpPr txBox="1"/>
              <p:nvPr/>
            </p:nvSpPr>
            <p:spPr>
              <a:xfrm>
                <a:off x="580433" y="4805985"/>
                <a:ext cx="176805" cy="170751"/>
              </a:xfrm>
              <a:prstGeom prst="rect">
                <a:avLst/>
              </a:prstGeom>
              <a:noFill/>
              <a:ln>
                <a:noFill/>
              </a:ln>
            </p:spPr>
            <p:txBody>
              <a:bodyPr lIns="91425" tIns="45700" rIns="91425" bIns="0" anchor="b" anchorCtr="0">
                <a:noAutofit/>
              </a:bodyPr>
              <a:lstStyle/>
              <a:p>
                <a:pPr marL="0" marR="0" lvl="0" indent="0" algn="l" rtl="0">
                  <a:lnSpc>
                    <a:spcPct val="75000"/>
                  </a:lnSpc>
                  <a:spcBef>
                    <a:spcPts val="0"/>
                  </a:spcBef>
                  <a:buSzPct val="25000"/>
                  <a:buNone/>
                </a:pPr>
                <a:r>
                  <a:rPr lang="en-US" sz="600" b="1">
                    <a:solidFill>
                      <a:schemeClr val="dk1"/>
                    </a:solidFill>
                    <a:latin typeface="Arial Narrow" charset="0"/>
                    <a:ea typeface="Arial Narrow" charset="0"/>
                    <a:cs typeface="Arial Narrow" charset="0"/>
                    <a:sym typeface="Baumans"/>
                  </a:rPr>
                  <a:t>.</a:t>
                </a:r>
              </a:p>
            </p:txBody>
          </p:sp>
          <p:sp>
            <p:nvSpPr>
              <p:cNvPr id="245" name="Shape 769">
                <a:extLst>
                  <a:ext uri="{FF2B5EF4-FFF2-40B4-BE49-F238E27FC236}">
                    <a16:creationId xmlns:a16="http://schemas.microsoft.com/office/drawing/2014/main" id="{E54FE0C2-D1D6-5749-A0FB-E213960CAB42}"/>
                  </a:ext>
                </a:extLst>
              </p:cNvPr>
              <p:cNvSpPr/>
              <p:nvPr/>
            </p:nvSpPr>
            <p:spPr>
              <a:xfrm>
                <a:off x="637147" y="4844126"/>
                <a:ext cx="154033" cy="58798"/>
              </a:xfrm>
              <a:prstGeom prst="rect">
                <a:avLst/>
              </a:prstGeom>
              <a:solidFill>
                <a:schemeClr val="dk2"/>
              </a:solid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grpSp>
          <p:nvGrpSpPr>
            <p:cNvPr id="77" name="Shape 770">
              <a:extLst>
                <a:ext uri="{FF2B5EF4-FFF2-40B4-BE49-F238E27FC236}">
                  <a16:creationId xmlns:a16="http://schemas.microsoft.com/office/drawing/2014/main" id="{D847E555-F8FA-5045-921C-377638DFC299}"/>
                </a:ext>
              </a:extLst>
            </p:cNvPr>
            <p:cNvGrpSpPr/>
            <p:nvPr/>
          </p:nvGrpSpPr>
          <p:grpSpPr>
            <a:xfrm>
              <a:off x="220663" y="3511067"/>
              <a:ext cx="304799" cy="324019"/>
              <a:chOff x="221276" y="3511742"/>
              <a:chExt cx="304799" cy="324019"/>
            </a:xfrm>
          </p:grpSpPr>
          <p:sp>
            <p:nvSpPr>
              <p:cNvPr id="241" name="Shape 771">
                <a:extLst>
                  <a:ext uri="{FF2B5EF4-FFF2-40B4-BE49-F238E27FC236}">
                    <a16:creationId xmlns:a16="http://schemas.microsoft.com/office/drawing/2014/main" id="{39DFE28D-DCBC-7C4D-87F2-D24DF27B1726}"/>
                  </a:ext>
                </a:extLst>
              </p:cNvPr>
              <p:cNvSpPr/>
              <p:nvPr/>
            </p:nvSpPr>
            <p:spPr>
              <a:xfrm>
                <a:off x="221276" y="3516987"/>
                <a:ext cx="304799" cy="304799"/>
              </a:xfrm>
              <a:prstGeom prst="triangle">
                <a:avLst>
                  <a:gd name="adj" fmla="val 50000"/>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42" name="Shape 772">
                <a:extLst>
                  <a:ext uri="{FF2B5EF4-FFF2-40B4-BE49-F238E27FC236}">
                    <a16:creationId xmlns:a16="http://schemas.microsoft.com/office/drawing/2014/main" id="{A8BEEDC2-C90F-0148-B182-721CA3161601}"/>
                  </a:ext>
                </a:extLst>
              </p:cNvPr>
              <p:cNvSpPr txBox="1"/>
              <p:nvPr/>
            </p:nvSpPr>
            <p:spPr>
              <a:xfrm>
                <a:off x="246898" y="3511742"/>
                <a:ext cx="254031"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grpSp>
          <p:nvGrpSpPr>
            <p:cNvPr id="78" name="Shape 773">
              <a:extLst>
                <a:ext uri="{FF2B5EF4-FFF2-40B4-BE49-F238E27FC236}">
                  <a16:creationId xmlns:a16="http://schemas.microsoft.com/office/drawing/2014/main" id="{EB0BB687-56DD-1442-A17E-C7F5AF0B7A6D}"/>
                </a:ext>
              </a:extLst>
            </p:cNvPr>
            <p:cNvGrpSpPr/>
            <p:nvPr/>
          </p:nvGrpSpPr>
          <p:grpSpPr>
            <a:xfrm>
              <a:off x="2670174" y="3452812"/>
              <a:ext cx="304799" cy="362158"/>
              <a:chOff x="2670850" y="3452455"/>
              <a:chExt cx="304799" cy="362158"/>
            </a:xfrm>
          </p:grpSpPr>
          <p:sp>
            <p:nvSpPr>
              <p:cNvPr id="239" name="Shape 774">
                <a:extLst>
                  <a:ext uri="{FF2B5EF4-FFF2-40B4-BE49-F238E27FC236}">
                    <a16:creationId xmlns:a16="http://schemas.microsoft.com/office/drawing/2014/main" id="{B592FA95-E203-9140-84E1-65F49D98B0BE}"/>
                  </a:ext>
                </a:extLst>
              </p:cNvPr>
              <p:cNvSpPr/>
              <p:nvPr/>
            </p:nvSpPr>
            <p:spPr>
              <a:xfrm>
                <a:off x="2670850" y="3452455"/>
                <a:ext cx="304799" cy="304799"/>
              </a:xfrm>
              <a:prstGeom prst="triangle">
                <a:avLst>
                  <a:gd name="adj" fmla="val 50000"/>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40" name="Shape 775">
                <a:extLst>
                  <a:ext uri="{FF2B5EF4-FFF2-40B4-BE49-F238E27FC236}">
                    <a16:creationId xmlns:a16="http://schemas.microsoft.com/office/drawing/2014/main" id="{B1ECB82F-36DC-1747-93C2-E04A66DDFE93}"/>
                  </a:ext>
                </a:extLst>
              </p:cNvPr>
              <p:cNvSpPr txBox="1"/>
              <p:nvPr/>
            </p:nvSpPr>
            <p:spPr>
              <a:xfrm>
                <a:off x="2706516" y="3490594"/>
                <a:ext cx="254032"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grpSp>
          <p:nvGrpSpPr>
            <p:cNvPr id="79" name="Shape 776">
              <a:extLst>
                <a:ext uri="{FF2B5EF4-FFF2-40B4-BE49-F238E27FC236}">
                  <a16:creationId xmlns:a16="http://schemas.microsoft.com/office/drawing/2014/main" id="{B6135895-5134-2248-A41C-A07F481C12F3}"/>
                </a:ext>
              </a:extLst>
            </p:cNvPr>
            <p:cNvGrpSpPr/>
            <p:nvPr/>
          </p:nvGrpSpPr>
          <p:grpSpPr>
            <a:xfrm>
              <a:off x="3889375" y="3452812"/>
              <a:ext cx="304799" cy="362158"/>
              <a:chOff x="3890051" y="3452455"/>
              <a:chExt cx="304799" cy="362158"/>
            </a:xfrm>
          </p:grpSpPr>
          <p:sp>
            <p:nvSpPr>
              <p:cNvPr id="237" name="Shape 777">
                <a:extLst>
                  <a:ext uri="{FF2B5EF4-FFF2-40B4-BE49-F238E27FC236}">
                    <a16:creationId xmlns:a16="http://schemas.microsoft.com/office/drawing/2014/main" id="{E6CA04DC-3D0A-3743-ADC2-87491C1E0512}"/>
                  </a:ext>
                </a:extLst>
              </p:cNvPr>
              <p:cNvSpPr/>
              <p:nvPr/>
            </p:nvSpPr>
            <p:spPr>
              <a:xfrm>
                <a:off x="3890051" y="3452455"/>
                <a:ext cx="304799" cy="304799"/>
              </a:xfrm>
              <a:prstGeom prst="triangle">
                <a:avLst>
                  <a:gd name="adj" fmla="val 50000"/>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38" name="Shape 778">
                <a:extLst>
                  <a:ext uri="{FF2B5EF4-FFF2-40B4-BE49-F238E27FC236}">
                    <a16:creationId xmlns:a16="http://schemas.microsoft.com/office/drawing/2014/main" id="{F89DFB4B-55A2-924A-87B6-FA9F6687C6F3}"/>
                  </a:ext>
                </a:extLst>
              </p:cNvPr>
              <p:cNvSpPr txBox="1"/>
              <p:nvPr/>
            </p:nvSpPr>
            <p:spPr>
              <a:xfrm>
                <a:off x="3925717" y="3490594"/>
                <a:ext cx="254032"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grpSp>
          <p:nvGrpSpPr>
            <p:cNvPr id="80" name="Shape 779">
              <a:extLst>
                <a:ext uri="{FF2B5EF4-FFF2-40B4-BE49-F238E27FC236}">
                  <a16:creationId xmlns:a16="http://schemas.microsoft.com/office/drawing/2014/main" id="{2EBAFFFF-3A64-054B-B4E1-3438A4D5592E}"/>
                </a:ext>
              </a:extLst>
            </p:cNvPr>
            <p:cNvGrpSpPr/>
            <p:nvPr/>
          </p:nvGrpSpPr>
          <p:grpSpPr>
            <a:xfrm>
              <a:off x="5108575" y="3452812"/>
              <a:ext cx="304799" cy="362158"/>
              <a:chOff x="5109251" y="3452455"/>
              <a:chExt cx="304799" cy="362158"/>
            </a:xfrm>
          </p:grpSpPr>
          <p:sp>
            <p:nvSpPr>
              <p:cNvPr id="235" name="Shape 780">
                <a:extLst>
                  <a:ext uri="{FF2B5EF4-FFF2-40B4-BE49-F238E27FC236}">
                    <a16:creationId xmlns:a16="http://schemas.microsoft.com/office/drawing/2014/main" id="{BDC55920-FAC4-7947-A64F-6DA1CE042880}"/>
                  </a:ext>
                </a:extLst>
              </p:cNvPr>
              <p:cNvSpPr/>
              <p:nvPr/>
            </p:nvSpPr>
            <p:spPr>
              <a:xfrm>
                <a:off x="5109251" y="3452455"/>
                <a:ext cx="304799" cy="304799"/>
              </a:xfrm>
              <a:prstGeom prst="triangle">
                <a:avLst>
                  <a:gd name="adj" fmla="val 50000"/>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36" name="Shape 781">
                <a:extLst>
                  <a:ext uri="{FF2B5EF4-FFF2-40B4-BE49-F238E27FC236}">
                    <a16:creationId xmlns:a16="http://schemas.microsoft.com/office/drawing/2014/main" id="{C09F05F8-DF6D-1444-8DF4-FB22988FE4E2}"/>
                  </a:ext>
                </a:extLst>
              </p:cNvPr>
              <p:cNvSpPr txBox="1"/>
              <p:nvPr/>
            </p:nvSpPr>
            <p:spPr>
              <a:xfrm>
                <a:off x="5144917" y="3490594"/>
                <a:ext cx="254032"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grpSp>
          <p:nvGrpSpPr>
            <p:cNvPr id="81" name="Shape 782">
              <a:extLst>
                <a:ext uri="{FF2B5EF4-FFF2-40B4-BE49-F238E27FC236}">
                  <a16:creationId xmlns:a16="http://schemas.microsoft.com/office/drawing/2014/main" id="{48115B61-9A85-BE4D-B3E2-80B9D748E379}"/>
                </a:ext>
              </a:extLst>
            </p:cNvPr>
            <p:cNvGrpSpPr/>
            <p:nvPr/>
          </p:nvGrpSpPr>
          <p:grpSpPr>
            <a:xfrm>
              <a:off x="6327775" y="3452812"/>
              <a:ext cx="304799" cy="362158"/>
              <a:chOff x="6328451" y="3452455"/>
              <a:chExt cx="304799" cy="362158"/>
            </a:xfrm>
          </p:grpSpPr>
          <p:sp>
            <p:nvSpPr>
              <p:cNvPr id="233" name="Shape 783">
                <a:extLst>
                  <a:ext uri="{FF2B5EF4-FFF2-40B4-BE49-F238E27FC236}">
                    <a16:creationId xmlns:a16="http://schemas.microsoft.com/office/drawing/2014/main" id="{E04E0FF8-D48C-AB43-90CC-A57CE8337974}"/>
                  </a:ext>
                </a:extLst>
              </p:cNvPr>
              <p:cNvSpPr/>
              <p:nvPr/>
            </p:nvSpPr>
            <p:spPr>
              <a:xfrm>
                <a:off x="6328451" y="3452455"/>
                <a:ext cx="304799" cy="304799"/>
              </a:xfrm>
              <a:prstGeom prst="triangle">
                <a:avLst>
                  <a:gd name="adj" fmla="val 50000"/>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34" name="Shape 784">
                <a:extLst>
                  <a:ext uri="{FF2B5EF4-FFF2-40B4-BE49-F238E27FC236}">
                    <a16:creationId xmlns:a16="http://schemas.microsoft.com/office/drawing/2014/main" id="{2CC57C0E-A86D-DB4C-B75E-8766C4435143}"/>
                  </a:ext>
                </a:extLst>
              </p:cNvPr>
              <p:cNvSpPr txBox="1"/>
              <p:nvPr/>
            </p:nvSpPr>
            <p:spPr>
              <a:xfrm>
                <a:off x="6364117" y="3490594"/>
                <a:ext cx="254032"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grpSp>
          <p:nvGrpSpPr>
            <p:cNvPr id="82" name="Shape 785">
              <a:extLst>
                <a:ext uri="{FF2B5EF4-FFF2-40B4-BE49-F238E27FC236}">
                  <a16:creationId xmlns:a16="http://schemas.microsoft.com/office/drawing/2014/main" id="{E894465C-0BB1-2840-A1E2-9EE70EDB393A}"/>
                </a:ext>
              </a:extLst>
            </p:cNvPr>
            <p:cNvGrpSpPr/>
            <p:nvPr/>
          </p:nvGrpSpPr>
          <p:grpSpPr>
            <a:xfrm>
              <a:off x="7546974" y="3452812"/>
              <a:ext cx="304799" cy="362158"/>
              <a:chOff x="7547650" y="3452455"/>
              <a:chExt cx="304799" cy="362158"/>
            </a:xfrm>
          </p:grpSpPr>
          <p:sp>
            <p:nvSpPr>
              <p:cNvPr id="231" name="Shape 786">
                <a:extLst>
                  <a:ext uri="{FF2B5EF4-FFF2-40B4-BE49-F238E27FC236}">
                    <a16:creationId xmlns:a16="http://schemas.microsoft.com/office/drawing/2014/main" id="{93E02CCC-4145-0D4B-A4AB-F5024B2BA770}"/>
                  </a:ext>
                </a:extLst>
              </p:cNvPr>
              <p:cNvSpPr/>
              <p:nvPr/>
            </p:nvSpPr>
            <p:spPr>
              <a:xfrm>
                <a:off x="7547650" y="3452455"/>
                <a:ext cx="304799" cy="304799"/>
              </a:xfrm>
              <a:prstGeom prst="triangle">
                <a:avLst>
                  <a:gd name="adj" fmla="val 50000"/>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232" name="Shape 787">
                <a:extLst>
                  <a:ext uri="{FF2B5EF4-FFF2-40B4-BE49-F238E27FC236}">
                    <a16:creationId xmlns:a16="http://schemas.microsoft.com/office/drawing/2014/main" id="{D02CEFC2-3F92-4047-BCC5-038CD5B38AF0}"/>
                  </a:ext>
                </a:extLst>
              </p:cNvPr>
              <p:cNvSpPr txBox="1"/>
              <p:nvPr/>
            </p:nvSpPr>
            <p:spPr>
              <a:xfrm>
                <a:off x="7583317" y="3490594"/>
                <a:ext cx="254032" cy="324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Arial Narrow" charset="0"/>
                    <a:ea typeface="Arial Narrow" charset="0"/>
                    <a:cs typeface="Arial Narrow" charset="0"/>
                    <a:sym typeface="Times New Roman"/>
                  </a:rPr>
                  <a:t>I</a:t>
                </a:r>
              </a:p>
            </p:txBody>
          </p:sp>
        </p:grpSp>
        <p:sp>
          <p:nvSpPr>
            <p:cNvPr id="83" name="Shape 788">
              <a:extLst>
                <a:ext uri="{FF2B5EF4-FFF2-40B4-BE49-F238E27FC236}">
                  <a16:creationId xmlns:a16="http://schemas.microsoft.com/office/drawing/2014/main" id="{1BBA027C-5D3F-B248-9F72-BBBAAF036587}"/>
                </a:ext>
              </a:extLst>
            </p:cNvPr>
            <p:cNvSpPr txBox="1"/>
            <p:nvPr/>
          </p:nvSpPr>
          <p:spPr>
            <a:xfrm>
              <a:off x="3744912" y="3757612"/>
              <a:ext cx="64452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35 trucks</a:t>
              </a:r>
            </a:p>
          </p:txBody>
        </p:sp>
        <p:sp>
          <p:nvSpPr>
            <p:cNvPr id="84" name="Shape 789">
              <a:extLst>
                <a:ext uri="{FF2B5EF4-FFF2-40B4-BE49-F238E27FC236}">
                  <a16:creationId xmlns:a16="http://schemas.microsoft.com/office/drawing/2014/main" id="{B48341C7-4BBE-4046-990F-3499BDAFA05F}"/>
                </a:ext>
              </a:extLst>
            </p:cNvPr>
            <p:cNvSpPr txBox="1"/>
            <p:nvPr/>
          </p:nvSpPr>
          <p:spPr>
            <a:xfrm>
              <a:off x="4964112" y="3757612"/>
              <a:ext cx="585786"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5 trucks</a:t>
              </a:r>
            </a:p>
          </p:txBody>
        </p:sp>
        <p:sp>
          <p:nvSpPr>
            <p:cNvPr id="85" name="Shape 790">
              <a:extLst>
                <a:ext uri="{FF2B5EF4-FFF2-40B4-BE49-F238E27FC236}">
                  <a16:creationId xmlns:a16="http://schemas.microsoft.com/office/drawing/2014/main" id="{02E7465A-922A-3743-B895-40E7178F2B0E}"/>
                </a:ext>
              </a:extLst>
            </p:cNvPr>
            <p:cNvSpPr txBox="1"/>
            <p:nvPr/>
          </p:nvSpPr>
          <p:spPr>
            <a:xfrm>
              <a:off x="77788" y="3906837"/>
              <a:ext cx="59372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5.0 days</a:t>
              </a:r>
            </a:p>
          </p:txBody>
        </p:sp>
        <p:sp>
          <p:nvSpPr>
            <p:cNvPr id="86" name="Shape 791">
              <a:extLst>
                <a:ext uri="{FF2B5EF4-FFF2-40B4-BE49-F238E27FC236}">
                  <a16:creationId xmlns:a16="http://schemas.microsoft.com/office/drawing/2014/main" id="{4578B2EA-ADBA-DC49-AE97-0D23D81773CE}"/>
                </a:ext>
              </a:extLst>
            </p:cNvPr>
            <p:cNvSpPr txBox="1"/>
            <p:nvPr/>
          </p:nvSpPr>
          <p:spPr>
            <a:xfrm>
              <a:off x="1306512" y="3757612"/>
              <a:ext cx="585786"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5 trucks</a:t>
              </a:r>
            </a:p>
          </p:txBody>
        </p:sp>
        <p:sp>
          <p:nvSpPr>
            <p:cNvPr id="87" name="Shape 792">
              <a:extLst>
                <a:ext uri="{FF2B5EF4-FFF2-40B4-BE49-F238E27FC236}">
                  <a16:creationId xmlns:a16="http://schemas.microsoft.com/office/drawing/2014/main" id="{118D0578-9015-B044-AF23-DC8898BB1FD3}"/>
                </a:ext>
              </a:extLst>
            </p:cNvPr>
            <p:cNvSpPr txBox="1"/>
            <p:nvPr/>
          </p:nvSpPr>
          <p:spPr>
            <a:xfrm>
              <a:off x="2525713" y="3757612"/>
              <a:ext cx="64452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15 trucks</a:t>
              </a:r>
            </a:p>
          </p:txBody>
        </p:sp>
        <p:sp>
          <p:nvSpPr>
            <p:cNvPr id="88" name="Shape 793">
              <a:extLst>
                <a:ext uri="{FF2B5EF4-FFF2-40B4-BE49-F238E27FC236}">
                  <a16:creationId xmlns:a16="http://schemas.microsoft.com/office/drawing/2014/main" id="{5A86E3B5-47C9-2642-9BB9-1A6436C574AF}"/>
                </a:ext>
              </a:extLst>
            </p:cNvPr>
            <p:cNvSpPr txBox="1"/>
            <p:nvPr/>
          </p:nvSpPr>
          <p:spPr>
            <a:xfrm>
              <a:off x="6183312" y="3757612"/>
              <a:ext cx="64452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15 trucks</a:t>
              </a:r>
            </a:p>
          </p:txBody>
        </p:sp>
        <p:sp>
          <p:nvSpPr>
            <p:cNvPr id="89" name="Shape 794">
              <a:extLst>
                <a:ext uri="{FF2B5EF4-FFF2-40B4-BE49-F238E27FC236}">
                  <a16:creationId xmlns:a16="http://schemas.microsoft.com/office/drawing/2014/main" id="{6E2FD0AB-7356-C040-922E-131450936947}"/>
                </a:ext>
              </a:extLst>
            </p:cNvPr>
            <p:cNvSpPr txBox="1"/>
            <p:nvPr/>
          </p:nvSpPr>
          <p:spPr>
            <a:xfrm>
              <a:off x="7402513" y="3757612"/>
              <a:ext cx="644524"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10 trucks</a:t>
              </a:r>
            </a:p>
          </p:txBody>
        </p:sp>
        <p:sp>
          <p:nvSpPr>
            <p:cNvPr id="90" name="Shape 795">
              <a:extLst>
                <a:ext uri="{FF2B5EF4-FFF2-40B4-BE49-F238E27FC236}">
                  <a16:creationId xmlns:a16="http://schemas.microsoft.com/office/drawing/2014/main" id="{DD49DC77-D327-AF46-BB49-986707FD94CA}"/>
                </a:ext>
              </a:extLst>
            </p:cNvPr>
            <p:cNvSpPr/>
            <p:nvPr/>
          </p:nvSpPr>
          <p:spPr>
            <a:xfrm rot="420325">
              <a:off x="346075" y="1711324"/>
              <a:ext cx="304799" cy="1749424"/>
            </a:xfrm>
            <a:prstGeom prst="downArrow">
              <a:avLst>
                <a:gd name="adj1" fmla="val 50000"/>
                <a:gd name="adj2" fmla="val 50009"/>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nvGrpSpPr>
            <p:cNvPr id="91" name="Shape 796">
              <a:extLst>
                <a:ext uri="{FF2B5EF4-FFF2-40B4-BE49-F238E27FC236}">
                  <a16:creationId xmlns:a16="http://schemas.microsoft.com/office/drawing/2014/main" id="{832184B9-BDFD-9D49-B1FD-DB876D954584}"/>
                </a:ext>
              </a:extLst>
            </p:cNvPr>
            <p:cNvGrpSpPr/>
            <p:nvPr/>
          </p:nvGrpSpPr>
          <p:grpSpPr>
            <a:xfrm>
              <a:off x="239713" y="1014412"/>
              <a:ext cx="763586" cy="611187"/>
              <a:chOff x="240328" y="1014055"/>
              <a:chExt cx="762793" cy="611188"/>
            </a:xfrm>
          </p:grpSpPr>
          <p:grpSp>
            <p:nvGrpSpPr>
              <p:cNvPr id="219" name="Shape 797">
                <a:extLst>
                  <a:ext uri="{FF2B5EF4-FFF2-40B4-BE49-F238E27FC236}">
                    <a16:creationId xmlns:a16="http://schemas.microsoft.com/office/drawing/2014/main" id="{4A849714-2020-AE4E-B69D-CF2C449A5256}"/>
                  </a:ext>
                </a:extLst>
              </p:cNvPr>
              <p:cNvGrpSpPr/>
              <p:nvPr/>
            </p:nvGrpSpPr>
            <p:grpSpPr>
              <a:xfrm>
                <a:off x="240328" y="1014055"/>
                <a:ext cx="762793" cy="611188"/>
                <a:chOff x="7010399" y="1371599"/>
                <a:chExt cx="762793" cy="611188"/>
              </a:xfrm>
            </p:grpSpPr>
            <p:grpSp>
              <p:nvGrpSpPr>
                <p:cNvPr id="221" name="Shape 798">
                  <a:extLst>
                    <a:ext uri="{FF2B5EF4-FFF2-40B4-BE49-F238E27FC236}">
                      <a16:creationId xmlns:a16="http://schemas.microsoft.com/office/drawing/2014/main" id="{D05FBF0C-BBD9-1F4C-BEAF-8D6750266C74}"/>
                    </a:ext>
                  </a:extLst>
                </p:cNvPr>
                <p:cNvGrpSpPr/>
                <p:nvPr/>
              </p:nvGrpSpPr>
              <p:grpSpPr>
                <a:xfrm>
                  <a:off x="7010424" y="1371599"/>
                  <a:ext cx="762001" cy="153988"/>
                  <a:chOff x="6934200" y="1370805"/>
                  <a:chExt cx="458788" cy="153988"/>
                </a:xfrm>
              </p:grpSpPr>
              <p:cxnSp>
                <p:nvCxnSpPr>
                  <p:cNvPr id="225" name="Shape 799">
                    <a:extLst>
                      <a:ext uri="{FF2B5EF4-FFF2-40B4-BE49-F238E27FC236}">
                        <a16:creationId xmlns:a16="http://schemas.microsoft.com/office/drawing/2014/main" id="{169BB331-D485-B047-9808-DDD4EBA26851}"/>
                      </a:ext>
                    </a:extLst>
                  </p:cNvPr>
                  <p:cNvCxnSpPr/>
                  <p:nvPr/>
                </p:nvCxnSpPr>
                <p:spPr>
                  <a:xfrm rot="-5400000">
                    <a:off x="6934200" y="1371600"/>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226" name="Shape 800">
                    <a:extLst>
                      <a:ext uri="{FF2B5EF4-FFF2-40B4-BE49-F238E27FC236}">
                        <a16:creationId xmlns:a16="http://schemas.microsoft.com/office/drawing/2014/main" id="{C74132F8-E7E4-0C49-ABE9-D3D20587B31E}"/>
                      </a:ext>
                    </a:extLst>
                  </p:cNvPr>
                  <p:cNvCxnSpPr/>
                  <p:nvPr/>
                </p:nvCxnSpPr>
                <p:spPr>
                  <a:xfrm rot="5400000">
                    <a:off x="7010399" y="1447800"/>
                    <a:ext cx="152399" cy="1587"/>
                  </a:xfrm>
                  <a:prstGeom prst="straightConnector1">
                    <a:avLst/>
                  </a:prstGeom>
                  <a:noFill/>
                  <a:ln w="9525" cap="flat" cmpd="sng">
                    <a:solidFill>
                      <a:schemeClr val="dk1"/>
                    </a:solidFill>
                    <a:prstDash val="solid"/>
                    <a:round/>
                    <a:headEnd type="none" w="med" len="med"/>
                    <a:tailEnd type="none" w="med" len="med"/>
                  </a:ln>
                </p:spPr>
              </p:cxnSp>
              <p:cxnSp>
                <p:nvCxnSpPr>
                  <p:cNvPr id="227" name="Shape 801">
                    <a:extLst>
                      <a:ext uri="{FF2B5EF4-FFF2-40B4-BE49-F238E27FC236}">
                        <a16:creationId xmlns:a16="http://schemas.microsoft.com/office/drawing/2014/main" id="{A1AC14BD-C8A4-AC4D-9D50-94FD208B324D}"/>
                      </a:ext>
                    </a:extLst>
                  </p:cNvPr>
                  <p:cNvCxnSpPr/>
                  <p:nvPr/>
                </p:nvCxnSpPr>
                <p:spPr>
                  <a:xfrm rot="-5400000">
                    <a:off x="7087393" y="1370805"/>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228" name="Shape 802">
                    <a:extLst>
                      <a:ext uri="{FF2B5EF4-FFF2-40B4-BE49-F238E27FC236}">
                        <a16:creationId xmlns:a16="http://schemas.microsoft.com/office/drawing/2014/main" id="{89F93F4E-1F75-E04E-9EE9-4CDF56347351}"/>
                      </a:ext>
                    </a:extLst>
                  </p:cNvPr>
                  <p:cNvCxnSpPr/>
                  <p:nvPr/>
                </p:nvCxnSpPr>
                <p:spPr>
                  <a:xfrm rot="5400000">
                    <a:off x="7163594" y="1447005"/>
                    <a:ext cx="152399" cy="1587"/>
                  </a:xfrm>
                  <a:prstGeom prst="straightConnector1">
                    <a:avLst/>
                  </a:prstGeom>
                  <a:noFill/>
                  <a:ln w="9525" cap="flat" cmpd="sng">
                    <a:solidFill>
                      <a:schemeClr val="dk1"/>
                    </a:solidFill>
                    <a:prstDash val="solid"/>
                    <a:round/>
                    <a:headEnd type="none" w="med" len="med"/>
                    <a:tailEnd type="none" w="med" len="med"/>
                  </a:ln>
                </p:spPr>
              </p:cxnSp>
              <p:cxnSp>
                <p:nvCxnSpPr>
                  <p:cNvPr id="229" name="Shape 803">
                    <a:extLst>
                      <a:ext uri="{FF2B5EF4-FFF2-40B4-BE49-F238E27FC236}">
                        <a16:creationId xmlns:a16="http://schemas.microsoft.com/office/drawing/2014/main" id="{25A15711-237D-324D-969C-60905B8BCFD7}"/>
                      </a:ext>
                    </a:extLst>
                  </p:cNvPr>
                  <p:cNvCxnSpPr/>
                  <p:nvPr/>
                </p:nvCxnSpPr>
                <p:spPr>
                  <a:xfrm rot="-5400000">
                    <a:off x="7239793" y="1370805"/>
                    <a:ext cx="152399" cy="152399"/>
                  </a:xfrm>
                  <a:prstGeom prst="straightConnector1">
                    <a:avLst/>
                  </a:prstGeom>
                  <a:noFill/>
                  <a:ln w="9525" cap="flat" cmpd="sng">
                    <a:solidFill>
                      <a:schemeClr val="dk1"/>
                    </a:solidFill>
                    <a:prstDash val="solid"/>
                    <a:round/>
                    <a:headEnd type="none" w="med" len="med"/>
                    <a:tailEnd type="none" w="med" len="med"/>
                  </a:ln>
                </p:spPr>
              </p:cxnSp>
              <p:cxnSp>
                <p:nvCxnSpPr>
                  <p:cNvPr id="230" name="Shape 804">
                    <a:extLst>
                      <a:ext uri="{FF2B5EF4-FFF2-40B4-BE49-F238E27FC236}">
                        <a16:creationId xmlns:a16="http://schemas.microsoft.com/office/drawing/2014/main" id="{2188DB85-9623-3840-AE39-47B122F2ABAB}"/>
                      </a:ext>
                    </a:extLst>
                  </p:cNvPr>
                  <p:cNvCxnSpPr/>
                  <p:nvPr/>
                </p:nvCxnSpPr>
                <p:spPr>
                  <a:xfrm rot="5400000">
                    <a:off x="7315994" y="1447005"/>
                    <a:ext cx="152399" cy="1587"/>
                  </a:xfrm>
                  <a:prstGeom prst="straightConnector1">
                    <a:avLst/>
                  </a:prstGeom>
                  <a:noFill/>
                  <a:ln w="9525" cap="flat" cmpd="sng">
                    <a:solidFill>
                      <a:schemeClr val="dk1"/>
                    </a:solidFill>
                    <a:prstDash val="solid"/>
                    <a:round/>
                    <a:headEnd type="none" w="med" len="med"/>
                    <a:tailEnd type="none" w="med" len="med"/>
                  </a:ln>
                </p:spPr>
              </p:cxnSp>
            </p:grpSp>
            <p:cxnSp>
              <p:nvCxnSpPr>
                <p:cNvPr id="222" name="Shape 805">
                  <a:extLst>
                    <a:ext uri="{FF2B5EF4-FFF2-40B4-BE49-F238E27FC236}">
                      <a16:creationId xmlns:a16="http://schemas.microsoft.com/office/drawing/2014/main" id="{AA3D2016-4CCA-6743-A63B-D36F58E225F0}"/>
                    </a:ext>
                  </a:extLst>
                </p:cNvPr>
                <p:cNvCxnSpPr/>
                <p:nvPr/>
              </p:nvCxnSpPr>
              <p:spPr>
                <a:xfrm rot="5400000">
                  <a:off x="7544593" y="1752600"/>
                  <a:ext cx="456405" cy="793"/>
                </a:xfrm>
                <a:prstGeom prst="straightConnector1">
                  <a:avLst/>
                </a:prstGeom>
                <a:noFill/>
                <a:ln w="9525" cap="flat" cmpd="sng">
                  <a:solidFill>
                    <a:schemeClr val="dk1"/>
                  </a:solidFill>
                  <a:prstDash val="solid"/>
                  <a:round/>
                  <a:headEnd type="none" w="med" len="med"/>
                  <a:tailEnd type="none" w="med" len="med"/>
                </a:ln>
              </p:spPr>
            </p:cxnSp>
            <p:cxnSp>
              <p:nvCxnSpPr>
                <p:cNvPr id="223" name="Shape 806">
                  <a:extLst>
                    <a:ext uri="{FF2B5EF4-FFF2-40B4-BE49-F238E27FC236}">
                      <a16:creationId xmlns:a16="http://schemas.microsoft.com/office/drawing/2014/main" id="{20CDDFD0-41F6-B748-93FC-97CDB48C58FD}"/>
                    </a:ext>
                  </a:extLst>
                </p:cNvPr>
                <p:cNvCxnSpPr/>
                <p:nvPr/>
              </p:nvCxnSpPr>
              <p:spPr>
                <a:xfrm rot="10800000">
                  <a:off x="7010399" y="1981200"/>
                  <a:ext cx="762000" cy="1587"/>
                </a:xfrm>
                <a:prstGeom prst="straightConnector1">
                  <a:avLst/>
                </a:prstGeom>
                <a:noFill/>
                <a:ln w="9525" cap="flat" cmpd="sng">
                  <a:solidFill>
                    <a:schemeClr val="dk1"/>
                  </a:solidFill>
                  <a:prstDash val="solid"/>
                  <a:round/>
                  <a:headEnd type="none" w="med" len="med"/>
                  <a:tailEnd type="none" w="med" len="med"/>
                </a:ln>
              </p:spPr>
            </p:cxnSp>
            <p:cxnSp>
              <p:nvCxnSpPr>
                <p:cNvPr id="224" name="Shape 807">
                  <a:extLst>
                    <a:ext uri="{FF2B5EF4-FFF2-40B4-BE49-F238E27FC236}">
                      <a16:creationId xmlns:a16="http://schemas.microsoft.com/office/drawing/2014/main" id="{996933A9-3108-4E4E-912C-9CE244AB7DD4}"/>
                    </a:ext>
                  </a:extLst>
                </p:cNvPr>
                <p:cNvCxnSpPr/>
                <p:nvPr/>
              </p:nvCxnSpPr>
              <p:spPr>
                <a:xfrm rot="5400000">
                  <a:off x="6782594" y="1751806"/>
                  <a:ext cx="457200" cy="1587"/>
                </a:xfrm>
                <a:prstGeom prst="straightConnector1">
                  <a:avLst/>
                </a:prstGeom>
                <a:noFill/>
                <a:ln w="9525" cap="flat" cmpd="sng">
                  <a:solidFill>
                    <a:schemeClr val="dk1"/>
                  </a:solidFill>
                  <a:prstDash val="solid"/>
                  <a:round/>
                  <a:headEnd type="none" w="med" len="med"/>
                  <a:tailEnd type="none" w="med" len="med"/>
                </a:ln>
              </p:spPr>
            </p:cxnSp>
          </p:grpSp>
          <p:sp>
            <p:nvSpPr>
              <p:cNvPr id="220" name="Shape 808">
                <a:extLst>
                  <a:ext uri="{FF2B5EF4-FFF2-40B4-BE49-F238E27FC236}">
                    <a16:creationId xmlns:a16="http://schemas.microsoft.com/office/drawing/2014/main" id="{E34289A0-7935-F844-84DF-60C1B92C6BDB}"/>
                  </a:ext>
                </a:extLst>
              </p:cNvPr>
              <p:cNvSpPr txBox="1"/>
              <p:nvPr/>
            </p:nvSpPr>
            <p:spPr>
              <a:xfrm>
                <a:off x="316528" y="1242655"/>
                <a:ext cx="638315" cy="32316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Michigan</a:t>
                </a:r>
              </a:p>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Steel Co.</a:t>
                </a:r>
              </a:p>
            </p:txBody>
          </p:sp>
        </p:grpSp>
        <p:grpSp>
          <p:nvGrpSpPr>
            <p:cNvPr id="92" name="Shape 809">
              <a:extLst>
                <a:ext uri="{FF2B5EF4-FFF2-40B4-BE49-F238E27FC236}">
                  <a16:creationId xmlns:a16="http://schemas.microsoft.com/office/drawing/2014/main" id="{5494F96C-6387-D447-84A8-DA0982828F07}"/>
                </a:ext>
              </a:extLst>
            </p:cNvPr>
            <p:cNvGrpSpPr/>
            <p:nvPr/>
          </p:nvGrpSpPr>
          <p:grpSpPr>
            <a:xfrm>
              <a:off x="315913" y="2309813"/>
              <a:ext cx="609600" cy="427037"/>
              <a:chOff x="457200" y="2590800"/>
              <a:chExt cx="609600" cy="427351"/>
            </a:xfrm>
          </p:grpSpPr>
          <p:sp>
            <p:nvSpPr>
              <p:cNvPr id="215" name="Shape 810">
                <a:extLst>
                  <a:ext uri="{FF2B5EF4-FFF2-40B4-BE49-F238E27FC236}">
                    <a16:creationId xmlns:a16="http://schemas.microsoft.com/office/drawing/2014/main" id="{B6C275EA-2998-BB49-AB5A-377816FCD11D}"/>
                  </a:ext>
                </a:extLst>
              </p:cNvPr>
              <p:cNvSpPr/>
              <p:nvPr/>
            </p:nvSpPr>
            <p:spPr>
              <a:xfrm>
                <a:off x="457200" y="2590800"/>
                <a:ext cx="381000" cy="305024"/>
              </a:xfrm>
              <a:prstGeom prst="rect">
                <a:avLst/>
              </a:prstGeom>
              <a:solidFill>
                <a:schemeClr val="dk2"/>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Calibri"/>
                </a:endParaRPr>
              </a:p>
            </p:txBody>
          </p:sp>
          <p:sp>
            <p:nvSpPr>
              <p:cNvPr id="216" name="Shape 811">
                <a:extLst>
                  <a:ext uri="{FF2B5EF4-FFF2-40B4-BE49-F238E27FC236}">
                    <a16:creationId xmlns:a16="http://schemas.microsoft.com/office/drawing/2014/main" id="{E21CE251-F1FB-A144-903D-B0C294DF6B72}"/>
                  </a:ext>
                </a:extLst>
              </p:cNvPr>
              <p:cNvSpPr/>
              <p:nvPr/>
            </p:nvSpPr>
            <p:spPr>
              <a:xfrm>
                <a:off x="838200" y="2667000"/>
                <a:ext cx="228600" cy="228600"/>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Arial"/>
                </a:endParaRPr>
              </a:p>
            </p:txBody>
          </p:sp>
          <p:sp>
            <p:nvSpPr>
              <p:cNvPr id="217" name="Shape 812">
                <a:extLst>
                  <a:ext uri="{FF2B5EF4-FFF2-40B4-BE49-F238E27FC236}">
                    <a16:creationId xmlns:a16="http://schemas.microsoft.com/office/drawing/2014/main" id="{522CAAF2-518B-F942-866E-6F7B34074579}"/>
                  </a:ext>
                </a:extLst>
              </p:cNvPr>
              <p:cNvSpPr/>
              <p:nvPr/>
            </p:nvSpPr>
            <p:spPr>
              <a:xfrm>
                <a:off x="533400" y="2895600"/>
                <a:ext cx="122551" cy="122551"/>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Arial"/>
                </a:endParaRPr>
              </a:p>
            </p:txBody>
          </p:sp>
          <p:sp>
            <p:nvSpPr>
              <p:cNvPr id="218" name="Shape 813">
                <a:extLst>
                  <a:ext uri="{FF2B5EF4-FFF2-40B4-BE49-F238E27FC236}">
                    <a16:creationId xmlns:a16="http://schemas.microsoft.com/office/drawing/2014/main" id="{2899AC2C-CC26-394A-89A8-4820639CF789}"/>
                  </a:ext>
                </a:extLst>
              </p:cNvPr>
              <p:cNvSpPr/>
              <p:nvPr/>
            </p:nvSpPr>
            <p:spPr>
              <a:xfrm>
                <a:off x="914400" y="2895600"/>
                <a:ext cx="122551" cy="122551"/>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Arial"/>
                </a:endParaRPr>
              </a:p>
            </p:txBody>
          </p:sp>
        </p:grpSp>
        <p:sp>
          <p:nvSpPr>
            <p:cNvPr id="93" name="Shape 814">
              <a:extLst>
                <a:ext uri="{FF2B5EF4-FFF2-40B4-BE49-F238E27FC236}">
                  <a16:creationId xmlns:a16="http://schemas.microsoft.com/office/drawing/2014/main" id="{343E40AD-5F1D-114B-BDE9-2090F022908A}"/>
                </a:ext>
              </a:extLst>
            </p:cNvPr>
            <p:cNvSpPr txBox="1"/>
            <p:nvPr/>
          </p:nvSpPr>
          <p:spPr>
            <a:xfrm>
              <a:off x="239712" y="2309813"/>
              <a:ext cx="501650" cy="322262"/>
            </a:xfrm>
            <a:prstGeom prst="rect">
              <a:avLst/>
            </a:prstGeom>
            <a:solidFill>
              <a:schemeClr val="lt1"/>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Tues &amp;</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Thurs</a:t>
              </a:r>
            </a:p>
          </p:txBody>
        </p:sp>
        <p:grpSp>
          <p:nvGrpSpPr>
            <p:cNvPr id="94" name="Shape 815">
              <a:extLst>
                <a:ext uri="{FF2B5EF4-FFF2-40B4-BE49-F238E27FC236}">
                  <a16:creationId xmlns:a16="http://schemas.microsoft.com/office/drawing/2014/main" id="{B3064F35-3181-984D-B3A9-6AA4D7EFB874}"/>
                </a:ext>
              </a:extLst>
            </p:cNvPr>
            <p:cNvGrpSpPr/>
            <p:nvPr/>
          </p:nvGrpSpPr>
          <p:grpSpPr>
            <a:xfrm>
              <a:off x="3973512" y="1014412"/>
              <a:ext cx="711386" cy="609600"/>
              <a:chOff x="3974128" y="1014055"/>
              <a:chExt cx="710935" cy="609600"/>
            </a:xfrm>
          </p:grpSpPr>
          <p:grpSp>
            <p:nvGrpSpPr>
              <p:cNvPr id="211" name="Shape 816">
                <a:extLst>
                  <a:ext uri="{FF2B5EF4-FFF2-40B4-BE49-F238E27FC236}">
                    <a16:creationId xmlns:a16="http://schemas.microsoft.com/office/drawing/2014/main" id="{30F74D25-BD8A-0B4C-BC93-2B1A5B1DD64F}"/>
                  </a:ext>
                </a:extLst>
              </p:cNvPr>
              <p:cNvGrpSpPr/>
              <p:nvPr/>
            </p:nvGrpSpPr>
            <p:grpSpPr>
              <a:xfrm>
                <a:off x="4053624" y="1014056"/>
                <a:ext cx="613539" cy="609599"/>
                <a:chOff x="5711060" y="3657600"/>
                <a:chExt cx="613539" cy="609599"/>
              </a:xfrm>
            </p:grpSpPr>
            <p:sp>
              <p:nvSpPr>
                <p:cNvPr id="213" name="Shape 817">
                  <a:extLst>
                    <a:ext uri="{FF2B5EF4-FFF2-40B4-BE49-F238E27FC236}">
                      <a16:creationId xmlns:a16="http://schemas.microsoft.com/office/drawing/2014/main" id="{152B7A4F-F291-834F-9489-779EFD3C7B9C}"/>
                    </a:ext>
                  </a:extLst>
                </p:cNvPr>
                <p:cNvSpPr/>
                <p:nvPr/>
              </p:nvSpPr>
              <p:spPr>
                <a:xfrm>
                  <a:off x="5711060" y="3657600"/>
                  <a:ext cx="609599" cy="609599"/>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214" name="Shape 818">
                  <a:extLst>
                    <a:ext uri="{FF2B5EF4-FFF2-40B4-BE49-F238E27FC236}">
                      <a16:creationId xmlns:a16="http://schemas.microsoft.com/office/drawing/2014/main" id="{0986A579-10AA-954A-BFA5-13288CE999F0}"/>
                    </a:ext>
                  </a:extLst>
                </p:cNvPr>
                <p:cNvCxnSpPr/>
                <p:nvPr/>
              </p:nvCxnSpPr>
              <p:spPr>
                <a:xfrm>
                  <a:off x="5715000" y="3962400"/>
                  <a:ext cx="609599" cy="1587"/>
                </a:xfrm>
                <a:prstGeom prst="straightConnector1">
                  <a:avLst/>
                </a:prstGeom>
                <a:noFill/>
                <a:ln w="9525" cap="flat" cmpd="sng">
                  <a:solidFill>
                    <a:schemeClr val="dk1"/>
                  </a:solidFill>
                  <a:prstDash val="solid"/>
                  <a:round/>
                  <a:headEnd type="none" w="med" len="med"/>
                  <a:tailEnd type="none" w="med" len="med"/>
                </a:ln>
              </p:spPr>
            </p:cxnSp>
          </p:grpSp>
          <p:sp>
            <p:nvSpPr>
              <p:cNvPr id="212" name="Shape 819">
                <a:extLst>
                  <a:ext uri="{FF2B5EF4-FFF2-40B4-BE49-F238E27FC236}">
                    <a16:creationId xmlns:a16="http://schemas.microsoft.com/office/drawing/2014/main" id="{8CDE3AA0-E1BF-7F49-BCDA-A271200E9C85}"/>
                  </a:ext>
                </a:extLst>
              </p:cNvPr>
              <p:cNvSpPr txBox="1"/>
              <p:nvPr/>
            </p:nvSpPr>
            <p:spPr>
              <a:xfrm>
                <a:off x="3974128" y="1014055"/>
                <a:ext cx="710935" cy="3402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Production</a:t>
                </a:r>
              </a:p>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Control</a:t>
                </a:r>
              </a:p>
            </p:txBody>
          </p:sp>
        </p:grpSp>
        <p:cxnSp>
          <p:nvCxnSpPr>
            <p:cNvPr id="95" name="Shape 820">
              <a:extLst>
                <a:ext uri="{FF2B5EF4-FFF2-40B4-BE49-F238E27FC236}">
                  <a16:creationId xmlns:a16="http://schemas.microsoft.com/office/drawing/2014/main" id="{04AE233F-EED8-114C-B4A3-3F94FA09A20F}"/>
                </a:ext>
              </a:extLst>
            </p:cNvPr>
            <p:cNvCxnSpPr/>
            <p:nvPr/>
          </p:nvCxnSpPr>
          <p:spPr>
            <a:xfrm>
              <a:off x="4654550" y="1593850"/>
              <a:ext cx="3659187" cy="1782762"/>
            </a:xfrm>
            <a:prstGeom prst="straightConnector1">
              <a:avLst/>
            </a:prstGeom>
            <a:noFill/>
            <a:ln w="12700" cap="flat" cmpd="sng">
              <a:solidFill>
                <a:schemeClr val="dk1"/>
              </a:solidFill>
              <a:prstDash val="solid"/>
              <a:round/>
              <a:headEnd type="none" w="med" len="med"/>
              <a:tailEnd type="stealth" w="med" len="med"/>
            </a:ln>
          </p:spPr>
        </p:cxnSp>
        <p:sp>
          <p:nvSpPr>
            <p:cNvPr id="96" name="Shape 821">
              <a:extLst>
                <a:ext uri="{FF2B5EF4-FFF2-40B4-BE49-F238E27FC236}">
                  <a16:creationId xmlns:a16="http://schemas.microsoft.com/office/drawing/2014/main" id="{718C0FE1-BB8C-714D-8900-3ABBED6BEBAF}"/>
                </a:ext>
              </a:extLst>
            </p:cNvPr>
            <p:cNvSpPr txBox="1"/>
            <p:nvPr/>
          </p:nvSpPr>
          <p:spPr>
            <a:xfrm>
              <a:off x="6259512" y="2462213"/>
              <a:ext cx="762000" cy="340215"/>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 Daily Ship Schedule</a:t>
              </a:r>
            </a:p>
          </p:txBody>
        </p:sp>
        <p:grpSp>
          <p:nvGrpSpPr>
            <p:cNvPr id="97" name="Shape 822">
              <a:extLst>
                <a:ext uri="{FF2B5EF4-FFF2-40B4-BE49-F238E27FC236}">
                  <a16:creationId xmlns:a16="http://schemas.microsoft.com/office/drawing/2014/main" id="{01492112-1C81-DA4D-BE00-D97E82A0FD3A}"/>
                </a:ext>
              </a:extLst>
            </p:cNvPr>
            <p:cNvGrpSpPr/>
            <p:nvPr/>
          </p:nvGrpSpPr>
          <p:grpSpPr>
            <a:xfrm>
              <a:off x="4659313" y="1241424"/>
              <a:ext cx="3405186" cy="400050"/>
              <a:chOff x="4659928" y="1241067"/>
              <a:chExt cx="3404633" cy="400954"/>
            </a:xfrm>
          </p:grpSpPr>
          <p:sp>
            <p:nvSpPr>
              <p:cNvPr id="206" name="Shape 823">
                <a:extLst>
                  <a:ext uri="{FF2B5EF4-FFF2-40B4-BE49-F238E27FC236}">
                    <a16:creationId xmlns:a16="http://schemas.microsoft.com/office/drawing/2014/main" id="{024E0ECE-67E5-8145-853E-E063226E4025}"/>
                  </a:ext>
                </a:extLst>
              </p:cNvPr>
              <p:cNvSpPr txBox="1"/>
              <p:nvPr/>
            </p:nvSpPr>
            <p:spPr>
              <a:xfrm>
                <a:off x="5497992" y="1319032"/>
                <a:ext cx="533313" cy="322990"/>
              </a:xfrm>
              <a:prstGeom prst="rect">
                <a:avLst/>
              </a:prstGeom>
              <a:noFill/>
              <a:ln w="9525" cap="flat" cmpd="sng">
                <a:solidFill>
                  <a:schemeClr val="dk1"/>
                </a:solidFill>
                <a:prstDash val="solid"/>
                <a:miter/>
                <a:headEnd type="none" w="med" len="med"/>
                <a:tailEnd type="none" w="med" len="med"/>
              </a:ln>
            </p:spPr>
            <p:txBody>
              <a:bodyPr lIns="91425" tIns="45700" rIns="91425" bIns="45700" anchor="b" anchorCtr="0">
                <a:noAutofit/>
              </a:bodyPr>
              <a:lstStyle/>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Daily</a:t>
                </a:r>
              </a:p>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Order</a:t>
                </a:r>
              </a:p>
            </p:txBody>
          </p:sp>
          <p:cxnSp>
            <p:nvCxnSpPr>
              <p:cNvPr id="207" name="Shape 824">
                <a:extLst>
                  <a:ext uri="{FF2B5EF4-FFF2-40B4-BE49-F238E27FC236}">
                    <a16:creationId xmlns:a16="http://schemas.microsoft.com/office/drawing/2014/main" id="{48BBAC27-557B-8246-A0F6-4F5217E596C9}"/>
                  </a:ext>
                </a:extLst>
              </p:cNvPr>
              <p:cNvCxnSpPr/>
              <p:nvPr/>
            </p:nvCxnSpPr>
            <p:spPr>
              <a:xfrm rot="10800000">
                <a:off x="4659928" y="1471256"/>
                <a:ext cx="838199" cy="2542"/>
              </a:xfrm>
              <a:prstGeom prst="straightConnector1">
                <a:avLst/>
              </a:prstGeom>
              <a:noFill/>
              <a:ln w="12700" cap="flat" cmpd="sng">
                <a:solidFill>
                  <a:schemeClr val="dk1"/>
                </a:solidFill>
                <a:prstDash val="solid"/>
                <a:round/>
                <a:headEnd type="none" w="med" len="med"/>
                <a:tailEnd type="stealth" w="med" len="med"/>
              </a:ln>
            </p:spPr>
          </p:cxnSp>
          <p:cxnSp>
            <p:nvCxnSpPr>
              <p:cNvPr id="208" name="Shape 825">
                <a:extLst>
                  <a:ext uri="{FF2B5EF4-FFF2-40B4-BE49-F238E27FC236}">
                    <a16:creationId xmlns:a16="http://schemas.microsoft.com/office/drawing/2014/main" id="{192983F6-3C44-6C45-B0D2-E4EAA53C8C74}"/>
                  </a:ext>
                </a:extLst>
              </p:cNvPr>
              <p:cNvCxnSpPr/>
              <p:nvPr/>
            </p:nvCxnSpPr>
            <p:spPr>
              <a:xfrm rot="10800000">
                <a:off x="6717327" y="1241067"/>
                <a:ext cx="1347233" cy="39092"/>
              </a:xfrm>
              <a:prstGeom prst="straightConnector1">
                <a:avLst/>
              </a:prstGeom>
              <a:noFill/>
              <a:ln w="12700" cap="flat" cmpd="sng">
                <a:solidFill>
                  <a:schemeClr val="dk1"/>
                </a:solidFill>
                <a:prstDash val="solid"/>
                <a:round/>
                <a:headEnd type="none" w="med" len="med"/>
                <a:tailEnd type="none" w="med" len="med"/>
              </a:ln>
            </p:spPr>
          </p:cxnSp>
          <p:cxnSp>
            <p:nvCxnSpPr>
              <p:cNvPr id="209" name="Shape 826">
                <a:extLst>
                  <a:ext uri="{FF2B5EF4-FFF2-40B4-BE49-F238E27FC236}">
                    <a16:creationId xmlns:a16="http://schemas.microsoft.com/office/drawing/2014/main" id="{5D237B35-1D8C-7F4D-9F7F-AFF408F2CF0C}"/>
                  </a:ext>
                </a:extLst>
              </p:cNvPr>
              <p:cNvCxnSpPr/>
              <p:nvPr/>
            </p:nvCxnSpPr>
            <p:spPr>
              <a:xfrm rot="10800000" flipH="1">
                <a:off x="6031305" y="1466727"/>
                <a:ext cx="914399" cy="13800"/>
              </a:xfrm>
              <a:prstGeom prst="straightConnector1">
                <a:avLst/>
              </a:prstGeom>
              <a:noFill/>
              <a:ln w="12700" cap="flat" cmpd="sng">
                <a:solidFill>
                  <a:schemeClr val="dk1"/>
                </a:solidFill>
                <a:prstDash val="solid"/>
                <a:round/>
                <a:headEnd type="none" w="med" len="med"/>
                <a:tailEnd type="none" w="med" len="med"/>
              </a:ln>
            </p:spPr>
          </p:cxnSp>
          <p:cxnSp>
            <p:nvCxnSpPr>
              <p:cNvPr id="210" name="Shape 827">
                <a:extLst>
                  <a:ext uri="{FF2B5EF4-FFF2-40B4-BE49-F238E27FC236}">
                    <a16:creationId xmlns:a16="http://schemas.microsoft.com/office/drawing/2014/main" id="{6C8B563A-020A-3649-A2AE-F9587444F6B5}"/>
                  </a:ext>
                </a:extLst>
              </p:cNvPr>
              <p:cNvCxnSpPr/>
              <p:nvPr/>
            </p:nvCxnSpPr>
            <p:spPr>
              <a:xfrm rot="-5400000" flipH="1">
                <a:off x="6717328" y="1242655"/>
                <a:ext cx="228600" cy="228600"/>
              </a:xfrm>
              <a:prstGeom prst="straightConnector1">
                <a:avLst/>
              </a:prstGeom>
              <a:noFill/>
              <a:ln w="12700" cap="flat" cmpd="sng">
                <a:solidFill>
                  <a:schemeClr val="dk1"/>
                </a:solidFill>
                <a:prstDash val="solid"/>
                <a:round/>
                <a:headEnd type="none" w="med" len="med"/>
                <a:tailEnd type="none" w="med" len="med"/>
              </a:ln>
            </p:spPr>
          </p:cxnSp>
        </p:grpSp>
        <p:grpSp>
          <p:nvGrpSpPr>
            <p:cNvPr id="98" name="Shape 828">
              <a:extLst>
                <a:ext uri="{FF2B5EF4-FFF2-40B4-BE49-F238E27FC236}">
                  <a16:creationId xmlns:a16="http://schemas.microsoft.com/office/drawing/2014/main" id="{EA8DDFF8-F138-E445-9EEF-6342D4FEF0D5}"/>
                </a:ext>
              </a:extLst>
            </p:cNvPr>
            <p:cNvGrpSpPr/>
            <p:nvPr/>
          </p:nvGrpSpPr>
          <p:grpSpPr>
            <a:xfrm>
              <a:off x="4659313" y="785814"/>
              <a:ext cx="3395383" cy="382586"/>
              <a:chOff x="4659928" y="785458"/>
              <a:chExt cx="3395434" cy="383540"/>
            </a:xfrm>
          </p:grpSpPr>
          <p:sp>
            <p:nvSpPr>
              <p:cNvPr id="201" name="Shape 829">
                <a:extLst>
                  <a:ext uri="{FF2B5EF4-FFF2-40B4-BE49-F238E27FC236}">
                    <a16:creationId xmlns:a16="http://schemas.microsoft.com/office/drawing/2014/main" id="{D359963C-46CE-944D-A773-1B7FA9173BDD}"/>
                  </a:ext>
                </a:extLst>
              </p:cNvPr>
              <p:cNvSpPr txBox="1"/>
              <p:nvPr/>
            </p:nvSpPr>
            <p:spPr>
              <a:xfrm>
                <a:off x="6107750" y="785458"/>
                <a:ext cx="838213" cy="341063"/>
              </a:xfrm>
              <a:prstGeom prst="rect">
                <a:avLst/>
              </a:prstGeom>
              <a:noFill/>
              <a:ln w="9525" cap="flat" cmpd="sng">
                <a:solidFill>
                  <a:schemeClr val="dk1"/>
                </a:solidFill>
                <a:prstDash val="solid"/>
                <a:round/>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spcAft>
                    <a:spcPts val="0"/>
                  </a:spcAft>
                  <a:buSzPct val="25000"/>
                  <a:buNone/>
                </a:pPr>
                <a:r>
                  <a:rPr lang="en-US" sz="600">
                    <a:solidFill>
                      <a:schemeClr val="dk1"/>
                    </a:solidFill>
                    <a:latin typeface="Arial Narrow" charset="0"/>
                    <a:ea typeface="Arial Narrow" charset="0"/>
                    <a:cs typeface="Arial Narrow" charset="0"/>
                    <a:sym typeface="Arial Narrow"/>
                  </a:rPr>
                  <a:t>30/60/90 day</a:t>
                </a:r>
              </a:p>
              <a:p>
                <a:pPr marL="0" marR="0" lvl="0" indent="0" algn="ctr" rtl="0">
                  <a:lnSpc>
                    <a:spcPct val="100000"/>
                  </a:lnSpc>
                  <a:spcBef>
                    <a:spcPts val="0"/>
                  </a:spcBef>
                  <a:spcAft>
                    <a:spcPts val="0"/>
                  </a:spcAft>
                  <a:buSzPct val="25000"/>
                  <a:buNone/>
                </a:pPr>
                <a:r>
                  <a:rPr lang="en-US" sz="600">
                    <a:solidFill>
                      <a:schemeClr val="dk1"/>
                    </a:solidFill>
                    <a:latin typeface="Arial Narrow" charset="0"/>
                    <a:ea typeface="Arial Narrow" charset="0"/>
                    <a:cs typeface="Arial Narrow" charset="0"/>
                    <a:sym typeface="Arial Narrow"/>
                  </a:rPr>
                  <a:t>Forecast</a:t>
                </a:r>
              </a:p>
            </p:txBody>
          </p:sp>
          <p:cxnSp>
            <p:nvCxnSpPr>
              <p:cNvPr id="202" name="Shape 830">
                <a:extLst>
                  <a:ext uri="{FF2B5EF4-FFF2-40B4-BE49-F238E27FC236}">
                    <a16:creationId xmlns:a16="http://schemas.microsoft.com/office/drawing/2014/main" id="{3250A621-532E-B548-B5F7-23B46980F078}"/>
                  </a:ext>
                </a:extLst>
              </p:cNvPr>
              <p:cNvCxnSpPr/>
              <p:nvPr/>
            </p:nvCxnSpPr>
            <p:spPr>
              <a:xfrm>
                <a:off x="6945963" y="955990"/>
                <a:ext cx="1109400" cy="61200"/>
              </a:xfrm>
              <a:prstGeom prst="straightConnector1">
                <a:avLst/>
              </a:prstGeom>
              <a:noFill/>
              <a:ln w="12700" cap="flat" cmpd="sng">
                <a:solidFill>
                  <a:schemeClr val="dk1"/>
                </a:solidFill>
                <a:prstDash val="solid"/>
                <a:round/>
                <a:headEnd type="none" w="med" len="med"/>
                <a:tailEnd type="none" w="med" len="med"/>
              </a:ln>
            </p:spPr>
          </p:cxnSp>
          <p:cxnSp>
            <p:nvCxnSpPr>
              <p:cNvPr id="203" name="Shape 831">
                <a:extLst>
                  <a:ext uri="{FF2B5EF4-FFF2-40B4-BE49-F238E27FC236}">
                    <a16:creationId xmlns:a16="http://schemas.microsoft.com/office/drawing/2014/main" id="{0D06F6D8-B1A2-0948-847B-68359DE5586C}"/>
                  </a:ext>
                </a:extLst>
              </p:cNvPr>
              <p:cNvCxnSpPr/>
              <p:nvPr/>
            </p:nvCxnSpPr>
            <p:spPr>
              <a:xfrm rot="10800000">
                <a:off x="4659928" y="1166456"/>
                <a:ext cx="838199" cy="2542"/>
              </a:xfrm>
              <a:prstGeom prst="straightConnector1">
                <a:avLst/>
              </a:prstGeom>
              <a:noFill/>
              <a:ln w="12700" cap="flat" cmpd="sng">
                <a:solidFill>
                  <a:schemeClr val="dk1"/>
                </a:solidFill>
                <a:prstDash val="solid"/>
                <a:round/>
                <a:headEnd type="none" w="med" len="med"/>
                <a:tailEnd type="stealth" w="med" len="med"/>
              </a:ln>
            </p:spPr>
          </p:cxnSp>
          <p:cxnSp>
            <p:nvCxnSpPr>
              <p:cNvPr id="204" name="Shape 832">
                <a:extLst>
                  <a:ext uri="{FF2B5EF4-FFF2-40B4-BE49-F238E27FC236}">
                    <a16:creationId xmlns:a16="http://schemas.microsoft.com/office/drawing/2014/main" id="{F4C6DD61-B836-3741-A5FA-803FEF5467ED}"/>
                  </a:ext>
                </a:extLst>
              </p:cNvPr>
              <p:cNvCxnSpPr/>
              <p:nvPr/>
            </p:nvCxnSpPr>
            <p:spPr>
              <a:xfrm rot="10800000">
                <a:off x="5269550" y="937990"/>
                <a:ext cx="838200" cy="18000"/>
              </a:xfrm>
              <a:prstGeom prst="straightConnector1">
                <a:avLst/>
              </a:prstGeom>
              <a:noFill/>
              <a:ln w="9525" cap="flat" cmpd="sng">
                <a:solidFill>
                  <a:schemeClr val="dk1"/>
                </a:solidFill>
                <a:prstDash val="solid"/>
                <a:round/>
                <a:headEnd type="none" w="med" len="med"/>
                <a:tailEnd type="none" w="med" len="med"/>
              </a:ln>
            </p:spPr>
          </p:cxnSp>
          <p:cxnSp>
            <p:nvCxnSpPr>
              <p:cNvPr id="205" name="Shape 833">
                <a:extLst>
                  <a:ext uri="{FF2B5EF4-FFF2-40B4-BE49-F238E27FC236}">
                    <a16:creationId xmlns:a16="http://schemas.microsoft.com/office/drawing/2014/main" id="{591B397C-A2F7-6C43-9B8B-1DDF6D1E6ADC}"/>
                  </a:ext>
                </a:extLst>
              </p:cNvPr>
              <p:cNvCxnSpPr/>
              <p:nvPr/>
            </p:nvCxnSpPr>
            <p:spPr>
              <a:xfrm rot="-5400000" flipH="1">
                <a:off x="5269528" y="937855"/>
                <a:ext cx="228600" cy="228600"/>
              </a:xfrm>
              <a:prstGeom prst="straightConnector1">
                <a:avLst/>
              </a:prstGeom>
              <a:noFill/>
              <a:ln w="12700" cap="flat" cmpd="sng">
                <a:solidFill>
                  <a:schemeClr val="dk1"/>
                </a:solidFill>
                <a:prstDash val="solid"/>
                <a:round/>
                <a:headEnd type="none" w="med" len="med"/>
                <a:tailEnd type="none" w="med" len="med"/>
              </a:ln>
            </p:spPr>
          </p:cxnSp>
        </p:grpSp>
        <p:grpSp>
          <p:nvGrpSpPr>
            <p:cNvPr id="99" name="Shape 834">
              <a:extLst>
                <a:ext uri="{FF2B5EF4-FFF2-40B4-BE49-F238E27FC236}">
                  <a16:creationId xmlns:a16="http://schemas.microsoft.com/office/drawing/2014/main" id="{106B5C6A-1896-734A-A692-3ED885891F02}"/>
                </a:ext>
              </a:extLst>
            </p:cNvPr>
            <p:cNvGrpSpPr/>
            <p:nvPr/>
          </p:nvGrpSpPr>
          <p:grpSpPr>
            <a:xfrm>
              <a:off x="3821113" y="1624013"/>
              <a:ext cx="1066799" cy="391960"/>
              <a:chOff x="3821728" y="1623656"/>
              <a:chExt cx="1066799" cy="391960"/>
            </a:xfrm>
          </p:grpSpPr>
          <p:sp>
            <p:nvSpPr>
              <p:cNvPr id="199" name="Shape 835">
                <a:extLst>
                  <a:ext uri="{FF2B5EF4-FFF2-40B4-BE49-F238E27FC236}">
                    <a16:creationId xmlns:a16="http://schemas.microsoft.com/office/drawing/2014/main" id="{9F0016E4-38C3-C24F-B65B-2EFC28766DDF}"/>
                  </a:ext>
                </a:extLst>
              </p:cNvPr>
              <p:cNvSpPr txBox="1"/>
              <p:nvPr/>
            </p:nvSpPr>
            <p:spPr>
              <a:xfrm>
                <a:off x="3821728" y="1796907"/>
                <a:ext cx="1066799" cy="218710"/>
              </a:xfrm>
              <a:prstGeom prst="rect">
                <a:avLst/>
              </a:prstGeom>
              <a:noFill/>
              <a:ln w="9525" cap="flat" cmpd="sng">
                <a:solidFill>
                  <a:schemeClr val="dk1"/>
                </a:solidFill>
                <a:prstDash val="solid"/>
                <a:miter/>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 Weekly Schedule</a:t>
                </a:r>
              </a:p>
            </p:txBody>
          </p:sp>
          <p:cxnSp>
            <p:nvCxnSpPr>
              <p:cNvPr id="200" name="Shape 836">
                <a:extLst>
                  <a:ext uri="{FF2B5EF4-FFF2-40B4-BE49-F238E27FC236}">
                    <a16:creationId xmlns:a16="http://schemas.microsoft.com/office/drawing/2014/main" id="{0FEAD21F-2590-2749-B987-2FCDD565B110}"/>
                  </a:ext>
                </a:extLst>
              </p:cNvPr>
              <p:cNvCxnSpPr/>
              <p:nvPr/>
            </p:nvCxnSpPr>
            <p:spPr>
              <a:xfrm rot="-5400000">
                <a:off x="4270151" y="1708633"/>
                <a:ext cx="173250" cy="3296"/>
              </a:xfrm>
              <a:prstGeom prst="straightConnector1">
                <a:avLst/>
              </a:prstGeom>
              <a:noFill/>
              <a:ln w="19050" cap="flat" cmpd="sng">
                <a:solidFill>
                  <a:schemeClr val="dk1"/>
                </a:solidFill>
                <a:prstDash val="solid"/>
                <a:round/>
                <a:headEnd type="none" w="med" len="med"/>
                <a:tailEnd type="none" w="med" len="med"/>
              </a:ln>
            </p:spPr>
          </p:cxnSp>
        </p:grpSp>
        <p:grpSp>
          <p:nvGrpSpPr>
            <p:cNvPr id="100" name="Shape 837">
              <a:extLst>
                <a:ext uri="{FF2B5EF4-FFF2-40B4-BE49-F238E27FC236}">
                  <a16:creationId xmlns:a16="http://schemas.microsoft.com/office/drawing/2014/main" id="{51868112-BD09-5945-9A67-9AAD153D2B07}"/>
                </a:ext>
              </a:extLst>
            </p:cNvPr>
            <p:cNvGrpSpPr/>
            <p:nvPr/>
          </p:nvGrpSpPr>
          <p:grpSpPr>
            <a:xfrm>
              <a:off x="3916363" y="1460499"/>
              <a:ext cx="533399" cy="212725"/>
              <a:chOff x="3916978" y="1459825"/>
              <a:chExt cx="533399" cy="213360"/>
            </a:xfrm>
          </p:grpSpPr>
          <p:sp>
            <p:nvSpPr>
              <p:cNvPr id="196" name="Shape 838">
                <a:extLst>
                  <a:ext uri="{FF2B5EF4-FFF2-40B4-BE49-F238E27FC236}">
                    <a16:creationId xmlns:a16="http://schemas.microsoft.com/office/drawing/2014/main" id="{77E5E57E-4307-6942-B33D-3DF28B8F5281}"/>
                  </a:ext>
                </a:extLst>
              </p:cNvPr>
              <p:cNvSpPr txBox="1"/>
              <p:nvPr/>
            </p:nvSpPr>
            <p:spPr>
              <a:xfrm>
                <a:off x="3916978" y="1465437"/>
                <a:ext cx="533399" cy="20774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 MRP</a:t>
                </a:r>
              </a:p>
            </p:txBody>
          </p:sp>
          <p:cxnSp>
            <p:nvCxnSpPr>
              <p:cNvPr id="197" name="Shape 839">
                <a:extLst>
                  <a:ext uri="{FF2B5EF4-FFF2-40B4-BE49-F238E27FC236}">
                    <a16:creationId xmlns:a16="http://schemas.microsoft.com/office/drawing/2014/main" id="{1F7EA49C-B9D1-F845-9546-B5D82AB73F14}"/>
                  </a:ext>
                </a:extLst>
              </p:cNvPr>
              <p:cNvCxnSpPr/>
              <p:nvPr/>
            </p:nvCxnSpPr>
            <p:spPr>
              <a:xfrm>
                <a:off x="4050328" y="1463636"/>
                <a:ext cx="312419" cy="1587"/>
              </a:xfrm>
              <a:prstGeom prst="straightConnector1">
                <a:avLst/>
              </a:prstGeom>
              <a:noFill/>
              <a:ln w="9525" cap="flat" cmpd="sng">
                <a:solidFill>
                  <a:schemeClr val="dk1"/>
                </a:solidFill>
                <a:prstDash val="solid"/>
                <a:round/>
                <a:headEnd type="none" w="med" len="med"/>
                <a:tailEnd type="none" w="med" len="med"/>
              </a:ln>
            </p:spPr>
          </p:cxnSp>
          <p:cxnSp>
            <p:nvCxnSpPr>
              <p:cNvPr id="198" name="Shape 840">
                <a:extLst>
                  <a:ext uri="{FF2B5EF4-FFF2-40B4-BE49-F238E27FC236}">
                    <a16:creationId xmlns:a16="http://schemas.microsoft.com/office/drawing/2014/main" id="{9FE4BC62-7F1B-4747-8B54-A7C54A1D734F}"/>
                  </a:ext>
                </a:extLst>
              </p:cNvPr>
              <p:cNvCxnSpPr/>
              <p:nvPr/>
            </p:nvCxnSpPr>
            <p:spPr>
              <a:xfrm rot="-5400000">
                <a:off x="4276765" y="1541483"/>
                <a:ext cx="163829" cy="513"/>
              </a:xfrm>
              <a:prstGeom prst="straightConnector1">
                <a:avLst/>
              </a:prstGeom>
              <a:noFill/>
              <a:ln w="9525" cap="flat" cmpd="sng">
                <a:solidFill>
                  <a:schemeClr val="dk1"/>
                </a:solidFill>
                <a:prstDash val="solid"/>
                <a:round/>
                <a:headEnd type="none" w="med" len="med"/>
                <a:tailEnd type="none" w="med" len="med"/>
              </a:ln>
            </p:spPr>
          </p:cxnSp>
        </p:grpSp>
        <p:cxnSp>
          <p:nvCxnSpPr>
            <p:cNvPr id="101" name="Shape 841">
              <a:extLst>
                <a:ext uri="{FF2B5EF4-FFF2-40B4-BE49-F238E27FC236}">
                  <a16:creationId xmlns:a16="http://schemas.microsoft.com/office/drawing/2014/main" id="{D3D74923-CF5A-2644-8752-974A27250C21}"/>
                </a:ext>
              </a:extLst>
            </p:cNvPr>
            <p:cNvCxnSpPr/>
            <p:nvPr/>
          </p:nvCxnSpPr>
          <p:spPr>
            <a:xfrm rot="-5400000" flipH="1">
              <a:off x="5089526" y="1282700"/>
              <a:ext cx="1295400" cy="2740024"/>
            </a:xfrm>
            <a:prstGeom prst="straightConnector1">
              <a:avLst/>
            </a:prstGeom>
            <a:noFill/>
            <a:ln w="12700" cap="flat" cmpd="sng">
              <a:solidFill>
                <a:schemeClr val="dk1"/>
              </a:solidFill>
              <a:prstDash val="solid"/>
              <a:round/>
              <a:headEnd type="none" w="med" len="med"/>
              <a:tailEnd type="stealth" w="med" len="med"/>
            </a:ln>
          </p:spPr>
        </p:cxnSp>
        <p:cxnSp>
          <p:nvCxnSpPr>
            <p:cNvPr id="102" name="Shape 842">
              <a:extLst>
                <a:ext uri="{FF2B5EF4-FFF2-40B4-BE49-F238E27FC236}">
                  <a16:creationId xmlns:a16="http://schemas.microsoft.com/office/drawing/2014/main" id="{9FE3007D-F3A1-1141-BE0F-A04B7495F2E6}"/>
                </a:ext>
              </a:extLst>
            </p:cNvPr>
            <p:cNvCxnSpPr/>
            <p:nvPr/>
          </p:nvCxnSpPr>
          <p:spPr>
            <a:xfrm rot="-5400000" flipH="1">
              <a:off x="4481512" y="1890713"/>
              <a:ext cx="1295400" cy="1524000"/>
            </a:xfrm>
            <a:prstGeom prst="straightConnector1">
              <a:avLst/>
            </a:prstGeom>
            <a:noFill/>
            <a:ln w="12700" cap="flat" cmpd="sng">
              <a:solidFill>
                <a:schemeClr val="dk1"/>
              </a:solidFill>
              <a:prstDash val="solid"/>
              <a:round/>
              <a:headEnd type="none" w="med" len="med"/>
              <a:tailEnd type="stealth" w="med" len="med"/>
            </a:ln>
          </p:spPr>
        </p:cxnSp>
        <p:cxnSp>
          <p:nvCxnSpPr>
            <p:cNvPr id="103" name="Shape 843">
              <a:extLst>
                <a:ext uri="{FF2B5EF4-FFF2-40B4-BE49-F238E27FC236}">
                  <a16:creationId xmlns:a16="http://schemas.microsoft.com/office/drawing/2014/main" id="{1767CFFA-F0EF-BA4A-9492-32151CD96AE5}"/>
                </a:ext>
              </a:extLst>
            </p:cNvPr>
            <p:cNvCxnSpPr/>
            <p:nvPr/>
          </p:nvCxnSpPr>
          <p:spPr>
            <a:xfrm rot="-5400000" flipH="1">
              <a:off x="3866357" y="2505869"/>
              <a:ext cx="1295400" cy="293687"/>
            </a:xfrm>
            <a:prstGeom prst="straightConnector1">
              <a:avLst/>
            </a:prstGeom>
            <a:noFill/>
            <a:ln w="12700" cap="flat" cmpd="sng">
              <a:solidFill>
                <a:schemeClr val="dk1"/>
              </a:solidFill>
              <a:prstDash val="solid"/>
              <a:round/>
              <a:headEnd type="none" w="med" len="med"/>
              <a:tailEnd type="stealth" w="med" len="med"/>
            </a:ln>
          </p:spPr>
        </p:cxnSp>
        <p:cxnSp>
          <p:nvCxnSpPr>
            <p:cNvPr id="104" name="Shape 844">
              <a:extLst>
                <a:ext uri="{FF2B5EF4-FFF2-40B4-BE49-F238E27FC236}">
                  <a16:creationId xmlns:a16="http://schemas.microsoft.com/office/drawing/2014/main" id="{1F150744-FEA4-4748-BFDF-6209724F770E}"/>
                </a:ext>
              </a:extLst>
            </p:cNvPr>
            <p:cNvCxnSpPr/>
            <p:nvPr/>
          </p:nvCxnSpPr>
          <p:spPr>
            <a:xfrm rot="5400000">
              <a:off x="3220245" y="2164555"/>
              <a:ext cx="1306511" cy="987425"/>
            </a:xfrm>
            <a:prstGeom prst="straightConnector1">
              <a:avLst/>
            </a:prstGeom>
            <a:noFill/>
            <a:ln w="12700" cap="flat" cmpd="sng">
              <a:solidFill>
                <a:schemeClr val="dk1"/>
              </a:solidFill>
              <a:prstDash val="solid"/>
              <a:round/>
              <a:headEnd type="none" w="med" len="med"/>
              <a:tailEnd type="stealth" w="med" len="med"/>
            </a:ln>
          </p:spPr>
        </p:cxnSp>
        <p:cxnSp>
          <p:nvCxnSpPr>
            <p:cNvPr id="105" name="Shape 845">
              <a:extLst>
                <a:ext uri="{FF2B5EF4-FFF2-40B4-BE49-F238E27FC236}">
                  <a16:creationId xmlns:a16="http://schemas.microsoft.com/office/drawing/2014/main" id="{A525785F-8AD4-E442-966E-408D3E0DEF30}"/>
                </a:ext>
              </a:extLst>
            </p:cNvPr>
            <p:cNvCxnSpPr/>
            <p:nvPr/>
          </p:nvCxnSpPr>
          <p:spPr>
            <a:xfrm rot="5400000">
              <a:off x="2647157" y="1580356"/>
              <a:ext cx="1295400" cy="2144712"/>
            </a:xfrm>
            <a:prstGeom prst="straightConnector1">
              <a:avLst/>
            </a:prstGeom>
            <a:noFill/>
            <a:ln w="12700" cap="flat" cmpd="sng">
              <a:solidFill>
                <a:schemeClr val="dk1"/>
              </a:solidFill>
              <a:prstDash val="solid"/>
              <a:round/>
              <a:headEnd type="none" w="med" len="med"/>
              <a:tailEnd type="stealth" w="med" len="med"/>
            </a:ln>
          </p:spPr>
        </p:cxnSp>
        <p:grpSp>
          <p:nvGrpSpPr>
            <p:cNvPr id="106" name="Shape 846">
              <a:extLst>
                <a:ext uri="{FF2B5EF4-FFF2-40B4-BE49-F238E27FC236}">
                  <a16:creationId xmlns:a16="http://schemas.microsoft.com/office/drawing/2014/main" id="{BDAE7EDA-DB52-0749-843B-605806443ED8}"/>
                </a:ext>
              </a:extLst>
            </p:cNvPr>
            <p:cNvGrpSpPr/>
            <p:nvPr/>
          </p:nvGrpSpPr>
          <p:grpSpPr>
            <a:xfrm>
              <a:off x="1001712" y="785813"/>
              <a:ext cx="3047999" cy="384174"/>
              <a:chOff x="1002327" y="785456"/>
              <a:chExt cx="3047999" cy="383857"/>
            </a:xfrm>
          </p:grpSpPr>
          <p:sp>
            <p:nvSpPr>
              <p:cNvPr id="191" name="Shape 847">
                <a:extLst>
                  <a:ext uri="{FF2B5EF4-FFF2-40B4-BE49-F238E27FC236}">
                    <a16:creationId xmlns:a16="http://schemas.microsoft.com/office/drawing/2014/main" id="{4671B0E6-E72B-B045-B7AB-42B2CA1EA4C1}"/>
                  </a:ext>
                </a:extLst>
              </p:cNvPr>
              <p:cNvSpPr txBox="1"/>
              <p:nvPr/>
            </p:nvSpPr>
            <p:spPr>
              <a:xfrm>
                <a:off x="2297727" y="785456"/>
                <a:ext cx="685799" cy="322898"/>
              </a:xfrm>
              <a:prstGeom prst="rect">
                <a:avLst/>
              </a:prstGeom>
              <a:noFill/>
              <a:ln w="9525" cap="flat" cmpd="sng">
                <a:solidFill>
                  <a:schemeClr val="dk1"/>
                </a:solidFill>
                <a:prstDash val="solid"/>
                <a:round/>
                <a:headEnd type="none" w="med" len="med"/>
                <a:tailEnd type="none" w="med" len="med"/>
              </a:ln>
            </p:spPr>
            <p:txBody>
              <a:bodyPr lIns="91425" tIns="45700" rIns="91425" bIns="45700" anchor="b" anchorCtr="0">
                <a:noAutofit/>
              </a:bodyPr>
              <a:lstStyle/>
              <a:p>
                <a:pPr marL="0" marR="0" lvl="0" indent="0" algn="ctr" rtl="0">
                  <a:lnSpc>
                    <a:spcPct val="90000"/>
                  </a:lnSpc>
                  <a:spcBef>
                    <a:spcPts val="0"/>
                  </a:spcBef>
                  <a:spcAft>
                    <a:spcPts val="0"/>
                  </a:spcAft>
                  <a:buSzPct val="25000"/>
                  <a:buNone/>
                </a:pPr>
                <a:r>
                  <a:rPr lang="en-US" sz="600">
                    <a:solidFill>
                      <a:schemeClr val="dk1"/>
                    </a:solidFill>
                    <a:latin typeface="Arial Narrow" charset="0"/>
                    <a:ea typeface="Arial Narrow" charset="0"/>
                    <a:cs typeface="Arial Narrow" charset="0"/>
                    <a:sym typeface="Arial Narrow"/>
                  </a:rPr>
                  <a:t> 6-week</a:t>
                </a:r>
              </a:p>
              <a:p>
                <a:pPr marL="0" marR="0" lvl="0" indent="0" algn="ctr" rtl="0">
                  <a:lnSpc>
                    <a:spcPct val="90000"/>
                  </a:lnSpc>
                  <a:spcBef>
                    <a:spcPts val="0"/>
                  </a:spcBef>
                  <a:spcAft>
                    <a:spcPts val="0"/>
                  </a:spcAft>
                  <a:buSzPct val="25000"/>
                  <a:buNone/>
                </a:pPr>
                <a:r>
                  <a:rPr lang="en-US" sz="600">
                    <a:solidFill>
                      <a:schemeClr val="dk1"/>
                    </a:solidFill>
                    <a:latin typeface="Arial Narrow" charset="0"/>
                    <a:ea typeface="Arial Narrow" charset="0"/>
                    <a:cs typeface="Arial Narrow" charset="0"/>
                    <a:sym typeface="Arial Narrow"/>
                  </a:rPr>
                  <a:t>Forecast</a:t>
                </a:r>
              </a:p>
            </p:txBody>
          </p:sp>
          <p:cxnSp>
            <p:nvCxnSpPr>
              <p:cNvPr id="192" name="Shape 848">
                <a:extLst>
                  <a:ext uri="{FF2B5EF4-FFF2-40B4-BE49-F238E27FC236}">
                    <a16:creationId xmlns:a16="http://schemas.microsoft.com/office/drawing/2014/main" id="{5A43F345-8919-B146-B390-5091087E9DB2}"/>
                  </a:ext>
                </a:extLst>
              </p:cNvPr>
              <p:cNvCxnSpPr/>
              <p:nvPr/>
            </p:nvCxnSpPr>
            <p:spPr>
              <a:xfrm rot="10800000">
                <a:off x="1002327" y="1166455"/>
                <a:ext cx="685799" cy="2858"/>
              </a:xfrm>
              <a:prstGeom prst="straightConnector1">
                <a:avLst/>
              </a:prstGeom>
              <a:noFill/>
              <a:ln w="12700" cap="flat" cmpd="sng">
                <a:solidFill>
                  <a:schemeClr val="dk1"/>
                </a:solidFill>
                <a:prstDash val="solid"/>
                <a:round/>
                <a:headEnd type="none" w="med" len="med"/>
                <a:tailEnd type="stealth" w="med" len="med"/>
              </a:ln>
            </p:spPr>
          </p:cxnSp>
          <p:cxnSp>
            <p:nvCxnSpPr>
              <p:cNvPr id="193" name="Shape 849">
                <a:extLst>
                  <a:ext uri="{FF2B5EF4-FFF2-40B4-BE49-F238E27FC236}">
                    <a16:creationId xmlns:a16="http://schemas.microsoft.com/office/drawing/2014/main" id="{3CE67817-D803-724E-A702-8BA982769C81}"/>
                  </a:ext>
                </a:extLst>
              </p:cNvPr>
              <p:cNvCxnSpPr/>
              <p:nvPr/>
            </p:nvCxnSpPr>
            <p:spPr>
              <a:xfrm rot="5400000" flipH="1">
                <a:off x="1497627" y="975955"/>
                <a:ext cx="228600" cy="152399"/>
              </a:xfrm>
              <a:prstGeom prst="straightConnector1">
                <a:avLst/>
              </a:prstGeom>
              <a:noFill/>
              <a:ln w="12700" cap="flat" cmpd="sng">
                <a:solidFill>
                  <a:schemeClr val="dk1"/>
                </a:solidFill>
                <a:prstDash val="solid"/>
                <a:round/>
                <a:headEnd type="none" w="med" len="med"/>
                <a:tailEnd type="none" w="med" len="med"/>
              </a:ln>
            </p:spPr>
          </p:cxnSp>
          <p:cxnSp>
            <p:nvCxnSpPr>
              <p:cNvPr id="194" name="Shape 850">
                <a:extLst>
                  <a:ext uri="{FF2B5EF4-FFF2-40B4-BE49-F238E27FC236}">
                    <a16:creationId xmlns:a16="http://schemas.microsoft.com/office/drawing/2014/main" id="{51C4AAB8-E4DA-CB48-9DDF-63B16A2B7503}"/>
                  </a:ext>
                </a:extLst>
              </p:cNvPr>
              <p:cNvCxnSpPr/>
              <p:nvPr/>
            </p:nvCxnSpPr>
            <p:spPr>
              <a:xfrm>
                <a:off x="1535727" y="937605"/>
                <a:ext cx="762000" cy="9300"/>
              </a:xfrm>
              <a:prstGeom prst="straightConnector1">
                <a:avLst/>
              </a:prstGeom>
              <a:noFill/>
              <a:ln w="12700" cap="flat" cmpd="sng">
                <a:solidFill>
                  <a:schemeClr val="dk1"/>
                </a:solidFill>
                <a:prstDash val="solid"/>
                <a:round/>
                <a:headEnd type="none" w="med" len="med"/>
                <a:tailEnd type="none" w="med" len="med"/>
              </a:ln>
            </p:spPr>
          </p:cxnSp>
          <p:cxnSp>
            <p:nvCxnSpPr>
              <p:cNvPr id="195" name="Shape 851">
                <a:extLst>
                  <a:ext uri="{FF2B5EF4-FFF2-40B4-BE49-F238E27FC236}">
                    <a16:creationId xmlns:a16="http://schemas.microsoft.com/office/drawing/2014/main" id="{CD4A793A-38F7-3C47-8FA4-77C3910E461B}"/>
                  </a:ext>
                </a:extLst>
              </p:cNvPr>
              <p:cNvCxnSpPr/>
              <p:nvPr/>
            </p:nvCxnSpPr>
            <p:spPr>
              <a:xfrm>
                <a:off x="2983527" y="946905"/>
                <a:ext cx="1066800" cy="219600"/>
              </a:xfrm>
              <a:prstGeom prst="straightConnector1">
                <a:avLst/>
              </a:prstGeom>
              <a:noFill/>
              <a:ln w="12700" cap="flat" cmpd="sng">
                <a:solidFill>
                  <a:schemeClr val="dk1"/>
                </a:solidFill>
                <a:prstDash val="solid"/>
                <a:round/>
                <a:headEnd type="none" w="med" len="med"/>
                <a:tailEnd type="none" w="med" len="med"/>
              </a:ln>
            </p:spPr>
          </p:cxnSp>
        </p:grpSp>
        <p:grpSp>
          <p:nvGrpSpPr>
            <p:cNvPr id="107" name="Shape 852">
              <a:extLst>
                <a:ext uri="{FF2B5EF4-FFF2-40B4-BE49-F238E27FC236}">
                  <a16:creationId xmlns:a16="http://schemas.microsoft.com/office/drawing/2014/main" id="{285F06DC-8245-3E47-9495-B2D3DD059104}"/>
                </a:ext>
              </a:extLst>
            </p:cNvPr>
            <p:cNvGrpSpPr/>
            <p:nvPr/>
          </p:nvGrpSpPr>
          <p:grpSpPr>
            <a:xfrm>
              <a:off x="1001713" y="1319212"/>
              <a:ext cx="3044780" cy="322261"/>
              <a:chOff x="1002328" y="1318855"/>
              <a:chExt cx="3044145" cy="323164"/>
            </a:xfrm>
          </p:grpSpPr>
          <p:sp>
            <p:nvSpPr>
              <p:cNvPr id="188" name="Shape 853">
                <a:extLst>
                  <a:ext uri="{FF2B5EF4-FFF2-40B4-BE49-F238E27FC236}">
                    <a16:creationId xmlns:a16="http://schemas.microsoft.com/office/drawing/2014/main" id="{6A0D51F6-1AD4-8C42-8694-72A1C90F628F}"/>
                  </a:ext>
                </a:extLst>
              </p:cNvPr>
              <p:cNvSpPr txBox="1"/>
              <p:nvPr/>
            </p:nvSpPr>
            <p:spPr>
              <a:xfrm>
                <a:off x="1611800" y="1318855"/>
                <a:ext cx="609472" cy="323164"/>
              </a:xfrm>
              <a:prstGeom prst="rect">
                <a:avLst/>
              </a:prstGeom>
              <a:noFill/>
              <a:ln w="9525" cap="flat" cmpd="sng">
                <a:solidFill>
                  <a:schemeClr val="dk1"/>
                </a:solidFill>
                <a:prstDash val="solid"/>
                <a:round/>
                <a:headEnd type="none" w="med" len="med"/>
                <a:tailEnd type="none" w="med" len="med"/>
              </a:ln>
            </p:spPr>
            <p:txBody>
              <a:bodyPr lIns="91425" tIns="45700" rIns="91425" bIns="45700" anchor="b" anchorCtr="0">
                <a:noAutofit/>
              </a:bodyPr>
              <a:lstStyle/>
              <a:p>
                <a:pPr marL="0" marR="0" lvl="0" indent="0" algn="ctr" rtl="0">
                  <a:lnSpc>
                    <a:spcPct val="90000"/>
                  </a:lnSpc>
                  <a:spcBef>
                    <a:spcPts val="0"/>
                  </a:spcBef>
                  <a:spcAft>
                    <a:spcPts val="0"/>
                  </a:spcAft>
                  <a:buSzPct val="25000"/>
                  <a:buNone/>
                </a:pPr>
                <a:r>
                  <a:rPr lang="en-US" sz="600" dirty="0">
                    <a:solidFill>
                      <a:schemeClr val="dk1"/>
                    </a:solidFill>
                    <a:latin typeface="Arial Narrow" charset="0"/>
                    <a:ea typeface="Arial Narrow" charset="0"/>
                    <a:cs typeface="Arial Narrow" charset="0"/>
                    <a:sym typeface="Arial Narrow"/>
                  </a:rPr>
                  <a:t> Weekly </a:t>
                </a:r>
              </a:p>
              <a:p>
                <a:pPr marL="0" marR="0" lvl="0" indent="0" algn="ctr" rtl="0">
                  <a:lnSpc>
                    <a:spcPct val="90000"/>
                  </a:lnSpc>
                  <a:spcBef>
                    <a:spcPts val="0"/>
                  </a:spcBef>
                  <a:spcAft>
                    <a:spcPts val="0"/>
                  </a:spcAft>
                  <a:buSzPct val="25000"/>
                  <a:buNone/>
                </a:pPr>
                <a:r>
                  <a:rPr lang="en-US" sz="600" dirty="0">
                    <a:solidFill>
                      <a:schemeClr val="dk1"/>
                    </a:solidFill>
                    <a:latin typeface="Arial Narrow" charset="0"/>
                    <a:ea typeface="Arial Narrow" charset="0"/>
                    <a:cs typeface="Arial Narrow" charset="0"/>
                    <a:sym typeface="Arial Narrow"/>
                  </a:rPr>
                  <a:t>Fax</a:t>
                </a:r>
              </a:p>
            </p:txBody>
          </p:sp>
          <p:cxnSp>
            <p:nvCxnSpPr>
              <p:cNvPr id="189" name="Shape 854">
                <a:extLst>
                  <a:ext uri="{FF2B5EF4-FFF2-40B4-BE49-F238E27FC236}">
                    <a16:creationId xmlns:a16="http://schemas.microsoft.com/office/drawing/2014/main" id="{596B5EA5-932B-6849-A95B-E4E19648F2D6}"/>
                  </a:ext>
                </a:extLst>
              </p:cNvPr>
              <p:cNvCxnSpPr/>
              <p:nvPr/>
            </p:nvCxnSpPr>
            <p:spPr>
              <a:xfrm rot="10800000">
                <a:off x="1002328" y="1470304"/>
                <a:ext cx="609599" cy="2540"/>
              </a:xfrm>
              <a:prstGeom prst="straightConnector1">
                <a:avLst/>
              </a:prstGeom>
              <a:noFill/>
              <a:ln w="12700" cap="flat" cmpd="sng">
                <a:solidFill>
                  <a:schemeClr val="dk1"/>
                </a:solidFill>
                <a:prstDash val="solid"/>
                <a:round/>
                <a:headEnd type="none" w="med" len="med"/>
                <a:tailEnd type="stealth" w="med" len="med"/>
              </a:ln>
            </p:spPr>
          </p:cxnSp>
          <p:cxnSp>
            <p:nvCxnSpPr>
              <p:cNvPr id="190" name="Shape 855">
                <a:extLst>
                  <a:ext uri="{FF2B5EF4-FFF2-40B4-BE49-F238E27FC236}">
                    <a16:creationId xmlns:a16="http://schemas.microsoft.com/office/drawing/2014/main" id="{307E52B2-99CE-A640-B450-FFBD9E1BCF9D}"/>
                  </a:ext>
                </a:extLst>
              </p:cNvPr>
              <p:cNvCxnSpPr/>
              <p:nvPr/>
            </p:nvCxnSpPr>
            <p:spPr>
              <a:xfrm rot="10800000" flipH="1">
                <a:off x="2221273" y="1433338"/>
                <a:ext cx="1825200" cy="47100"/>
              </a:xfrm>
              <a:prstGeom prst="straightConnector1">
                <a:avLst/>
              </a:prstGeom>
              <a:noFill/>
              <a:ln w="12700" cap="flat" cmpd="sng">
                <a:solidFill>
                  <a:schemeClr val="dk1"/>
                </a:solidFill>
                <a:prstDash val="solid"/>
                <a:round/>
                <a:headEnd type="none" w="med" len="med"/>
                <a:tailEnd type="none" w="med" len="med"/>
              </a:ln>
            </p:spPr>
          </p:cxnSp>
        </p:grpSp>
        <p:grpSp>
          <p:nvGrpSpPr>
            <p:cNvPr id="108" name="Shape 856">
              <a:extLst>
                <a:ext uri="{FF2B5EF4-FFF2-40B4-BE49-F238E27FC236}">
                  <a16:creationId xmlns:a16="http://schemas.microsoft.com/office/drawing/2014/main" id="{9E1953C7-AA0D-A24A-8921-585D1ABFB083}"/>
                </a:ext>
              </a:extLst>
            </p:cNvPr>
            <p:cNvGrpSpPr/>
            <p:nvPr/>
          </p:nvGrpSpPr>
          <p:grpSpPr>
            <a:xfrm>
              <a:off x="4811712" y="3071931"/>
              <a:ext cx="506411" cy="228481"/>
              <a:chOff x="4953000" y="3352918"/>
              <a:chExt cx="505216" cy="228481"/>
            </a:xfrm>
          </p:grpSpPr>
          <p:sp>
            <p:nvSpPr>
              <p:cNvPr id="183" name="Shape 857">
                <a:extLst>
                  <a:ext uri="{FF2B5EF4-FFF2-40B4-BE49-F238E27FC236}">
                    <a16:creationId xmlns:a16="http://schemas.microsoft.com/office/drawing/2014/main" id="{DE5C874F-A17F-9A4B-93C1-54131857876E}"/>
                  </a:ext>
                </a:extLst>
              </p:cNvPr>
              <p:cNvSpPr/>
              <p:nvPr/>
            </p:nvSpPr>
            <p:spPr>
              <a:xfrm>
                <a:off x="4953000" y="3429000"/>
                <a:ext cx="152399" cy="1523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184" name="Shape 858">
                <a:extLst>
                  <a:ext uri="{FF2B5EF4-FFF2-40B4-BE49-F238E27FC236}">
                    <a16:creationId xmlns:a16="http://schemas.microsoft.com/office/drawing/2014/main" id="{B7EA3BA7-51B7-BC45-9B69-C9AF6EA09812}"/>
                  </a:ext>
                </a:extLst>
              </p:cNvPr>
              <p:cNvSpPr/>
              <p:nvPr/>
            </p:nvSpPr>
            <p:spPr>
              <a:xfrm>
                <a:off x="5181600" y="3429000"/>
                <a:ext cx="152399" cy="1523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185" name="Shape 859">
                <a:extLst>
                  <a:ext uri="{FF2B5EF4-FFF2-40B4-BE49-F238E27FC236}">
                    <a16:creationId xmlns:a16="http://schemas.microsoft.com/office/drawing/2014/main" id="{EEBFBAE4-298A-6F4A-9271-9B492C8A0FB0}"/>
                  </a:ext>
                </a:extLst>
              </p:cNvPr>
              <p:cNvCxnSpPr/>
              <p:nvPr/>
            </p:nvCxnSpPr>
            <p:spPr>
              <a:xfrm>
                <a:off x="5105399" y="3505199"/>
                <a:ext cx="76200" cy="0"/>
              </a:xfrm>
              <a:prstGeom prst="straightConnector1">
                <a:avLst/>
              </a:prstGeom>
              <a:noFill/>
              <a:ln w="9525" cap="flat" cmpd="sng">
                <a:solidFill>
                  <a:schemeClr val="dk1"/>
                </a:solidFill>
                <a:prstDash val="solid"/>
                <a:round/>
                <a:headEnd type="none" w="med" len="med"/>
                <a:tailEnd type="none" w="med" len="med"/>
              </a:ln>
            </p:spPr>
          </p:cxnSp>
          <p:cxnSp>
            <p:nvCxnSpPr>
              <p:cNvPr id="186" name="Shape 860">
                <a:extLst>
                  <a:ext uri="{FF2B5EF4-FFF2-40B4-BE49-F238E27FC236}">
                    <a16:creationId xmlns:a16="http://schemas.microsoft.com/office/drawing/2014/main" id="{2A1E2677-67F1-C248-8201-6DFDDF708FEF}"/>
                  </a:ext>
                </a:extLst>
              </p:cNvPr>
              <p:cNvCxnSpPr/>
              <p:nvPr/>
            </p:nvCxnSpPr>
            <p:spPr>
              <a:xfrm rot="10800000" flipH="1">
                <a:off x="4975318" y="3352918"/>
                <a:ext cx="129900" cy="98400"/>
              </a:xfrm>
              <a:prstGeom prst="straightConnector1">
                <a:avLst/>
              </a:prstGeom>
              <a:noFill/>
              <a:ln w="9525" cap="flat" cmpd="sng">
                <a:solidFill>
                  <a:schemeClr val="dk1"/>
                </a:solidFill>
                <a:prstDash val="solid"/>
                <a:round/>
                <a:headEnd type="none" w="med" len="med"/>
                <a:tailEnd type="none" w="med" len="med"/>
              </a:ln>
            </p:spPr>
          </p:cxnSp>
          <p:cxnSp>
            <p:nvCxnSpPr>
              <p:cNvPr id="187" name="Shape 861">
                <a:extLst>
                  <a:ext uri="{FF2B5EF4-FFF2-40B4-BE49-F238E27FC236}">
                    <a16:creationId xmlns:a16="http://schemas.microsoft.com/office/drawing/2014/main" id="{B5ECED04-BAAF-8149-B773-29A8D61CC858}"/>
                  </a:ext>
                </a:extLst>
              </p:cNvPr>
              <p:cNvCxnSpPr/>
              <p:nvPr/>
            </p:nvCxnSpPr>
            <p:spPr>
              <a:xfrm rot="10800000" flipH="1">
                <a:off x="5334000" y="3380983"/>
                <a:ext cx="124216" cy="124216"/>
              </a:xfrm>
              <a:prstGeom prst="straightConnector1">
                <a:avLst/>
              </a:prstGeom>
              <a:noFill/>
              <a:ln w="9525" cap="flat" cmpd="sng">
                <a:solidFill>
                  <a:schemeClr val="dk1"/>
                </a:solidFill>
                <a:prstDash val="solid"/>
                <a:round/>
                <a:headEnd type="none" w="med" len="med"/>
                <a:tailEnd type="none" w="med" len="med"/>
              </a:ln>
            </p:spPr>
          </p:cxnSp>
        </p:grpSp>
        <p:grpSp>
          <p:nvGrpSpPr>
            <p:cNvPr id="109" name="Shape 862">
              <a:extLst>
                <a:ext uri="{FF2B5EF4-FFF2-40B4-BE49-F238E27FC236}">
                  <a16:creationId xmlns:a16="http://schemas.microsoft.com/office/drawing/2014/main" id="{137CBFCD-C1DB-2D41-BD9D-428F344EE3F6}"/>
                </a:ext>
              </a:extLst>
            </p:cNvPr>
            <p:cNvGrpSpPr/>
            <p:nvPr/>
          </p:nvGrpSpPr>
          <p:grpSpPr>
            <a:xfrm>
              <a:off x="4033838" y="2840119"/>
              <a:ext cx="282721" cy="296780"/>
              <a:chOff x="4150519" y="3229742"/>
              <a:chExt cx="282638" cy="297364"/>
            </a:xfrm>
          </p:grpSpPr>
          <p:grpSp>
            <p:nvGrpSpPr>
              <p:cNvPr id="174" name="Shape 863">
                <a:extLst>
                  <a:ext uri="{FF2B5EF4-FFF2-40B4-BE49-F238E27FC236}">
                    <a16:creationId xmlns:a16="http://schemas.microsoft.com/office/drawing/2014/main" id="{F034E900-1BFF-C445-892D-E6529EB3BA35}"/>
                  </a:ext>
                </a:extLst>
              </p:cNvPr>
              <p:cNvGrpSpPr/>
              <p:nvPr/>
            </p:nvGrpSpPr>
            <p:grpSpPr>
              <a:xfrm>
                <a:off x="4150519" y="3229742"/>
                <a:ext cx="282638" cy="244977"/>
                <a:chOff x="4205287" y="3229742"/>
                <a:chExt cx="227841" cy="244977"/>
              </a:xfrm>
            </p:grpSpPr>
            <p:sp>
              <p:nvSpPr>
                <p:cNvPr id="177" name="Shape 864">
                  <a:extLst>
                    <a:ext uri="{FF2B5EF4-FFF2-40B4-BE49-F238E27FC236}">
                      <a16:creationId xmlns:a16="http://schemas.microsoft.com/office/drawing/2014/main" id="{E8FF9660-8610-3144-A75E-22DCBEDC0DB0}"/>
                    </a:ext>
                  </a:extLst>
                </p:cNvPr>
                <p:cNvSpPr/>
                <p:nvPr/>
              </p:nvSpPr>
              <p:spPr>
                <a:xfrm>
                  <a:off x="4206239" y="3375964"/>
                  <a:ext cx="138988" cy="98755"/>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Calibri"/>
                  </a:endParaRPr>
                </a:p>
              </p:txBody>
            </p:sp>
            <p:cxnSp>
              <p:nvCxnSpPr>
                <p:cNvPr id="178" name="Shape 865">
                  <a:extLst>
                    <a:ext uri="{FF2B5EF4-FFF2-40B4-BE49-F238E27FC236}">
                      <a16:creationId xmlns:a16="http://schemas.microsoft.com/office/drawing/2014/main" id="{2628443E-E89A-A944-A387-7C928A77F32F}"/>
                    </a:ext>
                  </a:extLst>
                </p:cNvPr>
                <p:cNvCxnSpPr/>
                <p:nvPr/>
              </p:nvCxnSpPr>
              <p:spPr>
                <a:xfrm rot="10800000" flipH="1">
                  <a:off x="4345228" y="3423542"/>
                  <a:ext cx="87900" cy="1800"/>
                </a:xfrm>
                <a:prstGeom prst="straightConnector1">
                  <a:avLst/>
                </a:prstGeom>
                <a:noFill/>
                <a:ln w="9525" cap="flat" cmpd="sng">
                  <a:solidFill>
                    <a:schemeClr val="dk1"/>
                  </a:solidFill>
                  <a:prstDash val="solid"/>
                  <a:round/>
                  <a:headEnd type="none" w="med" len="med"/>
                  <a:tailEnd type="none" w="med" len="med"/>
                </a:ln>
              </p:spPr>
            </p:cxnSp>
            <p:cxnSp>
              <p:nvCxnSpPr>
                <p:cNvPr id="179" name="Shape 866">
                  <a:extLst>
                    <a:ext uri="{FF2B5EF4-FFF2-40B4-BE49-F238E27FC236}">
                      <a16:creationId xmlns:a16="http://schemas.microsoft.com/office/drawing/2014/main" id="{37CF077E-A8B7-5E44-A7B3-CD27DA7D9B4E}"/>
                    </a:ext>
                  </a:extLst>
                </p:cNvPr>
                <p:cNvCxnSpPr/>
                <p:nvPr/>
              </p:nvCxnSpPr>
              <p:spPr>
                <a:xfrm rot="10800000" flipH="1">
                  <a:off x="4345228" y="3229742"/>
                  <a:ext cx="3900" cy="195600"/>
                </a:xfrm>
                <a:prstGeom prst="straightConnector1">
                  <a:avLst/>
                </a:prstGeom>
                <a:noFill/>
                <a:ln w="9525" cap="flat" cmpd="sng">
                  <a:solidFill>
                    <a:schemeClr val="dk1"/>
                  </a:solidFill>
                  <a:prstDash val="solid"/>
                  <a:round/>
                  <a:headEnd type="none" w="med" len="med"/>
                  <a:tailEnd type="none" w="med" len="med"/>
                </a:ln>
              </p:spPr>
            </p:cxnSp>
            <p:cxnSp>
              <p:nvCxnSpPr>
                <p:cNvPr id="180" name="Shape 867">
                  <a:extLst>
                    <a:ext uri="{FF2B5EF4-FFF2-40B4-BE49-F238E27FC236}">
                      <a16:creationId xmlns:a16="http://schemas.microsoft.com/office/drawing/2014/main" id="{863A82D4-3E39-1B4E-B776-52CCBBFEF6AF}"/>
                    </a:ext>
                  </a:extLst>
                </p:cNvPr>
                <p:cNvCxnSpPr/>
                <p:nvPr/>
              </p:nvCxnSpPr>
              <p:spPr>
                <a:xfrm rot="10800000" flipH="1">
                  <a:off x="4206239" y="3273542"/>
                  <a:ext cx="3900" cy="151800"/>
                </a:xfrm>
                <a:prstGeom prst="straightConnector1">
                  <a:avLst/>
                </a:prstGeom>
                <a:noFill/>
                <a:ln w="9525" cap="flat" cmpd="sng">
                  <a:solidFill>
                    <a:schemeClr val="dk1"/>
                  </a:solidFill>
                  <a:prstDash val="solid"/>
                  <a:round/>
                  <a:headEnd type="none" w="med" len="med"/>
                  <a:tailEnd type="none" w="med" len="med"/>
                </a:ln>
              </p:spPr>
            </p:cxnSp>
            <p:cxnSp>
              <p:nvCxnSpPr>
                <p:cNvPr id="181" name="Shape 868">
                  <a:extLst>
                    <a:ext uri="{FF2B5EF4-FFF2-40B4-BE49-F238E27FC236}">
                      <a16:creationId xmlns:a16="http://schemas.microsoft.com/office/drawing/2014/main" id="{DF930979-6DDC-8E43-A0D2-A6A74D72C040}"/>
                    </a:ext>
                  </a:extLst>
                </p:cNvPr>
                <p:cNvCxnSpPr/>
                <p:nvPr/>
              </p:nvCxnSpPr>
              <p:spPr>
                <a:xfrm rot="-5400000" flipH="1">
                  <a:off x="4274908" y="3299848"/>
                  <a:ext cx="87875" cy="50902"/>
                </a:xfrm>
                <a:prstGeom prst="straightConnector1">
                  <a:avLst/>
                </a:prstGeom>
                <a:noFill/>
                <a:ln w="9525" cap="flat" cmpd="sng">
                  <a:solidFill>
                    <a:schemeClr val="dk1"/>
                  </a:solidFill>
                  <a:prstDash val="solid"/>
                  <a:round/>
                  <a:headEnd type="none" w="med" len="med"/>
                  <a:tailEnd type="none" w="med" len="med"/>
                </a:ln>
              </p:spPr>
            </p:cxnSp>
            <p:cxnSp>
              <p:nvCxnSpPr>
                <p:cNvPr id="182" name="Shape 869">
                  <a:extLst>
                    <a:ext uri="{FF2B5EF4-FFF2-40B4-BE49-F238E27FC236}">
                      <a16:creationId xmlns:a16="http://schemas.microsoft.com/office/drawing/2014/main" id="{A2E3857F-4091-5F49-9F72-8915534019FC}"/>
                    </a:ext>
                  </a:extLst>
                </p:cNvPr>
                <p:cNvCxnSpPr/>
                <p:nvPr/>
              </p:nvCxnSpPr>
              <p:spPr>
                <a:xfrm>
                  <a:off x="4205287" y="3276600"/>
                  <a:ext cx="95250" cy="1587"/>
                </a:xfrm>
                <a:prstGeom prst="straightConnector1">
                  <a:avLst/>
                </a:prstGeom>
                <a:noFill/>
                <a:ln w="9525" cap="flat" cmpd="sng">
                  <a:solidFill>
                    <a:schemeClr val="dk1"/>
                  </a:solidFill>
                  <a:prstDash val="solid"/>
                  <a:round/>
                  <a:headEnd type="none" w="med" len="med"/>
                  <a:tailEnd type="none" w="med" len="med"/>
                </a:ln>
              </p:spPr>
            </p:cxnSp>
          </p:grpSp>
          <p:sp>
            <p:nvSpPr>
              <p:cNvPr id="175" name="Shape 870">
                <a:extLst>
                  <a:ext uri="{FF2B5EF4-FFF2-40B4-BE49-F238E27FC236}">
                    <a16:creationId xmlns:a16="http://schemas.microsoft.com/office/drawing/2014/main" id="{BF73A91B-77A1-0546-B0F1-4CD89B9EF6BB}"/>
                  </a:ext>
                </a:extLst>
              </p:cNvPr>
              <p:cNvSpPr/>
              <p:nvPr/>
            </p:nvSpPr>
            <p:spPr>
              <a:xfrm>
                <a:off x="4155282" y="3479007"/>
                <a:ext cx="45718" cy="45718"/>
              </a:xfrm>
              <a:prstGeom prst="ellipse">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176" name="Shape 871">
                <a:extLst>
                  <a:ext uri="{FF2B5EF4-FFF2-40B4-BE49-F238E27FC236}">
                    <a16:creationId xmlns:a16="http://schemas.microsoft.com/office/drawing/2014/main" id="{9FDD0B8F-C418-0044-A127-E67BD3E136B6}"/>
                  </a:ext>
                </a:extLst>
              </p:cNvPr>
              <p:cNvSpPr/>
              <p:nvPr/>
            </p:nvSpPr>
            <p:spPr>
              <a:xfrm>
                <a:off x="4276726" y="3481387"/>
                <a:ext cx="45718" cy="45718"/>
              </a:xfrm>
              <a:prstGeom prst="ellipse">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cxnSp>
          <p:nvCxnSpPr>
            <p:cNvPr id="110" name="Shape 872">
              <a:extLst>
                <a:ext uri="{FF2B5EF4-FFF2-40B4-BE49-F238E27FC236}">
                  <a16:creationId xmlns:a16="http://schemas.microsoft.com/office/drawing/2014/main" id="{0DE2EB66-DDE1-1F46-AC2D-DD041B3163D4}"/>
                </a:ext>
              </a:extLst>
            </p:cNvPr>
            <p:cNvCxnSpPr/>
            <p:nvPr/>
          </p:nvCxnSpPr>
          <p:spPr>
            <a:xfrm>
              <a:off x="4395787" y="3035300"/>
              <a:ext cx="3684587" cy="1587"/>
            </a:xfrm>
            <a:prstGeom prst="straightConnector1">
              <a:avLst/>
            </a:prstGeom>
            <a:noFill/>
            <a:ln w="25400" cap="flat" cmpd="sng">
              <a:solidFill>
                <a:schemeClr val="dk1"/>
              </a:solidFill>
              <a:prstDash val="solid"/>
              <a:round/>
              <a:headEnd type="none" w="med" len="med"/>
              <a:tailEnd type="triangle" w="lg" len="lg"/>
            </a:ln>
          </p:spPr>
        </p:cxnSp>
        <p:sp>
          <p:nvSpPr>
            <p:cNvPr id="111" name="Shape 873">
              <a:extLst>
                <a:ext uri="{FF2B5EF4-FFF2-40B4-BE49-F238E27FC236}">
                  <a16:creationId xmlns:a16="http://schemas.microsoft.com/office/drawing/2014/main" id="{AE1E16F4-7739-9344-A96B-D8AA984E2D2F}"/>
                </a:ext>
              </a:extLst>
            </p:cNvPr>
            <p:cNvSpPr txBox="1"/>
            <p:nvPr/>
          </p:nvSpPr>
          <p:spPr>
            <a:xfrm>
              <a:off x="1306512"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.13 days</a:t>
              </a:r>
            </a:p>
          </p:txBody>
        </p:sp>
        <p:sp>
          <p:nvSpPr>
            <p:cNvPr id="112" name="Shape 874">
              <a:extLst>
                <a:ext uri="{FF2B5EF4-FFF2-40B4-BE49-F238E27FC236}">
                  <a16:creationId xmlns:a16="http://schemas.microsoft.com/office/drawing/2014/main" id="{4D9E8F2C-8C93-5843-A258-429B0C7D76EB}"/>
                </a:ext>
              </a:extLst>
            </p:cNvPr>
            <p:cNvSpPr txBox="1"/>
            <p:nvPr/>
          </p:nvSpPr>
          <p:spPr>
            <a:xfrm>
              <a:off x="2525713"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.38 days</a:t>
              </a:r>
            </a:p>
          </p:txBody>
        </p:sp>
        <p:sp>
          <p:nvSpPr>
            <p:cNvPr id="113" name="Shape 875">
              <a:extLst>
                <a:ext uri="{FF2B5EF4-FFF2-40B4-BE49-F238E27FC236}">
                  <a16:creationId xmlns:a16="http://schemas.microsoft.com/office/drawing/2014/main" id="{916517A5-FA29-BA4C-B807-7064258C3BB9}"/>
                </a:ext>
              </a:extLst>
            </p:cNvPr>
            <p:cNvSpPr txBox="1"/>
            <p:nvPr/>
          </p:nvSpPr>
          <p:spPr>
            <a:xfrm>
              <a:off x="3744912"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.88 days</a:t>
              </a:r>
            </a:p>
          </p:txBody>
        </p:sp>
        <p:sp>
          <p:nvSpPr>
            <p:cNvPr id="114" name="Shape 876">
              <a:extLst>
                <a:ext uri="{FF2B5EF4-FFF2-40B4-BE49-F238E27FC236}">
                  <a16:creationId xmlns:a16="http://schemas.microsoft.com/office/drawing/2014/main" id="{426BFB62-8C0E-9547-B068-1E7D1A3E91DA}"/>
                </a:ext>
              </a:extLst>
            </p:cNvPr>
            <p:cNvSpPr txBox="1"/>
            <p:nvPr/>
          </p:nvSpPr>
          <p:spPr>
            <a:xfrm>
              <a:off x="4964112"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.13 days</a:t>
              </a:r>
            </a:p>
          </p:txBody>
        </p:sp>
        <p:sp>
          <p:nvSpPr>
            <p:cNvPr id="115" name="Shape 877">
              <a:extLst>
                <a:ext uri="{FF2B5EF4-FFF2-40B4-BE49-F238E27FC236}">
                  <a16:creationId xmlns:a16="http://schemas.microsoft.com/office/drawing/2014/main" id="{DBCE8CF6-9FD0-8040-BE65-644BB51DF529}"/>
                </a:ext>
              </a:extLst>
            </p:cNvPr>
            <p:cNvSpPr txBox="1"/>
            <p:nvPr/>
          </p:nvSpPr>
          <p:spPr>
            <a:xfrm>
              <a:off x="7402513"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.25 days</a:t>
              </a:r>
            </a:p>
          </p:txBody>
        </p:sp>
        <p:sp>
          <p:nvSpPr>
            <p:cNvPr id="116" name="Shape 878">
              <a:extLst>
                <a:ext uri="{FF2B5EF4-FFF2-40B4-BE49-F238E27FC236}">
                  <a16:creationId xmlns:a16="http://schemas.microsoft.com/office/drawing/2014/main" id="{068C743C-87E5-C84A-9B2C-90BB89111DAA}"/>
                </a:ext>
              </a:extLst>
            </p:cNvPr>
            <p:cNvSpPr txBox="1"/>
            <p:nvPr/>
          </p:nvSpPr>
          <p:spPr>
            <a:xfrm>
              <a:off x="6183312" y="3910012"/>
              <a:ext cx="595311"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.38 days</a:t>
              </a:r>
            </a:p>
          </p:txBody>
        </p:sp>
        <p:grpSp>
          <p:nvGrpSpPr>
            <p:cNvPr id="117" name="Shape 879">
              <a:extLst>
                <a:ext uri="{FF2B5EF4-FFF2-40B4-BE49-F238E27FC236}">
                  <a16:creationId xmlns:a16="http://schemas.microsoft.com/office/drawing/2014/main" id="{A0091668-541F-A647-ABBC-A7EC29278B6F}"/>
                </a:ext>
              </a:extLst>
            </p:cNvPr>
            <p:cNvGrpSpPr/>
            <p:nvPr/>
          </p:nvGrpSpPr>
          <p:grpSpPr>
            <a:xfrm>
              <a:off x="106362" y="5734050"/>
              <a:ext cx="9031286" cy="288925"/>
              <a:chOff x="106862" y="5733387"/>
              <a:chExt cx="9030862" cy="289470"/>
            </a:xfrm>
          </p:grpSpPr>
          <p:cxnSp>
            <p:nvCxnSpPr>
              <p:cNvPr id="145" name="Shape 880">
                <a:extLst>
                  <a:ext uri="{FF2B5EF4-FFF2-40B4-BE49-F238E27FC236}">
                    <a16:creationId xmlns:a16="http://schemas.microsoft.com/office/drawing/2014/main" id="{FF58D1FC-F11E-5D49-BF45-84E26D63DB18}"/>
                  </a:ext>
                </a:extLst>
              </p:cNvPr>
              <p:cNvCxnSpPr/>
              <p:nvPr/>
            </p:nvCxnSpPr>
            <p:spPr>
              <a:xfrm rot="10800000" flipH="1">
                <a:off x="613295" y="601084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46" name="Shape 881">
                <a:extLst>
                  <a:ext uri="{FF2B5EF4-FFF2-40B4-BE49-F238E27FC236}">
                    <a16:creationId xmlns:a16="http://schemas.microsoft.com/office/drawing/2014/main" id="{807995D6-CA0B-294D-8C38-15405268342B}"/>
                  </a:ext>
                </a:extLst>
              </p:cNvPr>
              <p:cNvCxnSpPr/>
              <p:nvPr/>
            </p:nvCxnSpPr>
            <p:spPr>
              <a:xfrm rot="10800000" flipH="1">
                <a:off x="18324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47" name="Shape 882">
                <a:extLst>
                  <a:ext uri="{FF2B5EF4-FFF2-40B4-BE49-F238E27FC236}">
                    <a16:creationId xmlns:a16="http://schemas.microsoft.com/office/drawing/2014/main" id="{79331423-8FB9-9648-BC52-0E84D5BC4F0D}"/>
                  </a:ext>
                </a:extLst>
              </p:cNvPr>
              <p:cNvCxnSpPr/>
              <p:nvPr/>
            </p:nvCxnSpPr>
            <p:spPr>
              <a:xfrm rot="10800000" flipH="1">
                <a:off x="30516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48" name="Shape 883">
                <a:extLst>
                  <a:ext uri="{FF2B5EF4-FFF2-40B4-BE49-F238E27FC236}">
                    <a16:creationId xmlns:a16="http://schemas.microsoft.com/office/drawing/2014/main" id="{B0C6FAFD-7F5E-F141-9F08-B230D94BA561}"/>
                  </a:ext>
                </a:extLst>
              </p:cNvPr>
              <p:cNvCxnSpPr/>
              <p:nvPr/>
            </p:nvCxnSpPr>
            <p:spPr>
              <a:xfrm rot="10800000" flipH="1">
                <a:off x="42708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49" name="Shape 884">
                <a:extLst>
                  <a:ext uri="{FF2B5EF4-FFF2-40B4-BE49-F238E27FC236}">
                    <a16:creationId xmlns:a16="http://schemas.microsoft.com/office/drawing/2014/main" id="{08446223-DEFA-F643-99AF-EAE1BCB176DD}"/>
                  </a:ext>
                </a:extLst>
              </p:cNvPr>
              <p:cNvCxnSpPr/>
              <p:nvPr/>
            </p:nvCxnSpPr>
            <p:spPr>
              <a:xfrm rot="10800000" flipH="1">
                <a:off x="54900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50" name="Shape 885">
                <a:extLst>
                  <a:ext uri="{FF2B5EF4-FFF2-40B4-BE49-F238E27FC236}">
                    <a16:creationId xmlns:a16="http://schemas.microsoft.com/office/drawing/2014/main" id="{C085D6F3-CEA9-7043-B170-4FD8CBB783C5}"/>
                  </a:ext>
                </a:extLst>
              </p:cNvPr>
              <p:cNvCxnSpPr/>
              <p:nvPr/>
            </p:nvCxnSpPr>
            <p:spPr>
              <a:xfrm rot="10800000" flipH="1">
                <a:off x="67092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51" name="Shape 886">
                <a:extLst>
                  <a:ext uri="{FF2B5EF4-FFF2-40B4-BE49-F238E27FC236}">
                    <a16:creationId xmlns:a16="http://schemas.microsoft.com/office/drawing/2014/main" id="{00AEAECA-7573-B44B-B84F-5FFEC772BB24}"/>
                  </a:ext>
                </a:extLst>
              </p:cNvPr>
              <p:cNvCxnSpPr/>
              <p:nvPr/>
            </p:nvCxnSpPr>
            <p:spPr>
              <a:xfrm rot="10800000" flipH="1">
                <a:off x="7928496" y="6013360"/>
                <a:ext cx="710449" cy="1587"/>
              </a:xfrm>
              <a:prstGeom prst="straightConnector1">
                <a:avLst/>
              </a:prstGeom>
              <a:noFill/>
              <a:ln w="15875" cap="flat" cmpd="sng">
                <a:solidFill>
                  <a:schemeClr val="dk1"/>
                </a:solidFill>
                <a:prstDash val="solid"/>
                <a:round/>
                <a:headEnd type="none" w="med" len="med"/>
                <a:tailEnd type="none" w="med" len="med"/>
              </a:ln>
            </p:spPr>
          </p:cxnSp>
          <p:cxnSp>
            <p:nvCxnSpPr>
              <p:cNvPr id="152" name="Shape 887">
                <a:extLst>
                  <a:ext uri="{FF2B5EF4-FFF2-40B4-BE49-F238E27FC236}">
                    <a16:creationId xmlns:a16="http://schemas.microsoft.com/office/drawing/2014/main" id="{51358945-BA0B-4845-82E5-32CA7AAF640B}"/>
                  </a:ext>
                </a:extLst>
              </p:cNvPr>
              <p:cNvCxnSpPr/>
              <p:nvPr/>
            </p:nvCxnSpPr>
            <p:spPr>
              <a:xfrm rot="10800000">
                <a:off x="7419746" y="5740976"/>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3" name="Shape 888">
                <a:extLst>
                  <a:ext uri="{FF2B5EF4-FFF2-40B4-BE49-F238E27FC236}">
                    <a16:creationId xmlns:a16="http://schemas.microsoft.com/office/drawing/2014/main" id="{67E28656-A254-734A-AD54-0E4B1B83EC41}"/>
                  </a:ext>
                </a:extLst>
              </p:cNvPr>
              <p:cNvCxnSpPr/>
              <p:nvPr/>
            </p:nvCxnSpPr>
            <p:spPr>
              <a:xfrm rot="10800000">
                <a:off x="6200546" y="5740976"/>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4" name="Shape 889">
                <a:extLst>
                  <a:ext uri="{FF2B5EF4-FFF2-40B4-BE49-F238E27FC236}">
                    <a16:creationId xmlns:a16="http://schemas.microsoft.com/office/drawing/2014/main" id="{283EDFE4-A28C-AC45-A5EE-2CD618FBC762}"/>
                  </a:ext>
                </a:extLst>
              </p:cNvPr>
              <p:cNvCxnSpPr/>
              <p:nvPr/>
            </p:nvCxnSpPr>
            <p:spPr>
              <a:xfrm rot="10800000">
                <a:off x="4981346" y="5740976"/>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5" name="Shape 890">
                <a:extLst>
                  <a:ext uri="{FF2B5EF4-FFF2-40B4-BE49-F238E27FC236}">
                    <a16:creationId xmlns:a16="http://schemas.microsoft.com/office/drawing/2014/main" id="{357CC142-7FF9-5840-8D7B-6F7C02DADCC4}"/>
                  </a:ext>
                </a:extLst>
              </p:cNvPr>
              <p:cNvCxnSpPr/>
              <p:nvPr/>
            </p:nvCxnSpPr>
            <p:spPr>
              <a:xfrm rot="10800000">
                <a:off x="3762146" y="5740976"/>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6" name="Shape 891">
                <a:extLst>
                  <a:ext uri="{FF2B5EF4-FFF2-40B4-BE49-F238E27FC236}">
                    <a16:creationId xmlns:a16="http://schemas.microsoft.com/office/drawing/2014/main" id="{E5BBF091-C851-094B-A91B-A3D1FDD1782C}"/>
                  </a:ext>
                </a:extLst>
              </p:cNvPr>
              <p:cNvCxnSpPr/>
              <p:nvPr/>
            </p:nvCxnSpPr>
            <p:spPr>
              <a:xfrm rot="10800000">
                <a:off x="2542946" y="5740976"/>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7" name="Shape 892">
                <a:extLst>
                  <a:ext uri="{FF2B5EF4-FFF2-40B4-BE49-F238E27FC236}">
                    <a16:creationId xmlns:a16="http://schemas.microsoft.com/office/drawing/2014/main" id="{F81FC741-0582-3C42-9435-2B98DD6D25A0}"/>
                  </a:ext>
                </a:extLst>
              </p:cNvPr>
              <p:cNvCxnSpPr/>
              <p:nvPr/>
            </p:nvCxnSpPr>
            <p:spPr>
              <a:xfrm rot="10800000">
                <a:off x="1323746" y="5738456"/>
                <a:ext cx="508750" cy="2519"/>
              </a:xfrm>
              <a:prstGeom prst="straightConnector1">
                <a:avLst/>
              </a:prstGeom>
              <a:noFill/>
              <a:ln w="15875" cap="flat" cmpd="sng">
                <a:solidFill>
                  <a:schemeClr val="dk1"/>
                </a:solidFill>
                <a:prstDash val="solid"/>
                <a:round/>
                <a:headEnd type="none" w="med" len="med"/>
                <a:tailEnd type="none" w="med" len="med"/>
              </a:ln>
            </p:spPr>
          </p:cxnSp>
          <p:cxnSp>
            <p:nvCxnSpPr>
              <p:cNvPr id="158" name="Shape 893">
                <a:extLst>
                  <a:ext uri="{FF2B5EF4-FFF2-40B4-BE49-F238E27FC236}">
                    <a16:creationId xmlns:a16="http://schemas.microsoft.com/office/drawing/2014/main" id="{FDDF1DE9-E1CD-D640-ABD5-077D2B7C9CDA}"/>
                  </a:ext>
                </a:extLst>
              </p:cNvPr>
              <p:cNvCxnSpPr/>
              <p:nvPr/>
            </p:nvCxnSpPr>
            <p:spPr>
              <a:xfrm rot="10800000">
                <a:off x="106862" y="5737770"/>
                <a:ext cx="508750" cy="1587"/>
              </a:xfrm>
              <a:prstGeom prst="straightConnector1">
                <a:avLst/>
              </a:prstGeom>
              <a:noFill/>
              <a:ln w="15875" cap="flat" cmpd="sng">
                <a:solidFill>
                  <a:schemeClr val="dk1"/>
                </a:solidFill>
                <a:prstDash val="solid"/>
                <a:round/>
                <a:headEnd type="none" w="med" len="med"/>
                <a:tailEnd type="none" w="med" len="med"/>
              </a:ln>
            </p:spPr>
          </p:cxnSp>
          <p:cxnSp>
            <p:nvCxnSpPr>
              <p:cNvPr id="159" name="Shape 894">
                <a:extLst>
                  <a:ext uri="{FF2B5EF4-FFF2-40B4-BE49-F238E27FC236}">
                    <a16:creationId xmlns:a16="http://schemas.microsoft.com/office/drawing/2014/main" id="{473EE2C9-4314-A444-BA02-5549189C4A92}"/>
                  </a:ext>
                </a:extLst>
              </p:cNvPr>
              <p:cNvCxnSpPr/>
              <p:nvPr/>
            </p:nvCxnSpPr>
            <p:spPr>
              <a:xfrm rot="5400000">
                <a:off x="1692185" y="5880034"/>
                <a:ext cx="278648" cy="1587"/>
              </a:xfrm>
              <a:prstGeom prst="straightConnector1">
                <a:avLst/>
              </a:prstGeom>
              <a:noFill/>
              <a:ln w="15875" cap="flat" cmpd="sng">
                <a:solidFill>
                  <a:schemeClr val="dk1"/>
                </a:solidFill>
                <a:prstDash val="solid"/>
                <a:round/>
                <a:headEnd type="none" w="med" len="med"/>
                <a:tailEnd type="none" w="med" len="med"/>
              </a:ln>
            </p:spPr>
          </p:cxnSp>
          <p:cxnSp>
            <p:nvCxnSpPr>
              <p:cNvPr id="160" name="Shape 895">
                <a:extLst>
                  <a:ext uri="{FF2B5EF4-FFF2-40B4-BE49-F238E27FC236}">
                    <a16:creationId xmlns:a16="http://schemas.microsoft.com/office/drawing/2014/main" id="{B7C5FAB2-9555-2341-9E66-4EEE801B635E}"/>
                  </a:ext>
                </a:extLst>
              </p:cNvPr>
              <p:cNvCxnSpPr/>
              <p:nvPr/>
            </p:nvCxnSpPr>
            <p:spPr>
              <a:xfrm rot="5400000">
                <a:off x="2913640" y="5881386"/>
                <a:ext cx="275943" cy="1587"/>
              </a:xfrm>
              <a:prstGeom prst="straightConnector1">
                <a:avLst/>
              </a:prstGeom>
              <a:noFill/>
              <a:ln w="15875" cap="flat" cmpd="sng">
                <a:solidFill>
                  <a:schemeClr val="dk1"/>
                </a:solidFill>
                <a:prstDash val="solid"/>
                <a:round/>
                <a:headEnd type="none" w="med" len="med"/>
                <a:tailEnd type="none" w="med" len="med"/>
              </a:ln>
            </p:spPr>
          </p:cxnSp>
          <p:cxnSp>
            <p:nvCxnSpPr>
              <p:cNvPr id="161" name="Shape 896">
                <a:extLst>
                  <a:ext uri="{FF2B5EF4-FFF2-40B4-BE49-F238E27FC236}">
                    <a16:creationId xmlns:a16="http://schemas.microsoft.com/office/drawing/2014/main" id="{C4942EC5-E6E1-9A4B-A804-F6B03B65E30E}"/>
                  </a:ext>
                </a:extLst>
              </p:cNvPr>
              <p:cNvCxnSpPr/>
              <p:nvPr/>
            </p:nvCxnSpPr>
            <p:spPr>
              <a:xfrm rot="5400000">
                <a:off x="3621083" y="5877328"/>
                <a:ext cx="284059" cy="1587"/>
              </a:xfrm>
              <a:prstGeom prst="straightConnector1">
                <a:avLst/>
              </a:prstGeom>
              <a:noFill/>
              <a:ln w="15875" cap="flat" cmpd="sng">
                <a:solidFill>
                  <a:schemeClr val="dk1"/>
                </a:solidFill>
                <a:prstDash val="solid"/>
                <a:round/>
                <a:headEnd type="none" w="med" len="med"/>
                <a:tailEnd type="none" w="med" len="med"/>
              </a:ln>
            </p:spPr>
          </p:cxnSp>
          <p:cxnSp>
            <p:nvCxnSpPr>
              <p:cNvPr id="162" name="Shape 897">
                <a:extLst>
                  <a:ext uri="{FF2B5EF4-FFF2-40B4-BE49-F238E27FC236}">
                    <a16:creationId xmlns:a16="http://schemas.microsoft.com/office/drawing/2014/main" id="{DA10ECF2-62BF-6043-9DD6-ADF8ED7863BD}"/>
                  </a:ext>
                </a:extLst>
              </p:cNvPr>
              <p:cNvCxnSpPr/>
              <p:nvPr/>
            </p:nvCxnSpPr>
            <p:spPr>
              <a:xfrm rot="5400000">
                <a:off x="4128332" y="5881386"/>
                <a:ext cx="275943" cy="1587"/>
              </a:xfrm>
              <a:prstGeom prst="straightConnector1">
                <a:avLst/>
              </a:prstGeom>
              <a:noFill/>
              <a:ln w="15875" cap="flat" cmpd="sng">
                <a:solidFill>
                  <a:schemeClr val="dk1"/>
                </a:solidFill>
                <a:prstDash val="solid"/>
                <a:round/>
                <a:headEnd type="none" w="med" len="med"/>
                <a:tailEnd type="none" w="med" len="med"/>
              </a:ln>
            </p:spPr>
          </p:cxnSp>
          <p:cxnSp>
            <p:nvCxnSpPr>
              <p:cNvPr id="163" name="Shape 898">
                <a:extLst>
                  <a:ext uri="{FF2B5EF4-FFF2-40B4-BE49-F238E27FC236}">
                    <a16:creationId xmlns:a16="http://schemas.microsoft.com/office/drawing/2014/main" id="{B1B94441-7F72-EF46-9177-7F59D752512A}"/>
                  </a:ext>
                </a:extLst>
              </p:cNvPr>
              <p:cNvCxnSpPr/>
              <p:nvPr/>
            </p:nvCxnSpPr>
            <p:spPr>
              <a:xfrm rot="5400000">
                <a:off x="4838125" y="5874183"/>
                <a:ext cx="279441" cy="1673"/>
              </a:xfrm>
              <a:prstGeom prst="straightConnector1">
                <a:avLst/>
              </a:prstGeom>
              <a:noFill/>
              <a:ln w="15875" cap="flat" cmpd="sng">
                <a:solidFill>
                  <a:schemeClr val="dk1"/>
                </a:solidFill>
                <a:prstDash val="solid"/>
                <a:round/>
                <a:headEnd type="none" w="med" len="med"/>
                <a:tailEnd type="none" w="med" len="med"/>
              </a:ln>
            </p:spPr>
          </p:cxnSp>
          <p:cxnSp>
            <p:nvCxnSpPr>
              <p:cNvPr id="164" name="Shape 899">
                <a:extLst>
                  <a:ext uri="{FF2B5EF4-FFF2-40B4-BE49-F238E27FC236}">
                    <a16:creationId xmlns:a16="http://schemas.microsoft.com/office/drawing/2014/main" id="{68270DFC-C6F1-E94B-AE03-A055E6E68870}"/>
                  </a:ext>
                </a:extLst>
              </p:cNvPr>
              <p:cNvCxnSpPr/>
              <p:nvPr/>
            </p:nvCxnSpPr>
            <p:spPr>
              <a:xfrm rot="5400000">
                <a:off x="5345727" y="5878682"/>
                <a:ext cx="286763" cy="1587"/>
              </a:xfrm>
              <a:prstGeom prst="straightConnector1">
                <a:avLst/>
              </a:prstGeom>
              <a:noFill/>
              <a:ln w="15875" cap="flat" cmpd="sng">
                <a:solidFill>
                  <a:schemeClr val="dk1"/>
                </a:solidFill>
                <a:prstDash val="solid"/>
                <a:round/>
                <a:headEnd type="none" w="med" len="med"/>
                <a:tailEnd type="none" w="med" len="med"/>
              </a:ln>
            </p:spPr>
          </p:cxnSp>
          <p:cxnSp>
            <p:nvCxnSpPr>
              <p:cNvPr id="165" name="Shape 900">
                <a:extLst>
                  <a:ext uri="{FF2B5EF4-FFF2-40B4-BE49-F238E27FC236}">
                    <a16:creationId xmlns:a16="http://schemas.microsoft.com/office/drawing/2014/main" id="{C4852DC2-9F6E-9F4D-8F7F-5C2C7B122292}"/>
                  </a:ext>
                </a:extLst>
              </p:cNvPr>
              <p:cNvCxnSpPr/>
              <p:nvPr/>
            </p:nvCxnSpPr>
            <p:spPr>
              <a:xfrm rot="5400000">
                <a:off x="2405038" y="5875977"/>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66" name="Shape 901">
                <a:extLst>
                  <a:ext uri="{FF2B5EF4-FFF2-40B4-BE49-F238E27FC236}">
                    <a16:creationId xmlns:a16="http://schemas.microsoft.com/office/drawing/2014/main" id="{8E7423A9-AE52-AC49-847F-0A09E016F725}"/>
                  </a:ext>
                </a:extLst>
              </p:cNvPr>
              <p:cNvCxnSpPr/>
              <p:nvPr/>
            </p:nvCxnSpPr>
            <p:spPr>
              <a:xfrm rot="5400000">
                <a:off x="1184937" y="5873270"/>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67" name="Shape 902">
                <a:extLst>
                  <a:ext uri="{FF2B5EF4-FFF2-40B4-BE49-F238E27FC236}">
                    <a16:creationId xmlns:a16="http://schemas.microsoft.com/office/drawing/2014/main" id="{FE292916-790F-8D4A-9C60-659E8C632886}"/>
                  </a:ext>
                </a:extLst>
              </p:cNvPr>
              <p:cNvCxnSpPr/>
              <p:nvPr/>
            </p:nvCxnSpPr>
            <p:spPr>
              <a:xfrm rot="5400000">
                <a:off x="474790" y="5874624"/>
                <a:ext cx="278647" cy="1587"/>
              </a:xfrm>
              <a:prstGeom prst="straightConnector1">
                <a:avLst/>
              </a:prstGeom>
              <a:noFill/>
              <a:ln w="15875" cap="flat" cmpd="sng">
                <a:solidFill>
                  <a:schemeClr val="dk1"/>
                </a:solidFill>
                <a:prstDash val="solid"/>
                <a:round/>
                <a:headEnd type="none" w="med" len="med"/>
                <a:tailEnd type="none" w="med" len="med"/>
              </a:ln>
            </p:spPr>
          </p:cxnSp>
          <p:cxnSp>
            <p:nvCxnSpPr>
              <p:cNvPr id="168" name="Shape 903">
                <a:extLst>
                  <a:ext uri="{FF2B5EF4-FFF2-40B4-BE49-F238E27FC236}">
                    <a16:creationId xmlns:a16="http://schemas.microsoft.com/office/drawing/2014/main" id="{652656A1-28D9-274F-9EB4-B08D141B5142}"/>
                  </a:ext>
                </a:extLst>
              </p:cNvPr>
              <p:cNvCxnSpPr/>
              <p:nvPr/>
            </p:nvCxnSpPr>
            <p:spPr>
              <a:xfrm rot="5400000">
                <a:off x="6062639" y="5875977"/>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69" name="Shape 904">
                <a:extLst>
                  <a:ext uri="{FF2B5EF4-FFF2-40B4-BE49-F238E27FC236}">
                    <a16:creationId xmlns:a16="http://schemas.microsoft.com/office/drawing/2014/main" id="{871EB395-FDC4-C144-9B13-B66305F96426}"/>
                  </a:ext>
                </a:extLst>
              </p:cNvPr>
              <p:cNvCxnSpPr/>
              <p:nvPr/>
            </p:nvCxnSpPr>
            <p:spPr>
              <a:xfrm rot="5400000">
                <a:off x="6563124" y="5878681"/>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70" name="Shape 905">
                <a:extLst>
                  <a:ext uri="{FF2B5EF4-FFF2-40B4-BE49-F238E27FC236}">
                    <a16:creationId xmlns:a16="http://schemas.microsoft.com/office/drawing/2014/main" id="{03F2E0DF-EB2D-5D44-9974-AA8FBF701B86}"/>
                  </a:ext>
                </a:extLst>
              </p:cNvPr>
              <p:cNvCxnSpPr/>
              <p:nvPr/>
            </p:nvCxnSpPr>
            <p:spPr>
              <a:xfrm rot="5400000">
                <a:off x="7282741" y="5878681"/>
                <a:ext cx="275944" cy="1587"/>
              </a:xfrm>
              <a:prstGeom prst="straightConnector1">
                <a:avLst/>
              </a:prstGeom>
              <a:noFill/>
              <a:ln w="15875" cap="flat" cmpd="sng">
                <a:solidFill>
                  <a:schemeClr val="dk1"/>
                </a:solidFill>
                <a:prstDash val="solid"/>
                <a:round/>
                <a:headEnd type="none" w="med" len="med"/>
                <a:tailEnd type="none" w="med" len="med"/>
              </a:ln>
            </p:spPr>
          </p:cxnSp>
          <p:cxnSp>
            <p:nvCxnSpPr>
              <p:cNvPr id="171" name="Shape 906">
                <a:extLst>
                  <a:ext uri="{FF2B5EF4-FFF2-40B4-BE49-F238E27FC236}">
                    <a16:creationId xmlns:a16="http://schemas.microsoft.com/office/drawing/2014/main" id="{5381EB8F-4FFE-944B-BD00-3B352249CA6E}"/>
                  </a:ext>
                </a:extLst>
              </p:cNvPr>
              <p:cNvCxnSpPr/>
              <p:nvPr/>
            </p:nvCxnSpPr>
            <p:spPr>
              <a:xfrm rot="5400000">
                <a:off x="7785931" y="5881386"/>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72" name="Shape 907">
                <a:extLst>
                  <a:ext uri="{FF2B5EF4-FFF2-40B4-BE49-F238E27FC236}">
                    <a16:creationId xmlns:a16="http://schemas.microsoft.com/office/drawing/2014/main" id="{145F18C4-CC11-9947-9C43-ADAB86C118A5}"/>
                  </a:ext>
                </a:extLst>
              </p:cNvPr>
              <p:cNvCxnSpPr/>
              <p:nvPr/>
            </p:nvCxnSpPr>
            <p:spPr>
              <a:xfrm rot="5400000">
                <a:off x="8493807" y="5879963"/>
                <a:ext cx="281354" cy="1587"/>
              </a:xfrm>
              <a:prstGeom prst="straightConnector1">
                <a:avLst/>
              </a:prstGeom>
              <a:noFill/>
              <a:ln w="15875" cap="flat" cmpd="sng">
                <a:solidFill>
                  <a:schemeClr val="dk1"/>
                </a:solidFill>
                <a:prstDash val="solid"/>
                <a:round/>
                <a:headEnd type="none" w="med" len="med"/>
                <a:tailEnd type="none" w="med" len="med"/>
              </a:ln>
            </p:spPr>
          </p:cxnSp>
          <p:cxnSp>
            <p:nvCxnSpPr>
              <p:cNvPr id="173" name="Shape 908">
                <a:extLst>
                  <a:ext uri="{FF2B5EF4-FFF2-40B4-BE49-F238E27FC236}">
                    <a16:creationId xmlns:a16="http://schemas.microsoft.com/office/drawing/2014/main" id="{AF7D8BA7-8A7D-7A4D-B138-65418282DD33}"/>
                  </a:ext>
                </a:extLst>
              </p:cNvPr>
              <p:cNvCxnSpPr/>
              <p:nvPr/>
            </p:nvCxnSpPr>
            <p:spPr>
              <a:xfrm rot="10800000">
                <a:off x="8628975" y="5748097"/>
                <a:ext cx="508750" cy="1587"/>
              </a:xfrm>
              <a:prstGeom prst="straightConnector1">
                <a:avLst/>
              </a:prstGeom>
              <a:noFill/>
              <a:ln w="15875" cap="flat" cmpd="sng">
                <a:solidFill>
                  <a:schemeClr val="dk1"/>
                </a:solidFill>
                <a:prstDash val="solid"/>
                <a:round/>
                <a:headEnd type="none" w="med" len="med"/>
                <a:tailEnd type="none" w="med" len="med"/>
              </a:ln>
            </p:spPr>
          </p:cxnSp>
        </p:grpSp>
        <p:sp>
          <p:nvSpPr>
            <p:cNvPr id="118" name="Shape 909">
              <a:extLst>
                <a:ext uri="{FF2B5EF4-FFF2-40B4-BE49-F238E27FC236}">
                  <a16:creationId xmlns:a16="http://schemas.microsoft.com/office/drawing/2014/main" id="{DC593FE6-8BEE-3245-AD68-17B931C4551E}"/>
                </a:ext>
              </a:extLst>
            </p:cNvPr>
            <p:cNvSpPr txBox="1"/>
            <p:nvPr/>
          </p:nvSpPr>
          <p:spPr>
            <a:xfrm>
              <a:off x="12954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.13 days</a:t>
              </a:r>
            </a:p>
          </p:txBody>
        </p:sp>
        <p:sp>
          <p:nvSpPr>
            <p:cNvPr id="119" name="Shape 910">
              <a:extLst>
                <a:ext uri="{FF2B5EF4-FFF2-40B4-BE49-F238E27FC236}">
                  <a16:creationId xmlns:a16="http://schemas.microsoft.com/office/drawing/2014/main" id="{FC2A069A-CB8B-6C44-9B17-5D5D2D95BFF3}"/>
                </a:ext>
              </a:extLst>
            </p:cNvPr>
            <p:cNvSpPr txBox="1"/>
            <p:nvPr/>
          </p:nvSpPr>
          <p:spPr>
            <a:xfrm>
              <a:off x="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5.0 days</a:t>
              </a:r>
            </a:p>
          </p:txBody>
        </p:sp>
        <p:sp>
          <p:nvSpPr>
            <p:cNvPr id="120" name="Shape 911">
              <a:extLst>
                <a:ext uri="{FF2B5EF4-FFF2-40B4-BE49-F238E27FC236}">
                  <a16:creationId xmlns:a16="http://schemas.microsoft.com/office/drawing/2014/main" id="{1665815A-670E-B24B-9D24-C1D84550567C}"/>
                </a:ext>
              </a:extLst>
            </p:cNvPr>
            <p:cNvSpPr txBox="1"/>
            <p:nvPr/>
          </p:nvSpPr>
          <p:spPr>
            <a:xfrm>
              <a:off x="25146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.38 days</a:t>
              </a:r>
            </a:p>
          </p:txBody>
        </p:sp>
        <p:sp>
          <p:nvSpPr>
            <p:cNvPr id="121" name="Shape 912">
              <a:extLst>
                <a:ext uri="{FF2B5EF4-FFF2-40B4-BE49-F238E27FC236}">
                  <a16:creationId xmlns:a16="http://schemas.microsoft.com/office/drawing/2014/main" id="{A73EF810-161C-964C-B70B-F5BF1CF904FB}"/>
                </a:ext>
              </a:extLst>
            </p:cNvPr>
            <p:cNvSpPr txBox="1"/>
            <p:nvPr/>
          </p:nvSpPr>
          <p:spPr>
            <a:xfrm>
              <a:off x="37338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.88 days</a:t>
              </a:r>
            </a:p>
          </p:txBody>
        </p:sp>
        <p:sp>
          <p:nvSpPr>
            <p:cNvPr id="122" name="Shape 913">
              <a:extLst>
                <a:ext uri="{FF2B5EF4-FFF2-40B4-BE49-F238E27FC236}">
                  <a16:creationId xmlns:a16="http://schemas.microsoft.com/office/drawing/2014/main" id="{21B11EAF-9851-4444-B39E-F18F70E65FC4}"/>
                </a:ext>
              </a:extLst>
            </p:cNvPr>
            <p:cNvSpPr txBox="1"/>
            <p:nvPr/>
          </p:nvSpPr>
          <p:spPr>
            <a:xfrm>
              <a:off x="49530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.13 days</a:t>
              </a:r>
            </a:p>
          </p:txBody>
        </p:sp>
        <p:sp>
          <p:nvSpPr>
            <p:cNvPr id="123" name="Shape 914">
              <a:extLst>
                <a:ext uri="{FF2B5EF4-FFF2-40B4-BE49-F238E27FC236}">
                  <a16:creationId xmlns:a16="http://schemas.microsoft.com/office/drawing/2014/main" id="{98BC99E4-C4AF-004F-A09E-886852F49729}"/>
                </a:ext>
              </a:extLst>
            </p:cNvPr>
            <p:cNvSpPr txBox="1"/>
            <p:nvPr/>
          </p:nvSpPr>
          <p:spPr>
            <a:xfrm>
              <a:off x="61722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.38 days</a:t>
              </a:r>
            </a:p>
          </p:txBody>
        </p:sp>
        <p:sp>
          <p:nvSpPr>
            <p:cNvPr id="124" name="Shape 915">
              <a:extLst>
                <a:ext uri="{FF2B5EF4-FFF2-40B4-BE49-F238E27FC236}">
                  <a16:creationId xmlns:a16="http://schemas.microsoft.com/office/drawing/2014/main" id="{91B70292-0C00-434E-BBD0-E0CDF2D02726}"/>
                </a:ext>
              </a:extLst>
            </p:cNvPr>
            <p:cNvSpPr txBox="1"/>
            <p:nvPr/>
          </p:nvSpPr>
          <p:spPr>
            <a:xfrm>
              <a:off x="7391400" y="5486400"/>
              <a:ext cx="595312"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.25 days</a:t>
              </a:r>
            </a:p>
          </p:txBody>
        </p:sp>
        <p:sp>
          <p:nvSpPr>
            <p:cNvPr id="125" name="Shape 916">
              <a:extLst>
                <a:ext uri="{FF2B5EF4-FFF2-40B4-BE49-F238E27FC236}">
                  <a16:creationId xmlns:a16="http://schemas.microsoft.com/office/drawing/2014/main" id="{3458808F-4651-E549-84B6-69A0F90DAEF3}"/>
                </a:ext>
              </a:extLst>
            </p:cNvPr>
            <p:cNvSpPr txBox="1"/>
            <p:nvPr/>
          </p:nvSpPr>
          <p:spPr>
            <a:xfrm>
              <a:off x="609600" y="5791200"/>
              <a:ext cx="69373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9 seconds</a:t>
              </a:r>
            </a:p>
          </p:txBody>
        </p:sp>
        <p:sp>
          <p:nvSpPr>
            <p:cNvPr id="126" name="Shape 917">
              <a:extLst>
                <a:ext uri="{FF2B5EF4-FFF2-40B4-BE49-F238E27FC236}">
                  <a16:creationId xmlns:a16="http://schemas.microsoft.com/office/drawing/2014/main" id="{DCF222BF-2773-774B-B449-83C5A85AB0A2}"/>
                </a:ext>
              </a:extLst>
            </p:cNvPr>
            <p:cNvSpPr txBox="1"/>
            <p:nvPr/>
          </p:nvSpPr>
          <p:spPr>
            <a:xfrm>
              <a:off x="1828800" y="5791200"/>
              <a:ext cx="752474"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11 seconds</a:t>
              </a:r>
            </a:p>
          </p:txBody>
        </p:sp>
        <p:sp>
          <p:nvSpPr>
            <p:cNvPr id="127" name="Shape 918">
              <a:extLst>
                <a:ext uri="{FF2B5EF4-FFF2-40B4-BE49-F238E27FC236}">
                  <a16:creationId xmlns:a16="http://schemas.microsoft.com/office/drawing/2014/main" id="{57DEB258-9A95-E040-A3ED-20362E64C15C}"/>
                </a:ext>
              </a:extLst>
            </p:cNvPr>
            <p:cNvSpPr txBox="1"/>
            <p:nvPr/>
          </p:nvSpPr>
          <p:spPr>
            <a:xfrm>
              <a:off x="3040063" y="5791200"/>
              <a:ext cx="75088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13 seconds</a:t>
              </a:r>
            </a:p>
          </p:txBody>
        </p:sp>
        <p:sp>
          <p:nvSpPr>
            <p:cNvPr id="128" name="Shape 919">
              <a:extLst>
                <a:ext uri="{FF2B5EF4-FFF2-40B4-BE49-F238E27FC236}">
                  <a16:creationId xmlns:a16="http://schemas.microsoft.com/office/drawing/2014/main" id="{0DE6054B-5959-E048-902D-5CD0E7FD3898}"/>
                </a:ext>
              </a:extLst>
            </p:cNvPr>
            <p:cNvSpPr txBox="1"/>
            <p:nvPr/>
          </p:nvSpPr>
          <p:spPr>
            <a:xfrm>
              <a:off x="4259262" y="5791200"/>
              <a:ext cx="75088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26 seconds</a:t>
              </a:r>
            </a:p>
          </p:txBody>
        </p:sp>
        <p:sp>
          <p:nvSpPr>
            <p:cNvPr id="129" name="Shape 920">
              <a:extLst>
                <a:ext uri="{FF2B5EF4-FFF2-40B4-BE49-F238E27FC236}">
                  <a16:creationId xmlns:a16="http://schemas.microsoft.com/office/drawing/2014/main" id="{33B432A9-40A2-1448-8629-8E09D929B6AE}"/>
                </a:ext>
              </a:extLst>
            </p:cNvPr>
            <p:cNvSpPr txBox="1"/>
            <p:nvPr/>
          </p:nvSpPr>
          <p:spPr>
            <a:xfrm>
              <a:off x="5478462" y="5791200"/>
              <a:ext cx="75088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15 seconds</a:t>
              </a:r>
            </a:p>
          </p:txBody>
        </p:sp>
        <p:sp>
          <p:nvSpPr>
            <p:cNvPr id="130" name="Shape 921">
              <a:extLst>
                <a:ext uri="{FF2B5EF4-FFF2-40B4-BE49-F238E27FC236}">
                  <a16:creationId xmlns:a16="http://schemas.microsoft.com/office/drawing/2014/main" id="{0189476A-BED4-144C-9CD4-EE5D02386E58}"/>
                </a:ext>
              </a:extLst>
            </p:cNvPr>
            <p:cNvSpPr txBox="1"/>
            <p:nvPr/>
          </p:nvSpPr>
          <p:spPr>
            <a:xfrm>
              <a:off x="6697663" y="5791200"/>
              <a:ext cx="69373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9 seconds</a:t>
              </a:r>
            </a:p>
          </p:txBody>
        </p:sp>
        <p:sp>
          <p:nvSpPr>
            <p:cNvPr id="131" name="Shape 922">
              <a:extLst>
                <a:ext uri="{FF2B5EF4-FFF2-40B4-BE49-F238E27FC236}">
                  <a16:creationId xmlns:a16="http://schemas.microsoft.com/office/drawing/2014/main" id="{79FF3640-5A90-9C4D-9284-A3D3E8A0DCC9}"/>
                </a:ext>
              </a:extLst>
            </p:cNvPr>
            <p:cNvSpPr txBox="1"/>
            <p:nvPr/>
          </p:nvSpPr>
          <p:spPr>
            <a:xfrm>
              <a:off x="7916863" y="5791200"/>
              <a:ext cx="693737" cy="2079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6 seconds</a:t>
              </a:r>
            </a:p>
          </p:txBody>
        </p:sp>
        <p:sp>
          <p:nvSpPr>
            <p:cNvPr id="132" name="Shape 923">
              <a:extLst>
                <a:ext uri="{FF2B5EF4-FFF2-40B4-BE49-F238E27FC236}">
                  <a16:creationId xmlns:a16="http://schemas.microsoft.com/office/drawing/2014/main" id="{F5D74A11-58D4-A047-8371-4A25E24D15FC}"/>
                </a:ext>
              </a:extLst>
            </p:cNvPr>
            <p:cNvSpPr/>
            <p:nvPr/>
          </p:nvSpPr>
          <p:spPr>
            <a:xfrm>
              <a:off x="5626100" y="6167437"/>
              <a:ext cx="1265237" cy="690561"/>
            </a:xfrm>
            <a:prstGeom prst="rect">
              <a:avLst/>
            </a:prstGeom>
            <a:solidFill>
              <a:schemeClr val="lt1"/>
            </a:solidFill>
            <a:ln w="158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cxnSp>
          <p:nvCxnSpPr>
            <p:cNvPr id="133" name="Shape 924">
              <a:extLst>
                <a:ext uri="{FF2B5EF4-FFF2-40B4-BE49-F238E27FC236}">
                  <a16:creationId xmlns:a16="http://schemas.microsoft.com/office/drawing/2014/main" id="{6C69A733-BEBA-484D-8FF5-4A29E7726FE3}"/>
                </a:ext>
              </a:extLst>
            </p:cNvPr>
            <p:cNvCxnSpPr/>
            <p:nvPr/>
          </p:nvCxnSpPr>
          <p:spPr>
            <a:xfrm>
              <a:off x="5626100" y="6512718"/>
              <a:ext cx="1265400" cy="0"/>
            </a:xfrm>
            <a:prstGeom prst="straightConnector1">
              <a:avLst/>
            </a:prstGeom>
            <a:noFill/>
            <a:ln w="15875" cap="flat" cmpd="sng">
              <a:solidFill>
                <a:schemeClr val="dk1"/>
              </a:solidFill>
              <a:prstDash val="solid"/>
              <a:round/>
              <a:headEnd type="none" w="med" len="med"/>
              <a:tailEnd type="none" w="med" len="med"/>
            </a:ln>
          </p:spPr>
        </p:cxnSp>
        <p:sp>
          <p:nvSpPr>
            <p:cNvPr id="134" name="Shape 925">
              <a:extLst>
                <a:ext uri="{FF2B5EF4-FFF2-40B4-BE49-F238E27FC236}">
                  <a16:creationId xmlns:a16="http://schemas.microsoft.com/office/drawing/2014/main" id="{A0B3C0D4-4431-544B-87C6-7C9E8F6D1E67}"/>
                </a:ext>
              </a:extLst>
            </p:cNvPr>
            <p:cNvSpPr txBox="1"/>
            <p:nvPr/>
          </p:nvSpPr>
          <p:spPr>
            <a:xfrm>
              <a:off x="6189662" y="6596063"/>
              <a:ext cx="750887" cy="20796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93 seconds</a:t>
              </a:r>
            </a:p>
          </p:txBody>
        </p:sp>
        <p:sp>
          <p:nvSpPr>
            <p:cNvPr id="135" name="Shape 926">
              <a:extLst>
                <a:ext uri="{FF2B5EF4-FFF2-40B4-BE49-F238E27FC236}">
                  <a16:creationId xmlns:a16="http://schemas.microsoft.com/office/drawing/2014/main" id="{098AE286-421C-3348-ADF7-52B62BBD73E7}"/>
                </a:ext>
              </a:extLst>
            </p:cNvPr>
            <p:cNvSpPr txBox="1"/>
            <p:nvPr/>
          </p:nvSpPr>
          <p:spPr>
            <a:xfrm>
              <a:off x="6281737" y="6300787"/>
              <a:ext cx="652462" cy="2063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7.15 days</a:t>
              </a:r>
            </a:p>
          </p:txBody>
        </p:sp>
        <p:sp>
          <p:nvSpPr>
            <p:cNvPr id="136" name="Shape 927">
              <a:extLst>
                <a:ext uri="{FF2B5EF4-FFF2-40B4-BE49-F238E27FC236}">
                  <a16:creationId xmlns:a16="http://schemas.microsoft.com/office/drawing/2014/main" id="{D61A58A3-7387-0144-9649-548E023FBF44}"/>
                </a:ext>
              </a:extLst>
            </p:cNvPr>
            <p:cNvSpPr txBox="1"/>
            <p:nvPr/>
          </p:nvSpPr>
          <p:spPr>
            <a:xfrm>
              <a:off x="5595937" y="6180137"/>
              <a:ext cx="790575" cy="3238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Production</a:t>
              </a:r>
            </a:p>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Lead Time =</a:t>
              </a:r>
            </a:p>
          </p:txBody>
        </p:sp>
        <p:sp>
          <p:nvSpPr>
            <p:cNvPr id="137" name="Shape 928">
              <a:extLst>
                <a:ext uri="{FF2B5EF4-FFF2-40B4-BE49-F238E27FC236}">
                  <a16:creationId xmlns:a16="http://schemas.microsoft.com/office/drawing/2014/main" id="{97C6ADCD-0DAE-8E4E-85DD-409BDCB398FC}"/>
                </a:ext>
              </a:extLst>
            </p:cNvPr>
            <p:cNvSpPr txBox="1"/>
            <p:nvPr/>
          </p:nvSpPr>
          <p:spPr>
            <a:xfrm>
              <a:off x="5561012" y="6534150"/>
              <a:ext cx="777875" cy="32385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Processing</a:t>
              </a:r>
            </a:p>
            <a:p>
              <a:pPr marL="0" marR="0" lvl="0" indent="0" algn="ctr"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Time    =</a:t>
              </a:r>
            </a:p>
          </p:txBody>
        </p:sp>
        <p:sp>
          <p:nvSpPr>
            <p:cNvPr id="138" name="Shape 929">
              <a:extLst>
                <a:ext uri="{FF2B5EF4-FFF2-40B4-BE49-F238E27FC236}">
                  <a16:creationId xmlns:a16="http://schemas.microsoft.com/office/drawing/2014/main" id="{0176DCBF-3A7A-D943-AD5F-93941FBC9091}"/>
                </a:ext>
              </a:extLst>
            </p:cNvPr>
            <p:cNvSpPr txBox="1"/>
            <p:nvPr/>
          </p:nvSpPr>
          <p:spPr>
            <a:xfrm>
              <a:off x="6965950" y="1284287"/>
              <a:ext cx="909638" cy="2063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40 trucks / day</a:t>
              </a:r>
            </a:p>
          </p:txBody>
        </p:sp>
        <p:sp>
          <p:nvSpPr>
            <p:cNvPr id="139" name="Shape 930">
              <a:extLst>
                <a:ext uri="{FF2B5EF4-FFF2-40B4-BE49-F238E27FC236}">
                  <a16:creationId xmlns:a16="http://schemas.microsoft.com/office/drawing/2014/main" id="{D1C6F9A9-BA2D-A54A-8FDA-532904F13527}"/>
                </a:ext>
              </a:extLst>
            </p:cNvPr>
            <p:cNvSpPr/>
            <p:nvPr/>
          </p:nvSpPr>
          <p:spPr>
            <a:xfrm>
              <a:off x="8001825" y="6323773"/>
              <a:ext cx="1142174" cy="534809"/>
            </a:xfrm>
            <a:prstGeom prst="rect">
              <a:avLst/>
            </a:prstGeom>
            <a:solidFill>
              <a:srgbClr val="F2F2F2"/>
            </a:solidFill>
            <a:ln w="158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600">
                <a:solidFill>
                  <a:schemeClr val="dk1"/>
                </a:solidFill>
                <a:latin typeface="Arial Narrow" charset="0"/>
                <a:ea typeface="Arial Narrow" charset="0"/>
                <a:cs typeface="Arial Narrow" charset="0"/>
                <a:sym typeface="Calibri"/>
              </a:endParaRPr>
            </a:p>
          </p:txBody>
        </p:sp>
        <p:sp>
          <p:nvSpPr>
            <p:cNvPr id="140" name="Shape 931">
              <a:extLst>
                <a:ext uri="{FF2B5EF4-FFF2-40B4-BE49-F238E27FC236}">
                  <a16:creationId xmlns:a16="http://schemas.microsoft.com/office/drawing/2014/main" id="{AC3AF7D7-9F6C-614B-AF68-14273235516E}"/>
                </a:ext>
              </a:extLst>
            </p:cNvPr>
            <p:cNvSpPr txBox="1"/>
            <p:nvPr/>
          </p:nvSpPr>
          <p:spPr>
            <a:xfrm>
              <a:off x="8001000" y="6324600"/>
              <a:ext cx="1131888" cy="554037"/>
            </a:xfrm>
            <a:prstGeom prst="rect">
              <a:avLst/>
            </a:prstGeom>
            <a:solidFill>
              <a:schemeClr val="lt1"/>
            </a:solid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Great Northern </a:t>
              </a:r>
            </a:p>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Trucking Company</a:t>
              </a:r>
            </a:p>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Date</a:t>
              </a:r>
            </a:p>
            <a:p>
              <a:pPr marL="0" marR="0" lvl="0" indent="0" algn="l" rtl="0">
                <a:lnSpc>
                  <a:spcPct val="90000"/>
                </a:lnSpc>
                <a:spcBef>
                  <a:spcPts val="0"/>
                </a:spcBef>
                <a:buSzPct val="25000"/>
                <a:buNone/>
              </a:pPr>
              <a:r>
                <a:rPr lang="en-US" sz="600" b="1">
                  <a:solidFill>
                    <a:schemeClr val="dk1"/>
                  </a:solidFill>
                  <a:latin typeface="Arial Narrow" charset="0"/>
                  <a:ea typeface="Arial Narrow" charset="0"/>
                  <a:cs typeface="Arial Narrow" charset="0"/>
                  <a:sym typeface="Arial Narrow"/>
                </a:rPr>
                <a:t>Current State</a:t>
              </a:r>
            </a:p>
          </p:txBody>
        </p:sp>
        <p:cxnSp>
          <p:nvCxnSpPr>
            <p:cNvPr id="141" name="Shape 932">
              <a:extLst>
                <a:ext uri="{FF2B5EF4-FFF2-40B4-BE49-F238E27FC236}">
                  <a16:creationId xmlns:a16="http://schemas.microsoft.com/office/drawing/2014/main" id="{E070DA30-397C-F644-B9EB-A6C69A357652}"/>
                </a:ext>
              </a:extLst>
            </p:cNvPr>
            <p:cNvCxnSpPr/>
            <p:nvPr/>
          </p:nvCxnSpPr>
          <p:spPr>
            <a:xfrm rot="10800000" flipH="1">
              <a:off x="1976438" y="3036887"/>
              <a:ext cx="1925637" cy="4762"/>
            </a:xfrm>
            <a:prstGeom prst="straightConnector1">
              <a:avLst/>
            </a:prstGeom>
            <a:noFill/>
            <a:ln w="25400" cap="flat" cmpd="sng">
              <a:solidFill>
                <a:schemeClr val="dk1"/>
              </a:solidFill>
              <a:prstDash val="solid"/>
              <a:round/>
              <a:headEnd type="triangle" w="lg" len="lg"/>
              <a:tailEnd type="none" w="med" len="med"/>
            </a:ln>
          </p:spPr>
        </p:cxnSp>
        <p:sp>
          <p:nvSpPr>
            <p:cNvPr id="142" name="Shape 933">
              <a:extLst>
                <a:ext uri="{FF2B5EF4-FFF2-40B4-BE49-F238E27FC236}">
                  <a16:creationId xmlns:a16="http://schemas.microsoft.com/office/drawing/2014/main" id="{B01F865C-174A-C04F-91B5-79B17713108D}"/>
                </a:ext>
              </a:extLst>
            </p:cNvPr>
            <p:cNvSpPr txBox="1"/>
            <p:nvPr/>
          </p:nvSpPr>
          <p:spPr>
            <a:xfrm>
              <a:off x="7947025" y="3424237"/>
              <a:ext cx="676335" cy="21871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SzPct val="25000"/>
                <a:buNone/>
              </a:pPr>
              <a:r>
                <a:rPr lang="en-US" sz="600" b="1">
                  <a:solidFill>
                    <a:schemeClr val="dk1"/>
                  </a:solidFill>
                  <a:latin typeface="Arial Narrow" charset="0"/>
                  <a:ea typeface="Arial Narrow" charset="0"/>
                  <a:cs typeface="Arial Narrow" charset="0"/>
                  <a:sym typeface="Arial Narrow"/>
                </a:rPr>
                <a:t>Final Insp.</a:t>
              </a:r>
            </a:p>
          </p:txBody>
        </p:sp>
        <p:sp>
          <p:nvSpPr>
            <p:cNvPr id="143" name="Shape 934">
              <a:extLst>
                <a:ext uri="{FF2B5EF4-FFF2-40B4-BE49-F238E27FC236}">
                  <a16:creationId xmlns:a16="http://schemas.microsoft.com/office/drawing/2014/main" id="{7A7C1923-34FC-8C4E-8F72-A3DC322D23F6}"/>
                </a:ext>
              </a:extLst>
            </p:cNvPr>
            <p:cNvSpPr/>
            <p:nvPr/>
          </p:nvSpPr>
          <p:spPr>
            <a:xfrm>
              <a:off x="323850" y="2322513"/>
              <a:ext cx="354013" cy="2666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sp>
          <p:nvSpPr>
            <p:cNvPr id="144" name="Shape 935">
              <a:extLst>
                <a:ext uri="{FF2B5EF4-FFF2-40B4-BE49-F238E27FC236}">
                  <a16:creationId xmlns:a16="http://schemas.microsoft.com/office/drawing/2014/main" id="{24FB5333-F4C6-D945-9DF7-FC55FE1E996F}"/>
                </a:ext>
              </a:extLst>
            </p:cNvPr>
            <p:cNvSpPr/>
            <p:nvPr/>
          </p:nvSpPr>
          <p:spPr>
            <a:xfrm>
              <a:off x="650875" y="3341687"/>
              <a:ext cx="677863" cy="676275"/>
            </a:xfrm>
            <a:prstGeom prst="rect">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600" b="1">
                <a:solidFill>
                  <a:schemeClr val="dk1"/>
                </a:solidFill>
                <a:latin typeface="Arial Narrow" charset="0"/>
                <a:ea typeface="Arial Narrow" charset="0"/>
                <a:cs typeface="Arial Narrow" charset="0"/>
                <a:sym typeface="Arial"/>
              </a:endParaRPr>
            </a:p>
          </p:txBody>
        </p:sp>
      </p:grpSp>
    </p:spTree>
    <p:extLst>
      <p:ext uri="{BB962C8B-B14F-4D97-AF65-F5344CB8AC3E}">
        <p14:creationId xmlns:p14="http://schemas.microsoft.com/office/powerpoint/2010/main" val="675371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BA97-E03D-3244-8CF9-994FA74430DF}"/>
              </a:ext>
            </a:extLst>
          </p:cNvPr>
          <p:cNvSpPr>
            <a:spLocks noGrp="1"/>
          </p:cNvSpPr>
          <p:nvPr>
            <p:ph type="title"/>
          </p:nvPr>
        </p:nvSpPr>
        <p:spPr>
          <a:xfrm>
            <a:off x="484094" y="99840"/>
            <a:ext cx="8229600" cy="973991"/>
          </a:xfrm>
        </p:spPr>
        <p:txBody>
          <a:bodyPr/>
          <a:lstStyle/>
          <a:p>
            <a:r>
              <a:rPr lang="en-US" sz="4800" dirty="0"/>
              <a:t>Step 2: Establish takt Time</a:t>
            </a:r>
          </a:p>
        </p:txBody>
      </p:sp>
      <p:grpSp>
        <p:nvGrpSpPr>
          <p:cNvPr id="3" name="Group 2">
            <a:extLst>
              <a:ext uri="{FF2B5EF4-FFF2-40B4-BE49-F238E27FC236}">
                <a16:creationId xmlns:a16="http://schemas.microsoft.com/office/drawing/2014/main" id="{5C463793-BD6F-A34E-8956-6C3F4D9C2ABB}"/>
              </a:ext>
            </a:extLst>
          </p:cNvPr>
          <p:cNvGrpSpPr>
            <a:grpSpLocks/>
          </p:cNvGrpSpPr>
          <p:nvPr/>
        </p:nvGrpSpPr>
        <p:grpSpPr bwMode="auto">
          <a:xfrm>
            <a:off x="714281" y="1073831"/>
            <a:ext cx="7900988" cy="904876"/>
            <a:chOff x="207" y="743"/>
            <a:chExt cx="4977" cy="570"/>
          </a:xfrm>
        </p:grpSpPr>
        <p:sp>
          <p:nvSpPr>
            <p:cNvPr id="15" name="Rectangle 14">
              <a:extLst>
                <a:ext uri="{FF2B5EF4-FFF2-40B4-BE49-F238E27FC236}">
                  <a16:creationId xmlns:a16="http://schemas.microsoft.com/office/drawing/2014/main" id="{E833DAAF-7880-7747-8F88-0080358280A5}"/>
                </a:ext>
              </a:extLst>
            </p:cNvPr>
            <p:cNvSpPr>
              <a:spLocks noChangeArrowheads="1"/>
            </p:cNvSpPr>
            <p:nvPr/>
          </p:nvSpPr>
          <p:spPr bwMode="auto">
            <a:xfrm>
              <a:off x="207" y="872"/>
              <a:ext cx="26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r>
                <a:rPr lang="en-US" altLang="en-US" sz="2400" b="0" dirty="0">
                  <a:effectLst/>
                </a:rPr>
                <a:t>Takt Time  =  Demand Rate = </a:t>
              </a:r>
            </a:p>
          </p:txBody>
        </p:sp>
        <p:sp>
          <p:nvSpPr>
            <p:cNvPr id="16" name="Rectangle 15">
              <a:extLst>
                <a:ext uri="{FF2B5EF4-FFF2-40B4-BE49-F238E27FC236}">
                  <a16:creationId xmlns:a16="http://schemas.microsoft.com/office/drawing/2014/main" id="{46574F78-45E8-3E44-8A27-401A4367684A}"/>
                </a:ext>
              </a:extLst>
            </p:cNvPr>
            <p:cNvSpPr>
              <a:spLocks noChangeArrowheads="1"/>
            </p:cNvSpPr>
            <p:nvPr/>
          </p:nvSpPr>
          <p:spPr bwMode="auto">
            <a:xfrm>
              <a:off x="2880" y="743"/>
              <a:ext cx="23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75000"/>
                </a:lnSpc>
                <a:spcBef>
                  <a:spcPct val="0"/>
                </a:spcBef>
              </a:pPr>
              <a:r>
                <a:rPr lang="en-US" altLang="en-US" sz="2400" b="0">
                  <a:effectLst/>
                </a:rPr>
                <a:t>Available Work Time</a:t>
              </a:r>
            </a:p>
          </p:txBody>
        </p:sp>
        <p:sp>
          <p:nvSpPr>
            <p:cNvPr id="17" name="Line 44">
              <a:extLst>
                <a:ext uri="{FF2B5EF4-FFF2-40B4-BE49-F238E27FC236}">
                  <a16:creationId xmlns:a16="http://schemas.microsoft.com/office/drawing/2014/main" id="{691C9654-86D6-B746-9162-0427EB2B01E5}"/>
                </a:ext>
              </a:extLst>
            </p:cNvPr>
            <p:cNvSpPr>
              <a:spLocks noChangeShapeType="1"/>
            </p:cNvSpPr>
            <p:nvPr/>
          </p:nvSpPr>
          <p:spPr bwMode="auto">
            <a:xfrm>
              <a:off x="2907" y="1016"/>
              <a:ext cx="22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Rectangle 17">
              <a:extLst>
                <a:ext uri="{FF2B5EF4-FFF2-40B4-BE49-F238E27FC236}">
                  <a16:creationId xmlns:a16="http://schemas.microsoft.com/office/drawing/2014/main" id="{1E0C3D31-EC76-7D40-BDAA-792CF1B3A20E}"/>
                </a:ext>
              </a:extLst>
            </p:cNvPr>
            <p:cNvSpPr>
              <a:spLocks noChangeArrowheads="1"/>
            </p:cNvSpPr>
            <p:nvPr/>
          </p:nvSpPr>
          <p:spPr bwMode="auto">
            <a:xfrm>
              <a:off x="3167" y="1025"/>
              <a:ext cx="17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spcBef>
                  <a:spcPct val="0"/>
                </a:spcBef>
              </a:pPr>
              <a:r>
                <a:rPr lang="en-US" altLang="en-US" sz="2400" b="0" dirty="0">
                  <a:effectLst/>
                </a:rPr>
                <a:t>Customer Demand</a:t>
              </a:r>
            </a:p>
          </p:txBody>
        </p:sp>
      </p:grpSp>
      <p:grpSp>
        <p:nvGrpSpPr>
          <p:cNvPr id="4" name="Group 3">
            <a:extLst>
              <a:ext uri="{FF2B5EF4-FFF2-40B4-BE49-F238E27FC236}">
                <a16:creationId xmlns:a16="http://schemas.microsoft.com/office/drawing/2014/main" id="{99887668-ACA1-3540-9AEB-62F605C34C8E}"/>
              </a:ext>
            </a:extLst>
          </p:cNvPr>
          <p:cNvGrpSpPr>
            <a:grpSpLocks/>
          </p:cNvGrpSpPr>
          <p:nvPr/>
        </p:nvGrpSpPr>
        <p:grpSpPr bwMode="auto">
          <a:xfrm>
            <a:off x="984157" y="2702607"/>
            <a:ext cx="7362826" cy="830263"/>
            <a:chOff x="664" y="1867"/>
            <a:chExt cx="4638" cy="523"/>
          </a:xfrm>
        </p:grpSpPr>
        <p:sp>
          <p:nvSpPr>
            <p:cNvPr id="11" name="Text Box 47">
              <a:extLst>
                <a:ext uri="{FF2B5EF4-FFF2-40B4-BE49-F238E27FC236}">
                  <a16:creationId xmlns:a16="http://schemas.microsoft.com/office/drawing/2014/main" id="{26FAE399-DE43-B847-BB35-EE6947513F34}"/>
                </a:ext>
              </a:extLst>
            </p:cNvPr>
            <p:cNvSpPr txBox="1">
              <a:spLocks noChangeArrowheads="1"/>
            </p:cNvSpPr>
            <p:nvPr/>
          </p:nvSpPr>
          <p:spPr bwMode="auto">
            <a:xfrm>
              <a:off x="1879" y="1867"/>
              <a:ext cx="143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sz="2400" dirty="0"/>
                <a:t>6</a:t>
              </a:r>
              <a:r>
                <a:rPr lang="en-US" altLang="en-US" sz="2400" b="0" dirty="0">
                  <a:effectLst/>
                </a:rPr>
                <a:t>00 Seconds</a:t>
              </a:r>
            </a:p>
            <a:p>
              <a:pPr algn="ctr" eaLnBrk="0" hangingPunct="0">
                <a:spcBef>
                  <a:spcPct val="0"/>
                </a:spcBef>
              </a:pPr>
              <a:r>
                <a:rPr lang="en-US" altLang="en-US" sz="2400" dirty="0"/>
                <a:t>40 Trucks</a:t>
              </a:r>
              <a:endParaRPr lang="en-US" altLang="en-US" sz="2400" b="0" dirty="0">
                <a:effectLst/>
                <a:latin typeface="Humanst521 BT" pitchFamily="34" charset="0"/>
              </a:endParaRPr>
            </a:p>
          </p:txBody>
        </p:sp>
        <p:sp>
          <p:nvSpPr>
            <p:cNvPr id="12" name="Text Box 48">
              <a:extLst>
                <a:ext uri="{FF2B5EF4-FFF2-40B4-BE49-F238E27FC236}">
                  <a16:creationId xmlns:a16="http://schemas.microsoft.com/office/drawing/2014/main" id="{DD5FE96F-3CF9-F84E-ADBF-79ED29DB243B}"/>
                </a:ext>
              </a:extLst>
            </p:cNvPr>
            <p:cNvSpPr txBox="1">
              <a:spLocks noChangeArrowheads="1"/>
            </p:cNvSpPr>
            <p:nvPr/>
          </p:nvSpPr>
          <p:spPr bwMode="auto">
            <a:xfrm>
              <a:off x="664" y="1982"/>
              <a:ext cx="126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dirty="0">
                  <a:effectLst/>
                </a:rPr>
                <a:t>Takt Time =  </a:t>
              </a:r>
            </a:p>
          </p:txBody>
        </p:sp>
        <p:sp>
          <p:nvSpPr>
            <p:cNvPr id="13" name="Line 49">
              <a:extLst>
                <a:ext uri="{FF2B5EF4-FFF2-40B4-BE49-F238E27FC236}">
                  <a16:creationId xmlns:a16="http://schemas.microsoft.com/office/drawing/2014/main" id="{047AD5FE-4A27-DC4B-93B8-ACB5744A28C4}"/>
                </a:ext>
              </a:extLst>
            </p:cNvPr>
            <p:cNvSpPr>
              <a:spLocks noChangeShapeType="1"/>
            </p:cNvSpPr>
            <p:nvPr/>
          </p:nvSpPr>
          <p:spPr bwMode="auto">
            <a:xfrm>
              <a:off x="1827" y="2126"/>
              <a:ext cx="15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Text Box 50">
              <a:extLst>
                <a:ext uri="{FF2B5EF4-FFF2-40B4-BE49-F238E27FC236}">
                  <a16:creationId xmlns:a16="http://schemas.microsoft.com/office/drawing/2014/main" id="{7E1B74F1-F58D-B546-BA1A-C50938E36B99}"/>
                </a:ext>
              </a:extLst>
            </p:cNvPr>
            <p:cNvSpPr txBox="1">
              <a:spLocks noChangeArrowheads="1"/>
            </p:cNvSpPr>
            <p:nvPr/>
          </p:nvSpPr>
          <p:spPr bwMode="auto">
            <a:xfrm>
              <a:off x="3399" y="1966"/>
              <a:ext cx="19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altLang="en-US" sz="2400" b="0" dirty="0">
                  <a:effectLst/>
                </a:rPr>
                <a:t>= 15.0 Sec/truck</a:t>
              </a:r>
            </a:p>
          </p:txBody>
        </p:sp>
      </p:grpSp>
      <p:grpSp>
        <p:nvGrpSpPr>
          <p:cNvPr id="5" name="Group 4">
            <a:extLst>
              <a:ext uri="{FF2B5EF4-FFF2-40B4-BE49-F238E27FC236}">
                <a16:creationId xmlns:a16="http://schemas.microsoft.com/office/drawing/2014/main" id="{C4074399-910D-2A4D-9EA5-4F0510077719}"/>
              </a:ext>
            </a:extLst>
          </p:cNvPr>
          <p:cNvGrpSpPr>
            <a:grpSpLocks/>
          </p:cNvGrpSpPr>
          <p:nvPr/>
        </p:nvGrpSpPr>
        <p:grpSpPr bwMode="auto">
          <a:xfrm>
            <a:off x="484094" y="4221842"/>
            <a:ext cx="8361362" cy="1006475"/>
            <a:chOff x="257" y="2726"/>
            <a:chExt cx="5267" cy="634"/>
          </a:xfrm>
        </p:grpSpPr>
        <p:sp>
          <p:nvSpPr>
            <p:cNvPr id="7" name="Text Box 52">
              <a:extLst>
                <a:ext uri="{FF2B5EF4-FFF2-40B4-BE49-F238E27FC236}">
                  <a16:creationId xmlns:a16="http://schemas.microsoft.com/office/drawing/2014/main" id="{2C8237C9-71AA-7445-8DA7-D71F2273AEFE}"/>
                </a:ext>
              </a:extLst>
            </p:cNvPr>
            <p:cNvSpPr txBox="1">
              <a:spLocks noChangeArrowheads="1"/>
            </p:cNvSpPr>
            <p:nvPr/>
          </p:nvSpPr>
          <p:spPr bwMode="auto">
            <a:xfrm>
              <a:off x="257" y="2726"/>
              <a:ext cx="336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50000"/>
                </a:lnSpc>
                <a:spcBef>
                  <a:spcPct val="0"/>
                </a:spcBef>
              </a:pPr>
              <a:r>
                <a:rPr lang="en-US" altLang="en-US" b="0" dirty="0">
                  <a:effectLst/>
                </a:rPr>
                <a:t>Cycle Time (Length of Individual Processes)</a:t>
              </a:r>
              <a:endParaRPr lang="en-US" altLang="en-US" b="0" dirty="0">
                <a:effectLst>
                  <a:outerShdw blurRad="38100" dist="38100" dir="2700000" algn="tl">
                    <a:srgbClr val="C0C0C0"/>
                  </a:outerShdw>
                </a:effectLst>
              </a:endParaRPr>
            </a:p>
            <a:p>
              <a:pPr algn="ctr" eaLnBrk="0" hangingPunct="0">
                <a:lnSpc>
                  <a:spcPct val="150000"/>
                </a:lnSpc>
                <a:spcBef>
                  <a:spcPct val="0"/>
                </a:spcBef>
              </a:pPr>
              <a:r>
                <a:rPr lang="en-US" altLang="en-US" b="0" dirty="0">
                  <a:effectLst/>
                </a:rPr>
                <a:t>Takt Time</a:t>
              </a:r>
              <a:endParaRPr lang="en-US" altLang="en-US" dirty="0">
                <a:effectLst/>
                <a:latin typeface="Times New Roman" pitchFamily="18" charset="0"/>
              </a:endParaRPr>
            </a:p>
          </p:txBody>
        </p:sp>
        <p:sp>
          <p:nvSpPr>
            <p:cNvPr id="8" name="Rectangle 7">
              <a:extLst>
                <a:ext uri="{FF2B5EF4-FFF2-40B4-BE49-F238E27FC236}">
                  <a16:creationId xmlns:a16="http://schemas.microsoft.com/office/drawing/2014/main" id="{F96D491C-A516-984F-9128-F45454E4A647}"/>
                </a:ext>
              </a:extLst>
            </p:cNvPr>
            <p:cNvSpPr>
              <a:spLocks noChangeArrowheads="1"/>
            </p:cNvSpPr>
            <p:nvPr/>
          </p:nvSpPr>
          <p:spPr bwMode="auto">
            <a:xfrm>
              <a:off x="3862" y="2836"/>
              <a:ext cx="166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spcBef>
                  <a:spcPct val="0"/>
                </a:spcBef>
              </a:pPr>
              <a:r>
                <a:rPr lang="en-US" altLang="en-US" b="0">
                  <a:effectLst/>
                </a:rPr>
                <a:t>Minimum # of People</a:t>
              </a:r>
            </a:p>
            <a:p>
              <a:pPr algn="ctr" eaLnBrk="0" hangingPunct="0">
                <a:spcBef>
                  <a:spcPct val="0"/>
                </a:spcBef>
              </a:pPr>
              <a:r>
                <a:rPr lang="en-US" altLang="en-US" b="0">
                  <a:effectLst/>
                </a:rPr>
                <a:t>  Needed per Process</a:t>
              </a:r>
              <a:endParaRPr lang="en-US" altLang="en-US" b="0">
                <a:effectLst>
                  <a:outerShdw blurRad="38100" dist="38100" dir="2700000" algn="tl">
                    <a:srgbClr val="C0C0C0"/>
                  </a:outerShdw>
                </a:effectLst>
              </a:endParaRPr>
            </a:p>
          </p:txBody>
        </p:sp>
        <p:sp>
          <p:nvSpPr>
            <p:cNvPr id="9" name="Line 54">
              <a:extLst>
                <a:ext uri="{FF2B5EF4-FFF2-40B4-BE49-F238E27FC236}">
                  <a16:creationId xmlns:a16="http://schemas.microsoft.com/office/drawing/2014/main" id="{A3E82A34-D1E7-CE4D-8D7D-550D19B566C3}"/>
                </a:ext>
              </a:extLst>
            </p:cNvPr>
            <p:cNvSpPr>
              <a:spLocks noChangeShapeType="1"/>
            </p:cNvSpPr>
            <p:nvPr/>
          </p:nvSpPr>
          <p:spPr bwMode="auto">
            <a:xfrm>
              <a:off x="329" y="3056"/>
              <a:ext cx="31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Text Box 55">
              <a:extLst>
                <a:ext uri="{FF2B5EF4-FFF2-40B4-BE49-F238E27FC236}">
                  <a16:creationId xmlns:a16="http://schemas.microsoft.com/office/drawing/2014/main" id="{AAA86135-EA9D-D348-B1CD-5DD84D38DED7}"/>
                </a:ext>
              </a:extLst>
            </p:cNvPr>
            <p:cNvSpPr txBox="1">
              <a:spLocks noChangeArrowheads="1"/>
            </p:cNvSpPr>
            <p:nvPr/>
          </p:nvSpPr>
          <p:spPr bwMode="auto">
            <a:xfrm>
              <a:off x="3575" y="2881"/>
              <a:ext cx="247" cy="32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0">
                  <a:effectLst/>
                </a:rPr>
                <a:t>=</a:t>
              </a:r>
            </a:p>
          </p:txBody>
        </p:sp>
      </p:grpSp>
      <p:sp>
        <p:nvSpPr>
          <p:cNvPr id="6" name="Text Box 56">
            <a:extLst>
              <a:ext uri="{FF2B5EF4-FFF2-40B4-BE49-F238E27FC236}">
                <a16:creationId xmlns:a16="http://schemas.microsoft.com/office/drawing/2014/main" id="{DD45EE5D-3BC0-C44E-BDB9-18C7CEBFFE8F}"/>
              </a:ext>
            </a:extLst>
          </p:cNvPr>
          <p:cNvSpPr txBox="1">
            <a:spLocks noChangeArrowheads="1"/>
          </p:cNvSpPr>
          <p:nvPr/>
        </p:nvSpPr>
        <p:spPr bwMode="auto">
          <a:xfrm>
            <a:off x="984157" y="5410661"/>
            <a:ext cx="6921767"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spcBef>
                <a:spcPct val="0"/>
              </a:spcBef>
            </a:pPr>
            <a:r>
              <a:rPr lang="en-US" altLang="en-US" sz="3600" dirty="0">
                <a:effectLst/>
              </a:rPr>
              <a:t>GOAL: </a:t>
            </a:r>
            <a:r>
              <a:rPr lang="en-US" altLang="en-US" sz="3600" i="1" dirty="0">
                <a:effectLst/>
              </a:rPr>
              <a:t>PRODUCE TO DEMAND</a:t>
            </a:r>
          </a:p>
        </p:txBody>
      </p:sp>
    </p:spTree>
    <p:extLst>
      <p:ext uri="{BB962C8B-B14F-4D97-AF65-F5344CB8AC3E}">
        <p14:creationId xmlns:p14="http://schemas.microsoft.com/office/powerpoint/2010/main" val="8146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75A8-EFF0-DE41-890E-CF64BBA68393}"/>
              </a:ext>
            </a:extLst>
          </p:cNvPr>
          <p:cNvSpPr>
            <a:spLocks noGrp="1"/>
          </p:cNvSpPr>
          <p:nvPr>
            <p:ph type="title"/>
          </p:nvPr>
        </p:nvSpPr>
        <p:spPr>
          <a:xfrm>
            <a:off x="430306" y="234311"/>
            <a:ext cx="8229600" cy="973991"/>
          </a:xfrm>
        </p:spPr>
        <p:txBody>
          <a:bodyPr/>
          <a:lstStyle/>
          <a:p>
            <a:r>
              <a:rPr lang="en-US" dirty="0"/>
              <a:t>Rules </a:t>
            </a:r>
          </a:p>
        </p:txBody>
      </p:sp>
      <p:sp>
        <p:nvSpPr>
          <p:cNvPr id="3" name="TextBox 2">
            <a:extLst>
              <a:ext uri="{FF2B5EF4-FFF2-40B4-BE49-F238E27FC236}">
                <a16:creationId xmlns:a16="http://schemas.microsoft.com/office/drawing/2014/main" id="{C2FD188D-CB69-5B47-A0E0-991FE26E6F9F}"/>
              </a:ext>
            </a:extLst>
          </p:cNvPr>
          <p:cNvSpPr txBox="1"/>
          <p:nvPr/>
        </p:nvSpPr>
        <p:spPr>
          <a:xfrm>
            <a:off x="578224" y="1627094"/>
            <a:ext cx="8337176" cy="4801314"/>
          </a:xfrm>
          <a:prstGeom prst="rect">
            <a:avLst/>
          </a:prstGeom>
          <a:noFill/>
        </p:spPr>
        <p:txBody>
          <a:bodyPr wrap="square" rtlCol="0">
            <a:spAutoFit/>
          </a:bodyPr>
          <a:lstStyle/>
          <a:p>
            <a:pPr marL="352425" indent="-352425">
              <a:lnSpc>
                <a:spcPct val="110000"/>
              </a:lnSpc>
              <a:spcBef>
                <a:spcPts val="0"/>
              </a:spcBef>
              <a:spcAft>
                <a:spcPts val="1200"/>
              </a:spcAft>
              <a:buFont typeface="Wingdings" pitchFamily="2" charset="2"/>
              <a:buChar char="§"/>
              <a:defRPr/>
            </a:pPr>
            <a:r>
              <a:rPr lang="en-US" dirty="0">
                <a:latin typeface="Conduit ITC Bold"/>
              </a:rPr>
              <a:t>Positions Needed: timer, material handler, warehouse manager, assemblers &amp; a recorder</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Build trucks in batches of 5, but keep building</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Use boxes, get enough parts for 5 trucks from Warehouse</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Material Handler </a:t>
            </a:r>
            <a:r>
              <a:rPr lang="en-US" b="1" i="1" dirty="0">
                <a:solidFill>
                  <a:schemeClr val="bg1">
                    <a:lumMod val="50000"/>
                  </a:schemeClr>
                </a:solidFill>
                <a:latin typeface="Conduit ITC Bold"/>
              </a:rPr>
              <a:t>only</a:t>
            </a:r>
            <a:r>
              <a:rPr lang="en-US" dirty="0">
                <a:solidFill>
                  <a:schemeClr val="bg1">
                    <a:lumMod val="50000"/>
                  </a:schemeClr>
                </a:solidFill>
                <a:latin typeface="Conduit ITC Bold"/>
              </a:rPr>
              <a:t> moves batch of 5 trucks to next operation </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Each Assembler then gets more parts</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Build as fast as you can (more parts = more pay!)</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Head down, no talking</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You have 10 months (minutes) to build 40 trucks</a:t>
            </a:r>
          </a:p>
          <a:p>
            <a:pPr marL="352425" indent="-352425">
              <a:lnSpc>
                <a:spcPct val="110000"/>
              </a:lnSpc>
              <a:spcAft>
                <a:spcPts val="1200"/>
              </a:spcAft>
              <a:buFont typeface="Wingdings" pitchFamily="2" charset="2"/>
              <a:buChar char="§"/>
              <a:defRPr/>
            </a:pPr>
            <a:r>
              <a:rPr lang="en-US" dirty="0">
                <a:solidFill>
                  <a:schemeClr val="bg1">
                    <a:lumMod val="50000"/>
                  </a:schemeClr>
                </a:solidFill>
                <a:latin typeface="Conduit ITC Bold"/>
              </a:rPr>
              <a:t>The Boss is </a:t>
            </a:r>
            <a:r>
              <a:rPr lang="en-US" i="1" u="sng" dirty="0">
                <a:solidFill>
                  <a:schemeClr val="bg1">
                    <a:lumMod val="50000"/>
                  </a:schemeClr>
                </a:solidFill>
                <a:latin typeface="Conduit ITC Bold"/>
              </a:rPr>
              <a:t>always</a:t>
            </a:r>
            <a:r>
              <a:rPr lang="en-US" dirty="0">
                <a:solidFill>
                  <a:schemeClr val="bg1">
                    <a:lumMod val="50000"/>
                  </a:schemeClr>
                </a:solidFill>
                <a:latin typeface="Conduit ITC Bold"/>
              </a:rPr>
              <a:t> right!</a:t>
            </a:r>
          </a:p>
          <a:p>
            <a:endParaRPr lang="en-US" dirty="0"/>
          </a:p>
        </p:txBody>
      </p:sp>
    </p:spTree>
    <p:extLst>
      <p:ext uri="{BB962C8B-B14F-4D97-AF65-F5344CB8AC3E}">
        <p14:creationId xmlns:p14="http://schemas.microsoft.com/office/powerpoint/2010/main" val="3846468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A26D-6CCD-B941-BE61-1ECFAE9E806B}"/>
              </a:ext>
            </a:extLst>
          </p:cNvPr>
          <p:cNvSpPr>
            <a:spLocks noGrp="1"/>
          </p:cNvSpPr>
          <p:nvPr>
            <p:ph type="title"/>
          </p:nvPr>
        </p:nvSpPr>
        <p:spPr>
          <a:xfrm>
            <a:off x="360362" y="175727"/>
            <a:ext cx="8229600" cy="973991"/>
          </a:xfrm>
        </p:spPr>
        <p:txBody>
          <a:bodyPr/>
          <a:lstStyle/>
          <a:p>
            <a:r>
              <a:rPr lang="en-US" dirty="0"/>
              <a:t>Unevenness</a:t>
            </a:r>
          </a:p>
        </p:txBody>
      </p:sp>
      <p:grpSp>
        <p:nvGrpSpPr>
          <p:cNvPr id="21" name="Group 25">
            <a:extLst>
              <a:ext uri="{FF2B5EF4-FFF2-40B4-BE49-F238E27FC236}">
                <a16:creationId xmlns:a16="http://schemas.microsoft.com/office/drawing/2014/main" id="{72876DFE-CA71-F54F-8646-7D31E5C383CD}"/>
              </a:ext>
            </a:extLst>
          </p:cNvPr>
          <p:cNvGrpSpPr>
            <a:grpSpLocks/>
          </p:cNvGrpSpPr>
          <p:nvPr/>
        </p:nvGrpSpPr>
        <p:grpSpPr bwMode="auto">
          <a:xfrm>
            <a:off x="192087" y="1649413"/>
            <a:ext cx="4183063" cy="3875087"/>
            <a:chOff x="-31" y="1039"/>
            <a:chExt cx="2635" cy="2441"/>
          </a:xfrm>
        </p:grpSpPr>
        <p:graphicFrame>
          <p:nvGraphicFramePr>
            <p:cNvPr id="22" name="Object 4">
              <a:extLst>
                <a:ext uri="{FF2B5EF4-FFF2-40B4-BE49-F238E27FC236}">
                  <a16:creationId xmlns:a16="http://schemas.microsoft.com/office/drawing/2014/main" id="{5532CF72-501D-DD4C-9726-2F4C018B6A13}"/>
                </a:ext>
              </a:extLst>
            </p:cNvPr>
            <p:cNvGraphicFramePr>
              <a:graphicFrameLocks noChangeAspect="1"/>
            </p:cNvGraphicFramePr>
            <p:nvPr>
              <p:extLst>
                <p:ext uri="{D42A27DB-BD31-4B8C-83A1-F6EECF244321}">
                  <p14:modId xmlns:p14="http://schemas.microsoft.com/office/powerpoint/2010/main" val="2496954905"/>
                </p:ext>
              </p:extLst>
            </p:nvPr>
          </p:nvGraphicFramePr>
          <p:xfrm>
            <a:off x="-31" y="1325"/>
            <a:ext cx="2635" cy="2095"/>
          </p:xfrm>
          <a:graphic>
            <a:graphicData uri="http://schemas.openxmlformats.org/presentationml/2006/ole">
              <mc:AlternateContent xmlns:mc="http://schemas.openxmlformats.org/markup-compatibility/2006">
                <mc:Choice xmlns:v="urn:schemas-microsoft-com:vml" Requires="v">
                  <p:oleObj spid="_x0000_s3091" name="Worksheet" r:id="rId4" imgW="2447912" imgH="1619199" progId="Excel.Sheet.8">
                    <p:embed/>
                  </p:oleObj>
                </mc:Choice>
                <mc:Fallback>
                  <p:oleObj name="Worksheet" r:id="rId4" imgW="2447912" imgH="1619199" progId="Excel.Sheet.8">
                    <p:embed/>
                    <p:pic>
                      <p:nvPicPr>
                        <p:cNvPr id="102404" name="Object 4"/>
                        <p:cNvPicPr>
                          <a:picLocks noChangeAspect="1" noChangeArrowheads="1"/>
                        </p:cNvPicPr>
                        <p:nvPr/>
                      </p:nvPicPr>
                      <p:blipFill>
                        <a:blip r:embed="rId5"/>
                        <a:srcRect l="6131" r="4532"/>
                        <a:stretch>
                          <a:fillRect/>
                        </a:stretch>
                      </p:blipFill>
                      <p:spPr bwMode="auto">
                        <a:xfrm>
                          <a:off x="-31" y="1325"/>
                          <a:ext cx="2635" cy="209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Text Box 14">
              <a:extLst>
                <a:ext uri="{FF2B5EF4-FFF2-40B4-BE49-F238E27FC236}">
                  <a16:creationId xmlns:a16="http://schemas.microsoft.com/office/drawing/2014/main" id="{17F06E42-C054-2243-9690-772AEEFDCEB1}"/>
                </a:ext>
              </a:extLst>
            </p:cNvPr>
            <p:cNvSpPr txBox="1">
              <a:spLocks noChangeArrowheads="1"/>
            </p:cNvSpPr>
            <p:nvPr/>
          </p:nvSpPr>
          <p:spPr bwMode="auto">
            <a:xfrm>
              <a:off x="742" y="1039"/>
              <a:ext cx="1196" cy="2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a:effectLst/>
                </a:rPr>
                <a:t>Unbalanced Line</a:t>
              </a:r>
            </a:p>
          </p:txBody>
        </p:sp>
        <p:sp>
          <p:nvSpPr>
            <p:cNvPr id="24" name="Text Box 16">
              <a:extLst>
                <a:ext uri="{FF2B5EF4-FFF2-40B4-BE49-F238E27FC236}">
                  <a16:creationId xmlns:a16="http://schemas.microsoft.com/office/drawing/2014/main" id="{7D3387A0-36B9-634B-B6ED-170D6E123C3B}"/>
                </a:ext>
              </a:extLst>
            </p:cNvPr>
            <p:cNvSpPr txBox="1">
              <a:spLocks noChangeArrowheads="1"/>
            </p:cNvSpPr>
            <p:nvPr/>
          </p:nvSpPr>
          <p:spPr bwMode="auto">
            <a:xfrm>
              <a:off x="990" y="3288"/>
              <a:ext cx="606"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i="1" dirty="0">
                  <a:effectLst/>
                </a:rPr>
                <a:t>Operation</a:t>
              </a:r>
            </a:p>
          </p:txBody>
        </p:sp>
        <p:grpSp>
          <p:nvGrpSpPr>
            <p:cNvPr id="25" name="Group 20">
              <a:extLst>
                <a:ext uri="{FF2B5EF4-FFF2-40B4-BE49-F238E27FC236}">
                  <a16:creationId xmlns:a16="http://schemas.microsoft.com/office/drawing/2014/main" id="{5E8295C2-E718-0E4D-B482-ADC15A7C2F71}"/>
                </a:ext>
              </a:extLst>
            </p:cNvPr>
            <p:cNvGrpSpPr>
              <a:grpSpLocks/>
            </p:cNvGrpSpPr>
            <p:nvPr/>
          </p:nvGrpSpPr>
          <p:grpSpPr bwMode="auto">
            <a:xfrm>
              <a:off x="545" y="1935"/>
              <a:ext cx="1870" cy="74"/>
              <a:chOff x="545" y="1935"/>
              <a:chExt cx="1870" cy="74"/>
            </a:xfrm>
          </p:grpSpPr>
          <p:sp>
            <p:nvSpPr>
              <p:cNvPr id="26" name="Line 18">
                <a:extLst>
                  <a:ext uri="{FF2B5EF4-FFF2-40B4-BE49-F238E27FC236}">
                    <a16:creationId xmlns:a16="http://schemas.microsoft.com/office/drawing/2014/main" id="{83BB8D12-8788-1D49-B73A-1AE4440C0D40}"/>
                  </a:ext>
                </a:extLst>
              </p:cNvPr>
              <p:cNvSpPr>
                <a:spLocks noChangeShapeType="1"/>
              </p:cNvSpPr>
              <p:nvPr/>
            </p:nvSpPr>
            <p:spPr bwMode="auto">
              <a:xfrm>
                <a:off x="608" y="1951"/>
                <a:ext cx="1807"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7" name="Line 19">
                <a:extLst>
                  <a:ext uri="{FF2B5EF4-FFF2-40B4-BE49-F238E27FC236}">
                    <a16:creationId xmlns:a16="http://schemas.microsoft.com/office/drawing/2014/main" id="{45F5D596-1673-5D45-BF03-2804788A1241}"/>
                  </a:ext>
                </a:extLst>
              </p:cNvPr>
              <p:cNvSpPr>
                <a:spLocks noChangeShapeType="1"/>
              </p:cNvSpPr>
              <p:nvPr/>
            </p:nvSpPr>
            <p:spPr bwMode="auto">
              <a:xfrm flipH="1">
                <a:off x="545" y="1935"/>
                <a:ext cx="89" cy="74"/>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grpSp>
      </p:grpSp>
      <p:grpSp>
        <p:nvGrpSpPr>
          <p:cNvPr id="28" name="Group 34">
            <a:extLst>
              <a:ext uri="{FF2B5EF4-FFF2-40B4-BE49-F238E27FC236}">
                <a16:creationId xmlns:a16="http://schemas.microsoft.com/office/drawing/2014/main" id="{F7022615-9BEB-7144-B2F0-4735BB75D987}"/>
              </a:ext>
            </a:extLst>
          </p:cNvPr>
          <p:cNvGrpSpPr>
            <a:grpSpLocks/>
          </p:cNvGrpSpPr>
          <p:nvPr/>
        </p:nvGrpSpPr>
        <p:grpSpPr bwMode="auto">
          <a:xfrm>
            <a:off x="4475162" y="1649413"/>
            <a:ext cx="3832224" cy="3875086"/>
            <a:chOff x="2923" y="1039"/>
            <a:chExt cx="2414" cy="2441"/>
          </a:xfrm>
        </p:grpSpPr>
        <p:sp>
          <p:nvSpPr>
            <p:cNvPr id="29" name="Rectangle 3">
              <a:extLst>
                <a:ext uri="{FF2B5EF4-FFF2-40B4-BE49-F238E27FC236}">
                  <a16:creationId xmlns:a16="http://schemas.microsoft.com/office/drawing/2014/main" id="{A06D0144-CD31-3942-B192-BB2529BBE831}"/>
                </a:ext>
              </a:extLst>
            </p:cNvPr>
            <p:cNvSpPr>
              <a:spLocks noChangeArrowheads="1"/>
            </p:cNvSpPr>
            <p:nvPr/>
          </p:nvSpPr>
          <p:spPr bwMode="auto">
            <a:xfrm>
              <a:off x="3247" y="126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spcBef>
                  <a:spcPct val="0"/>
                </a:spcBef>
              </a:pPr>
              <a:endParaRPr lang="en-US" altLang="en-US" sz="2400" b="0">
                <a:effectLst/>
                <a:latin typeface="Times New Roman" pitchFamily="18" charset="0"/>
              </a:endParaRPr>
            </a:p>
          </p:txBody>
        </p:sp>
        <p:graphicFrame>
          <p:nvGraphicFramePr>
            <p:cNvPr id="30" name="Object 5">
              <a:extLst>
                <a:ext uri="{FF2B5EF4-FFF2-40B4-BE49-F238E27FC236}">
                  <a16:creationId xmlns:a16="http://schemas.microsoft.com/office/drawing/2014/main" id="{5AFCF2DA-1744-C84A-9BEE-B2D632A3F591}"/>
                </a:ext>
              </a:extLst>
            </p:cNvPr>
            <p:cNvGraphicFramePr>
              <a:graphicFrameLocks noChangeAspect="1"/>
            </p:cNvGraphicFramePr>
            <p:nvPr>
              <p:extLst>
                <p:ext uri="{D42A27DB-BD31-4B8C-83A1-F6EECF244321}">
                  <p14:modId xmlns:p14="http://schemas.microsoft.com/office/powerpoint/2010/main" val="4223457418"/>
                </p:ext>
              </p:extLst>
            </p:nvPr>
          </p:nvGraphicFramePr>
          <p:xfrm>
            <a:off x="2923" y="1253"/>
            <a:ext cx="2414" cy="2215"/>
          </p:xfrm>
          <a:graphic>
            <a:graphicData uri="http://schemas.openxmlformats.org/presentationml/2006/ole">
              <mc:AlternateContent xmlns:mc="http://schemas.openxmlformats.org/markup-compatibility/2006">
                <mc:Choice xmlns:v="urn:schemas-microsoft-com:vml" Requires="v">
                  <p:oleObj spid="_x0000_s3092" name="Worksheet" r:id="rId6" imgW="2276573" imgH="1790518" progId="Excel.Sheet.8">
                    <p:embed/>
                  </p:oleObj>
                </mc:Choice>
                <mc:Fallback>
                  <p:oleObj name="Worksheet" r:id="rId6" imgW="2276573" imgH="1790518" progId="Excel.Sheet.8">
                    <p:embed/>
                    <p:pic>
                      <p:nvPicPr>
                        <p:cNvPr id="102405" name="Object 5"/>
                        <p:cNvPicPr>
                          <a:picLocks noChangeAspect="1" noChangeArrowheads="1"/>
                        </p:cNvPicPr>
                        <p:nvPr/>
                      </p:nvPicPr>
                      <p:blipFill>
                        <a:blip r:embed="rId7"/>
                        <a:srcRect l="4829" r="7611"/>
                        <a:stretch>
                          <a:fillRect/>
                        </a:stretch>
                      </p:blipFill>
                      <p:spPr bwMode="auto">
                        <a:xfrm>
                          <a:off x="2923" y="1253"/>
                          <a:ext cx="2414" cy="2215"/>
                        </a:xfrm>
                        <a:prstGeom prst="rect">
                          <a:avLst/>
                        </a:prstGeom>
                        <a:noFill/>
                        <a:ln>
                          <a:noFill/>
                        </a:ln>
                        <a:effectLst/>
                      </p:spPr>
                    </p:pic>
                  </p:oleObj>
                </mc:Fallback>
              </mc:AlternateContent>
            </a:graphicData>
          </a:graphic>
        </p:graphicFrame>
        <p:sp>
          <p:nvSpPr>
            <p:cNvPr id="31" name="Text Box 15">
              <a:extLst>
                <a:ext uri="{FF2B5EF4-FFF2-40B4-BE49-F238E27FC236}">
                  <a16:creationId xmlns:a16="http://schemas.microsoft.com/office/drawing/2014/main" id="{0CCA8331-C06B-A541-B7C8-0527BA1102C6}"/>
                </a:ext>
              </a:extLst>
            </p:cNvPr>
            <p:cNvSpPr txBox="1">
              <a:spLocks noChangeArrowheads="1"/>
            </p:cNvSpPr>
            <p:nvPr/>
          </p:nvSpPr>
          <p:spPr bwMode="auto">
            <a:xfrm>
              <a:off x="3792" y="1039"/>
              <a:ext cx="1028" cy="2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0" dirty="0">
                  <a:effectLst/>
                </a:rPr>
                <a:t>Balanced Line</a:t>
              </a:r>
            </a:p>
          </p:txBody>
        </p:sp>
        <p:sp>
          <p:nvSpPr>
            <p:cNvPr id="32" name="Text Box 17">
              <a:extLst>
                <a:ext uri="{FF2B5EF4-FFF2-40B4-BE49-F238E27FC236}">
                  <a16:creationId xmlns:a16="http://schemas.microsoft.com/office/drawing/2014/main" id="{2F401905-4DC4-9B4F-BC32-96BE06AAE46C}"/>
                </a:ext>
              </a:extLst>
            </p:cNvPr>
            <p:cNvSpPr txBox="1">
              <a:spLocks noChangeArrowheads="1"/>
            </p:cNvSpPr>
            <p:nvPr/>
          </p:nvSpPr>
          <p:spPr bwMode="auto">
            <a:xfrm>
              <a:off x="4016" y="3288"/>
              <a:ext cx="606"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i="1">
                  <a:effectLst/>
                </a:rPr>
                <a:t>Operation</a:t>
              </a:r>
            </a:p>
          </p:txBody>
        </p:sp>
        <p:grpSp>
          <p:nvGrpSpPr>
            <p:cNvPr id="33" name="Group 24">
              <a:extLst>
                <a:ext uri="{FF2B5EF4-FFF2-40B4-BE49-F238E27FC236}">
                  <a16:creationId xmlns:a16="http://schemas.microsoft.com/office/drawing/2014/main" id="{213534E6-E115-2D40-A835-6E83D2482BF3}"/>
                </a:ext>
              </a:extLst>
            </p:cNvPr>
            <p:cNvGrpSpPr>
              <a:grpSpLocks/>
            </p:cNvGrpSpPr>
            <p:nvPr/>
          </p:nvGrpSpPr>
          <p:grpSpPr bwMode="auto">
            <a:xfrm>
              <a:off x="3284" y="1856"/>
              <a:ext cx="1944" cy="153"/>
              <a:chOff x="3428" y="2032"/>
              <a:chExt cx="1944" cy="153"/>
            </a:xfrm>
          </p:grpSpPr>
          <p:sp>
            <p:nvSpPr>
              <p:cNvPr id="34" name="Line 22">
                <a:extLst>
                  <a:ext uri="{FF2B5EF4-FFF2-40B4-BE49-F238E27FC236}">
                    <a16:creationId xmlns:a16="http://schemas.microsoft.com/office/drawing/2014/main" id="{7ADBAF51-F0B6-1B4E-A157-3A23609EEB17}"/>
                  </a:ext>
                </a:extLst>
              </p:cNvPr>
              <p:cNvSpPr>
                <a:spLocks noChangeShapeType="1"/>
              </p:cNvSpPr>
              <p:nvPr/>
            </p:nvSpPr>
            <p:spPr bwMode="auto">
              <a:xfrm>
                <a:off x="3551" y="2032"/>
                <a:ext cx="1821"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5" name="Line 23">
                <a:extLst>
                  <a:ext uri="{FF2B5EF4-FFF2-40B4-BE49-F238E27FC236}">
                    <a16:creationId xmlns:a16="http://schemas.microsoft.com/office/drawing/2014/main" id="{720E06D3-7173-5546-9A02-AE4EFF4AEA75}"/>
                  </a:ext>
                </a:extLst>
              </p:cNvPr>
              <p:cNvSpPr>
                <a:spLocks noChangeShapeType="1"/>
              </p:cNvSpPr>
              <p:nvPr/>
            </p:nvSpPr>
            <p:spPr bwMode="auto">
              <a:xfrm flipH="1">
                <a:off x="3428" y="2038"/>
                <a:ext cx="158" cy="14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cxnSp>
        <p:nvCxnSpPr>
          <p:cNvPr id="38" name="Straight Connector 37">
            <a:extLst>
              <a:ext uri="{FF2B5EF4-FFF2-40B4-BE49-F238E27FC236}">
                <a16:creationId xmlns:a16="http://schemas.microsoft.com/office/drawing/2014/main" id="{C02F769C-E96E-F346-AF00-A5112FB1F54D}"/>
              </a:ext>
            </a:extLst>
          </p:cNvPr>
          <p:cNvCxnSpPr/>
          <p:nvPr/>
        </p:nvCxnSpPr>
        <p:spPr>
          <a:xfrm>
            <a:off x="1210235" y="2554941"/>
            <a:ext cx="0" cy="217842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 name="Text Box 6">
            <a:extLst>
              <a:ext uri="{FF2B5EF4-FFF2-40B4-BE49-F238E27FC236}">
                <a16:creationId xmlns:a16="http://schemas.microsoft.com/office/drawing/2014/main" id="{F4720B06-C7A5-9E49-BEFE-D347DC9548D0}"/>
              </a:ext>
            </a:extLst>
          </p:cNvPr>
          <p:cNvSpPr txBox="1">
            <a:spLocks noChangeArrowheads="1"/>
          </p:cNvSpPr>
          <p:nvPr/>
        </p:nvSpPr>
        <p:spPr bwMode="auto">
          <a:xfrm>
            <a:off x="2185987" y="5579594"/>
            <a:ext cx="45783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69963">
              <a:spcBef>
                <a:spcPct val="0"/>
              </a:spcBef>
              <a:defRPr>
                <a:solidFill>
                  <a:schemeClr val="tx1"/>
                </a:solidFill>
                <a:latin typeface="Arial" charset="0"/>
              </a:defRPr>
            </a:lvl1pPr>
            <a:lvl2pPr marL="484188" defTabSz="969963">
              <a:spcBef>
                <a:spcPct val="0"/>
              </a:spcBef>
              <a:defRPr>
                <a:solidFill>
                  <a:schemeClr val="tx1"/>
                </a:solidFill>
                <a:latin typeface="Arial" charset="0"/>
              </a:defRPr>
            </a:lvl2pPr>
            <a:lvl3pPr marL="969963" defTabSz="969963">
              <a:spcBef>
                <a:spcPct val="0"/>
              </a:spcBef>
              <a:defRPr>
                <a:solidFill>
                  <a:schemeClr val="tx1"/>
                </a:solidFill>
                <a:latin typeface="Arial" charset="0"/>
              </a:defRPr>
            </a:lvl3pPr>
            <a:lvl4pPr marL="1454150" defTabSz="969963">
              <a:spcBef>
                <a:spcPct val="0"/>
              </a:spcBef>
              <a:defRPr>
                <a:solidFill>
                  <a:schemeClr val="tx1"/>
                </a:solidFill>
                <a:latin typeface="Arial" charset="0"/>
              </a:defRPr>
            </a:lvl4pPr>
            <a:lvl5pPr marL="1939925" defTabSz="969963">
              <a:spcBef>
                <a:spcPct val="0"/>
              </a:spcBef>
              <a:defRPr>
                <a:solidFill>
                  <a:schemeClr val="tx1"/>
                </a:solidFill>
                <a:latin typeface="Arial" charset="0"/>
              </a:defRPr>
            </a:lvl5pPr>
            <a:lvl6pPr marL="2397125" defTabSz="969963" fontAlgn="base">
              <a:spcBef>
                <a:spcPct val="0"/>
              </a:spcBef>
              <a:spcAft>
                <a:spcPct val="0"/>
              </a:spcAft>
              <a:defRPr>
                <a:solidFill>
                  <a:schemeClr val="tx1"/>
                </a:solidFill>
                <a:latin typeface="Arial" charset="0"/>
              </a:defRPr>
            </a:lvl6pPr>
            <a:lvl7pPr marL="2854325" defTabSz="969963" fontAlgn="base">
              <a:spcBef>
                <a:spcPct val="0"/>
              </a:spcBef>
              <a:spcAft>
                <a:spcPct val="0"/>
              </a:spcAft>
              <a:defRPr>
                <a:solidFill>
                  <a:schemeClr val="tx1"/>
                </a:solidFill>
                <a:latin typeface="Arial" charset="0"/>
              </a:defRPr>
            </a:lvl7pPr>
            <a:lvl8pPr marL="3311525" defTabSz="969963" fontAlgn="base">
              <a:spcBef>
                <a:spcPct val="0"/>
              </a:spcBef>
              <a:spcAft>
                <a:spcPct val="0"/>
              </a:spcAft>
              <a:defRPr>
                <a:solidFill>
                  <a:schemeClr val="tx1"/>
                </a:solidFill>
                <a:latin typeface="Arial" charset="0"/>
              </a:defRPr>
            </a:lvl8pPr>
            <a:lvl9pPr marL="3768725" defTabSz="969963" fontAlgn="base">
              <a:spcBef>
                <a:spcPct val="0"/>
              </a:spcBef>
              <a:spcAft>
                <a:spcPct val="0"/>
              </a:spcAft>
              <a:defRPr>
                <a:solidFill>
                  <a:schemeClr val="tx1"/>
                </a:solidFill>
                <a:latin typeface="Arial" charset="0"/>
              </a:defRPr>
            </a:lvl9pPr>
          </a:lstStyle>
          <a:p>
            <a:pPr algn="ctr">
              <a:spcBef>
                <a:spcPct val="80000"/>
              </a:spcBef>
              <a:spcAft>
                <a:spcPct val="80000"/>
              </a:spcAft>
            </a:pPr>
            <a:r>
              <a:rPr lang="en-US" altLang="en-US" sz="2500" dirty="0" err="1">
                <a:effectLst/>
              </a:rPr>
              <a:t>Takt</a:t>
            </a:r>
            <a:r>
              <a:rPr lang="en-US" altLang="en-US" sz="2500" dirty="0">
                <a:effectLst/>
              </a:rPr>
              <a:t> Time = 15 seconds</a:t>
            </a:r>
          </a:p>
        </p:txBody>
      </p:sp>
    </p:spTree>
    <p:extLst>
      <p:ext uri="{BB962C8B-B14F-4D97-AF65-F5344CB8AC3E}">
        <p14:creationId xmlns:p14="http://schemas.microsoft.com/office/powerpoint/2010/main" val="2011406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61B3-E7EF-2045-BE26-ABA7119EB0D7}"/>
              </a:ext>
            </a:extLst>
          </p:cNvPr>
          <p:cNvSpPr>
            <a:spLocks noGrp="1"/>
          </p:cNvSpPr>
          <p:nvPr>
            <p:ph type="title"/>
          </p:nvPr>
        </p:nvSpPr>
        <p:spPr/>
        <p:txBody>
          <a:bodyPr/>
          <a:lstStyle/>
          <a:p>
            <a:r>
              <a:rPr lang="en-US" dirty="0"/>
              <a:t>Overburden</a:t>
            </a:r>
          </a:p>
        </p:txBody>
      </p:sp>
      <p:graphicFrame>
        <p:nvGraphicFramePr>
          <p:cNvPr id="3" name="Chart 2">
            <a:extLst>
              <a:ext uri="{FF2B5EF4-FFF2-40B4-BE49-F238E27FC236}">
                <a16:creationId xmlns:a16="http://schemas.microsoft.com/office/drawing/2014/main" id="{F540F373-92C3-E64F-8732-438944C79D6E}"/>
              </a:ext>
            </a:extLst>
          </p:cNvPr>
          <p:cNvGraphicFramePr/>
          <p:nvPr>
            <p:extLst>
              <p:ext uri="{D42A27DB-BD31-4B8C-83A1-F6EECF244321}">
                <p14:modId xmlns:p14="http://schemas.microsoft.com/office/powerpoint/2010/main" val="1895135581"/>
              </p:ext>
            </p:extLst>
          </p:nvPr>
        </p:nvGraphicFramePr>
        <p:xfrm>
          <a:off x="3527717" y="2358848"/>
          <a:ext cx="6066118" cy="324867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2">
            <a:extLst>
              <a:ext uri="{FF2B5EF4-FFF2-40B4-BE49-F238E27FC236}">
                <a16:creationId xmlns:a16="http://schemas.microsoft.com/office/drawing/2014/main" id="{77E812A3-93A0-D840-8033-2E9BD6F0730B}"/>
              </a:ext>
            </a:extLst>
          </p:cNvPr>
          <p:cNvSpPr txBox="1"/>
          <p:nvPr/>
        </p:nvSpPr>
        <p:spPr>
          <a:xfrm>
            <a:off x="464557" y="2338755"/>
            <a:ext cx="2883646"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solidFill>
                  <a:srgbClr val="7F7F7F"/>
                </a:solidFill>
                <a:latin typeface="Arial Black"/>
                <a:cs typeface="Arial Black"/>
              </a:rPr>
              <a:t>COMPANY REQUIREMENTS </a:t>
            </a:r>
          </a:p>
        </p:txBody>
      </p:sp>
      <p:cxnSp>
        <p:nvCxnSpPr>
          <p:cNvPr id="5" name="Straight Connector 4">
            <a:extLst>
              <a:ext uri="{FF2B5EF4-FFF2-40B4-BE49-F238E27FC236}">
                <a16:creationId xmlns:a16="http://schemas.microsoft.com/office/drawing/2014/main" id="{64165B7F-6519-AC45-972A-5A30D1E6E2B6}"/>
              </a:ext>
            </a:extLst>
          </p:cNvPr>
          <p:cNvCxnSpPr/>
          <p:nvPr/>
        </p:nvCxnSpPr>
        <p:spPr>
          <a:xfrm flipH="1">
            <a:off x="2803047" y="2766000"/>
            <a:ext cx="4134283" cy="0"/>
          </a:xfrm>
          <a:prstGeom prst="line">
            <a:avLst/>
          </a:prstGeom>
          <a:ln>
            <a:prstDash val="sys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9042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9D80-B027-1E41-A2B8-29D931B5EDF4}"/>
              </a:ext>
            </a:extLst>
          </p:cNvPr>
          <p:cNvSpPr>
            <a:spLocks noGrp="1"/>
          </p:cNvSpPr>
          <p:nvPr>
            <p:ph type="title"/>
          </p:nvPr>
        </p:nvSpPr>
        <p:spPr>
          <a:xfrm>
            <a:off x="457200" y="775081"/>
            <a:ext cx="8229600" cy="973991"/>
          </a:xfrm>
        </p:spPr>
        <p:txBody>
          <a:bodyPr/>
          <a:lstStyle/>
          <a:p>
            <a:r>
              <a:rPr lang="en-US" dirty="0"/>
              <a:t>Overburden, Waste, and Unevenness</a:t>
            </a:r>
          </a:p>
        </p:txBody>
      </p:sp>
      <p:graphicFrame>
        <p:nvGraphicFramePr>
          <p:cNvPr id="3" name="Diagram 2">
            <a:extLst>
              <a:ext uri="{FF2B5EF4-FFF2-40B4-BE49-F238E27FC236}">
                <a16:creationId xmlns:a16="http://schemas.microsoft.com/office/drawing/2014/main" id="{2AA654D7-9397-904C-996B-26308515F65B}"/>
              </a:ext>
            </a:extLst>
          </p:cNvPr>
          <p:cNvGraphicFramePr/>
          <p:nvPr>
            <p:extLst>
              <p:ext uri="{D42A27DB-BD31-4B8C-83A1-F6EECF244321}">
                <p14:modId xmlns:p14="http://schemas.microsoft.com/office/powerpoint/2010/main" val="1333265914"/>
              </p:ext>
            </p:extLst>
          </p:nvPr>
        </p:nvGraphicFramePr>
        <p:xfrm>
          <a:off x="1228118" y="2598158"/>
          <a:ext cx="6687763" cy="393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6BEEEBFC-4261-BD4A-BEE7-E21B48696A2E}"/>
              </a:ext>
            </a:extLst>
          </p:cNvPr>
          <p:cNvSpPr/>
          <p:nvPr/>
        </p:nvSpPr>
        <p:spPr>
          <a:xfrm>
            <a:off x="457200" y="1959146"/>
            <a:ext cx="8229599" cy="553998"/>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3000" dirty="0">
                <a:solidFill>
                  <a:srgbClr val="7F7F7F"/>
                </a:solidFill>
                <a:latin typeface="Mission Gothic Light" panose="02000603020000020003" pitchFamily="2" charset="77"/>
                <a:cs typeface="Arial Black"/>
              </a:rPr>
              <a:t>Responsible for most organizational inefficiencies</a:t>
            </a:r>
          </a:p>
        </p:txBody>
      </p:sp>
    </p:spTree>
    <p:extLst>
      <p:ext uri="{BB962C8B-B14F-4D97-AF65-F5344CB8AC3E}">
        <p14:creationId xmlns:p14="http://schemas.microsoft.com/office/powerpoint/2010/main" val="3334919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FA12-AAC4-D141-B75A-AB8650E32233}"/>
              </a:ext>
            </a:extLst>
          </p:cNvPr>
          <p:cNvSpPr>
            <a:spLocks noGrp="1"/>
          </p:cNvSpPr>
          <p:nvPr>
            <p:ph type="title"/>
          </p:nvPr>
        </p:nvSpPr>
        <p:spPr>
          <a:xfrm>
            <a:off x="349624" y="1363740"/>
            <a:ext cx="8229600" cy="973991"/>
          </a:xfrm>
        </p:spPr>
        <p:txBody>
          <a:bodyPr/>
          <a:lstStyle/>
          <a:p>
            <a:r>
              <a:rPr lang="en-US" dirty="0"/>
              <a:t>Simulation </a:t>
            </a:r>
            <a:br>
              <a:rPr lang="en-US" dirty="0"/>
            </a:br>
            <a:r>
              <a:rPr lang="en-US" sz="3200" dirty="0"/>
              <a:t>Round 3</a:t>
            </a:r>
            <a:r>
              <a:rPr lang="en-US" dirty="0"/>
              <a:t> </a:t>
            </a:r>
          </a:p>
        </p:txBody>
      </p:sp>
      <p:sp>
        <p:nvSpPr>
          <p:cNvPr id="3" name="Rectangle 2">
            <a:extLst>
              <a:ext uri="{FF2B5EF4-FFF2-40B4-BE49-F238E27FC236}">
                <a16:creationId xmlns:a16="http://schemas.microsoft.com/office/drawing/2014/main" id="{F2F65965-C526-BC4F-A6D3-6A27F509088D}"/>
              </a:ext>
            </a:extLst>
          </p:cNvPr>
          <p:cNvSpPr/>
          <p:nvPr/>
        </p:nvSpPr>
        <p:spPr>
          <a:xfrm>
            <a:off x="0" y="2460811"/>
            <a:ext cx="6347012" cy="2043953"/>
          </a:xfrm>
          <a:prstGeom prst="rect">
            <a:avLst/>
          </a:prstGeom>
          <a:gradFill flip="none" rotWithShape="1">
            <a:gsLst>
              <a:gs pos="83000">
                <a:schemeClr val="bg1"/>
              </a:gs>
              <a:gs pos="62000">
                <a:srgbClr val="D6E4C0"/>
              </a:gs>
              <a:gs pos="2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Mission Gothic Light" panose="02000603020000020003" pitchFamily="2" charset="77"/>
              </a:rPr>
              <a:t>What Improvements </a:t>
            </a:r>
          </a:p>
          <a:p>
            <a:r>
              <a:rPr lang="en-US" sz="3600" dirty="0">
                <a:latin typeface="Mission Gothic Light" panose="02000603020000020003" pitchFamily="2" charset="77"/>
              </a:rPr>
              <a:t>Would you like to </a:t>
            </a:r>
          </a:p>
          <a:p>
            <a:r>
              <a:rPr lang="en-US" sz="3600" dirty="0">
                <a:latin typeface="Mission Gothic Light" panose="02000603020000020003" pitchFamily="2" charset="77"/>
              </a:rPr>
              <a:t>Implement?</a:t>
            </a:r>
          </a:p>
        </p:txBody>
      </p:sp>
      <p:pic>
        <p:nvPicPr>
          <p:cNvPr id="4" name="Shape 209">
            <a:extLst>
              <a:ext uri="{FF2B5EF4-FFF2-40B4-BE49-F238E27FC236}">
                <a16:creationId xmlns:a16="http://schemas.microsoft.com/office/drawing/2014/main" id="{91150811-DA4D-9549-8377-2A2F53BA471C}"/>
              </a:ext>
            </a:extLst>
          </p:cNvPr>
          <p:cNvPicPr preferRelativeResize="0"/>
          <p:nvPr/>
        </p:nvPicPr>
        <p:blipFill rotWithShape="1">
          <a:blip r:embed="rId3">
            <a:alphaModFix/>
          </a:blip>
          <a:srcRect/>
          <a:stretch/>
        </p:blipFill>
        <p:spPr>
          <a:xfrm>
            <a:off x="6717323" y="2337731"/>
            <a:ext cx="2426677" cy="2167033"/>
          </a:xfrm>
          <a:prstGeom prst="rect">
            <a:avLst/>
          </a:prstGeom>
          <a:noFill/>
          <a:ln>
            <a:noFill/>
          </a:ln>
        </p:spPr>
      </p:pic>
    </p:spTree>
    <p:extLst>
      <p:ext uri="{BB962C8B-B14F-4D97-AF65-F5344CB8AC3E}">
        <p14:creationId xmlns:p14="http://schemas.microsoft.com/office/powerpoint/2010/main" val="603182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F60EA4-6055-8A4D-B65C-6B62D91117BB}"/>
              </a:ext>
            </a:extLst>
          </p:cNvPr>
          <p:cNvSpPr/>
          <p:nvPr/>
        </p:nvSpPr>
        <p:spPr>
          <a:xfrm>
            <a:off x="0" y="0"/>
            <a:ext cx="6515100" cy="2043953"/>
          </a:xfrm>
          <a:prstGeom prst="rect">
            <a:avLst/>
          </a:prstGeom>
          <a:gradFill flip="none" rotWithShape="1">
            <a:gsLst>
              <a:gs pos="83000">
                <a:schemeClr val="bg1"/>
              </a:gs>
              <a:gs pos="62000">
                <a:srgbClr val="D6E4C0"/>
              </a:gs>
              <a:gs pos="26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latin typeface="Century Gothic" panose="020B0502020202020204" pitchFamily="34" charset="0"/>
              </a:rPr>
              <a:t>Lean Tools </a:t>
            </a:r>
          </a:p>
        </p:txBody>
      </p:sp>
      <p:pic>
        <p:nvPicPr>
          <p:cNvPr id="4" name="Shape 209">
            <a:extLst>
              <a:ext uri="{FF2B5EF4-FFF2-40B4-BE49-F238E27FC236}">
                <a16:creationId xmlns:a16="http://schemas.microsoft.com/office/drawing/2014/main" id="{7E1FB55B-E77C-E849-9B53-6B3197836363}"/>
              </a:ext>
            </a:extLst>
          </p:cNvPr>
          <p:cNvPicPr preferRelativeResize="0"/>
          <p:nvPr/>
        </p:nvPicPr>
        <p:blipFill rotWithShape="1">
          <a:blip r:embed="rId2">
            <a:alphaModFix/>
          </a:blip>
          <a:srcRect/>
          <a:stretch/>
        </p:blipFill>
        <p:spPr>
          <a:xfrm>
            <a:off x="6717323" y="0"/>
            <a:ext cx="2426677" cy="2167033"/>
          </a:xfrm>
          <a:prstGeom prst="rect">
            <a:avLst/>
          </a:prstGeom>
          <a:noFill/>
          <a:ln>
            <a:noFill/>
          </a:ln>
        </p:spPr>
      </p:pic>
      <p:sp>
        <p:nvSpPr>
          <p:cNvPr id="5" name="Rectangle 4">
            <a:extLst>
              <a:ext uri="{FF2B5EF4-FFF2-40B4-BE49-F238E27FC236}">
                <a16:creationId xmlns:a16="http://schemas.microsoft.com/office/drawing/2014/main" id="{33980D7B-C297-FC44-B50D-1AC42331C0E6}"/>
              </a:ext>
            </a:extLst>
          </p:cNvPr>
          <p:cNvSpPr/>
          <p:nvPr/>
        </p:nvSpPr>
        <p:spPr>
          <a:xfrm>
            <a:off x="389965" y="2167033"/>
            <a:ext cx="4572000" cy="4363952"/>
          </a:xfrm>
          <a:prstGeom prst="rect">
            <a:avLst/>
          </a:prstGeom>
        </p:spPr>
        <p:txBody>
          <a:bodyPr>
            <a:spAutoFit/>
          </a:bodyPr>
          <a:lstStyle/>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Value Stream Mapping</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Pull and Flow Systems</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Sort, Set In Order, Shine, Standardize, Sustain (5S)</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Point of Use Storage (POUS)</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Batch Size Reduction</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Visual Controls (Kanban) </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Standard Work</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Workload Balance Chart and TAKT</a:t>
            </a:r>
          </a:p>
          <a:p>
            <a:pPr marL="285750" indent="-285750">
              <a:lnSpc>
                <a:spcPct val="140000"/>
              </a:lnSpc>
              <a:buFont typeface="Arial"/>
              <a:buChar char="•"/>
            </a:pPr>
            <a:r>
              <a:rPr lang="en-US" sz="2000" b="1" dirty="0">
                <a:solidFill>
                  <a:srgbClr val="7F7F7F"/>
                </a:solidFill>
                <a:latin typeface="Mission Gothic Light" panose="02000603020000020003" pitchFamily="2" charset="77"/>
                <a:cs typeface="Arial Black"/>
              </a:rPr>
              <a:t>Layout Improvement</a:t>
            </a:r>
          </a:p>
        </p:txBody>
      </p:sp>
      <p:sp>
        <p:nvSpPr>
          <p:cNvPr id="6" name="TextBox 5">
            <a:extLst>
              <a:ext uri="{FF2B5EF4-FFF2-40B4-BE49-F238E27FC236}">
                <a16:creationId xmlns:a16="http://schemas.microsoft.com/office/drawing/2014/main" id="{53893DA5-C061-6445-A113-99D5D2F9DD45}"/>
              </a:ext>
            </a:extLst>
          </p:cNvPr>
          <p:cNvSpPr txBox="1"/>
          <p:nvPr/>
        </p:nvSpPr>
        <p:spPr>
          <a:xfrm>
            <a:off x="5526741" y="3334870"/>
            <a:ext cx="2775119" cy="1323439"/>
          </a:xfrm>
          <a:prstGeom prst="rect">
            <a:avLst/>
          </a:prstGeom>
          <a:noFill/>
        </p:spPr>
        <p:txBody>
          <a:bodyPr wrap="none" rtlCol="0">
            <a:spAutoFit/>
          </a:bodyPr>
          <a:lstStyle/>
          <a:p>
            <a:r>
              <a:rPr lang="en-US" sz="4000" dirty="0">
                <a:solidFill>
                  <a:schemeClr val="tx1">
                    <a:lumMod val="50000"/>
                    <a:lumOff val="50000"/>
                  </a:schemeClr>
                </a:solidFill>
                <a:latin typeface="Mission Gothic Light" panose="02000603020000020003" pitchFamily="2" charset="77"/>
              </a:rPr>
              <a:t>How many </a:t>
            </a:r>
          </a:p>
          <a:p>
            <a:r>
              <a:rPr lang="en-US" sz="4000" dirty="0">
                <a:solidFill>
                  <a:schemeClr val="tx1">
                    <a:lumMod val="50000"/>
                    <a:lumOff val="50000"/>
                  </a:schemeClr>
                </a:solidFill>
                <a:latin typeface="Mission Gothic Light" panose="02000603020000020003" pitchFamily="2" charset="77"/>
              </a:rPr>
              <a:t>did you get ?</a:t>
            </a:r>
          </a:p>
        </p:txBody>
      </p:sp>
    </p:spTree>
    <p:extLst>
      <p:ext uri="{BB962C8B-B14F-4D97-AF65-F5344CB8AC3E}">
        <p14:creationId xmlns:p14="http://schemas.microsoft.com/office/powerpoint/2010/main" val="34041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A61548-84DE-3845-B4A8-79528A356942}"/>
              </a:ext>
            </a:extLst>
          </p:cNvPr>
          <p:cNvSpPr/>
          <p:nvPr/>
        </p:nvSpPr>
        <p:spPr>
          <a:xfrm>
            <a:off x="0" y="0"/>
            <a:ext cx="6515100" cy="2043953"/>
          </a:xfrm>
          <a:prstGeom prst="rect">
            <a:avLst/>
          </a:prstGeom>
          <a:gradFill flip="none" rotWithShape="1">
            <a:gsLst>
              <a:gs pos="88000">
                <a:schemeClr val="bg1"/>
              </a:gs>
              <a:gs pos="68000">
                <a:srgbClr val="D6E4C0"/>
              </a:gs>
              <a:gs pos="29000">
                <a:srgbClr val="AAC64B"/>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latin typeface="Century Gothic" panose="020B0502020202020204" pitchFamily="34" charset="0"/>
              </a:rPr>
              <a:t>De-Brief &amp;</a:t>
            </a:r>
          </a:p>
          <a:p>
            <a:r>
              <a:rPr lang="en-US" sz="6000" dirty="0">
                <a:latin typeface="Century Gothic" panose="020B0502020202020204" pitchFamily="34" charset="0"/>
              </a:rPr>
              <a:t>Disassemble</a:t>
            </a:r>
          </a:p>
        </p:txBody>
      </p:sp>
      <p:pic>
        <p:nvPicPr>
          <p:cNvPr id="4" name="Shape 209">
            <a:extLst>
              <a:ext uri="{FF2B5EF4-FFF2-40B4-BE49-F238E27FC236}">
                <a16:creationId xmlns:a16="http://schemas.microsoft.com/office/drawing/2014/main" id="{0BE5F1B2-EC16-BD46-9958-19BD9EA26263}"/>
              </a:ext>
            </a:extLst>
          </p:cNvPr>
          <p:cNvPicPr preferRelativeResize="0"/>
          <p:nvPr/>
        </p:nvPicPr>
        <p:blipFill rotWithShape="1">
          <a:blip r:embed="rId2">
            <a:alphaModFix/>
          </a:blip>
          <a:srcRect/>
          <a:stretch/>
        </p:blipFill>
        <p:spPr>
          <a:xfrm>
            <a:off x="6717323" y="0"/>
            <a:ext cx="2426677" cy="2167033"/>
          </a:xfrm>
          <a:prstGeom prst="rect">
            <a:avLst/>
          </a:prstGeom>
          <a:noFill/>
          <a:ln>
            <a:noFill/>
          </a:ln>
        </p:spPr>
      </p:pic>
      <p:sp>
        <p:nvSpPr>
          <p:cNvPr id="5" name="Content Placeholder 3">
            <a:extLst>
              <a:ext uri="{FF2B5EF4-FFF2-40B4-BE49-F238E27FC236}">
                <a16:creationId xmlns:a16="http://schemas.microsoft.com/office/drawing/2014/main" id="{DE995AC3-61BC-844A-93A9-B621885B97C7}"/>
              </a:ext>
            </a:extLst>
          </p:cNvPr>
          <p:cNvSpPr>
            <a:spLocks noGrp="1"/>
          </p:cNvSpPr>
          <p:nvPr/>
        </p:nvSpPr>
        <p:spPr>
          <a:xfrm>
            <a:off x="1749043" y="2711334"/>
            <a:ext cx="4766057" cy="54512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How did it feel?</a:t>
            </a:r>
          </a:p>
        </p:txBody>
      </p:sp>
      <p:sp>
        <p:nvSpPr>
          <p:cNvPr id="6" name="Content Placeholder 3">
            <a:extLst>
              <a:ext uri="{FF2B5EF4-FFF2-40B4-BE49-F238E27FC236}">
                <a16:creationId xmlns:a16="http://schemas.microsoft.com/office/drawing/2014/main" id="{A5DC7842-56BA-D44B-87C1-D8D69F8C35BA}"/>
              </a:ext>
            </a:extLst>
          </p:cNvPr>
          <p:cNvSpPr>
            <a:spLocks noGrp="1"/>
          </p:cNvSpPr>
          <p:nvPr/>
        </p:nvSpPr>
        <p:spPr>
          <a:xfrm>
            <a:off x="1749043" y="4298217"/>
            <a:ext cx="4968280" cy="897319"/>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What can we do better? How?</a:t>
            </a:r>
          </a:p>
        </p:txBody>
      </p:sp>
      <p:sp>
        <p:nvSpPr>
          <p:cNvPr id="7" name="Content Placeholder 3">
            <a:extLst>
              <a:ext uri="{FF2B5EF4-FFF2-40B4-BE49-F238E27FC236}">
                <a16:creationId xmlns:a16="http://schemas.microsoft.com/office/drawing/2014/main" id="{0FA00FE7-283F-8A44-926E-55D21257B57F}"/>
              </a:ext>
            </a:extLst>
          </p:cNvPr>
          <p:cNvSpPr>
            <a:spLocks noGrp="1"/>
          </p:cNvSpPr>
          <p:nvPr/>
        </p:nvSpPr>
        <p:spPr>
          <a:xfrm>
            <a:off x="1749043" y="3514843"/>
            <a:ext cx="4968280" cy="70589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How did we do financially?</a:t>
            </a:r>
          </a:p>
        </p:txBody>
      </p:sp>
    </p:spTree>
    <p:extLst>
      <p:ext uri="{BB962C8B-B14F-4D97-AF65-F5344CB8AC3E}">
        <p14:creationId xmlns:p14="http://schemas.microsoft.com/office/powerpoint/2010/main" val="31483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715-07E7-8F42-8A9D-F451072E78B1}"/>
              </a:ext>
            </a:extLst>
          </p:cNvPr>
          <p:cNvSpPr>
            <a:spLocks noGrp="1"/>
          </p:cNvSpPr>
          <p:nvPr>
            <p:ph type="title"/>
          </p:nvPr>
        </p:nvSpPr>
        <p:spPr/>
        <p:txBody>
          <a:bodyPr/>
          <a:lstStyle/>
          <a:p>
            <a:r>
              <a:rPr lang="en-US" dirty="0"/>
              <a:t>Different Production Environments </a:t>
            </a:r>
          </a:p>
        </p:txBody>
      </p:sp>
      <p:sp>
        <p:nvSpPr>
          <p:cNvPr id="3" name="TextBox 2">
            <a:extLst>
              <a:ext uri="{FF2B5EF4-FFF2-40B4-BE49-F238E27FC236}">
                <a16:creationId xmlns:a16="http://schemas.microsoft.com/office/drawing/2014/main" id="{F47ECD58-9B85-274F-881D-576AA009AF80}"/>
              </a:ext>
            </a:extLst>
          </p:cNvPr>
          <p:cNvSpPr txBox="1"/>
          <p:nvPr/>
        </p:nvSpPr>
        <p:spPr>
          <a:xfrm>
            <a:off x="1893962" y="1882588"/>
            <a:ext cx="5356076" cy="400110"/>
          </a:xfrm>
          <a:prstGeom prst="rect">
            <a:avLst/>
          </a:prstGeom>
          <a:noFill/>
        </p:spPr>
        <p:txBody>
          <a:bodyPr wrap="square" rtlCol="0">
            <a:spAutoFit/>
          </a:bodyPr>
          <a:lstStyle/>
          <a:p>
            <a:pPr algn="ctr"/>
            <a:r>
              <a:rPr lang="en-US" sz="2000" dirty="0">
                <a:solidFill>
                  <a:srgbClr val="AA4F24"/>
                </a:solidFill>
                <a:latin typeface="Mission Gothic Light" panose="02000603020000020003" pitchFamily="2" charset="77"/>
              </a:rPr>
              <a:t>Lean is for all types of manufacturing companies </a:t>
            </a:r>
          </a:p>
        </p:txBody>
      </p:sp>
      <p:sp>
        <p:nvSpPr>
          <p:cNvPr id="5" name="AutoShape 4">
            <a:extLst>
              <a:ext uri="{FF2B5EF4-FFF2-40B4-BE49-F238E27FC236}">
                <a16:creationId xmlns:a16="http://schemas.microsoft.com/office/drawing/2014/main" id="{CD3BEA5B-A588-C34D-99E4-A31D8CB1CA55}"/>
              </a:ext>
            </a:extLst>
          </p:cNvPr>
          <p:cNvSpPr>
            <a:spLocks noChangeArrowheads="1"/>
          </p:cNvSpPr>
          <p:nvPr/>
        </p:nvSpPr>
        <p:spPr bwMode="auto">
          <a:xfrm>
            <a:off x="304660" y="4067876"/>
            <a:ext cx="8428037" cy="334962"/>
          </a:xfrm>
          <a:prstGeom prst="leftRightArrow">
            <a:avLst>
              <a:gd name="adj1" fmla="val 50000"/>
              <a:gd name="adj2" fmla="val 503223"/>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6" name="Text Box 5">
            <a:extLst>
              <a:ext uri="{FF2B5EF4-FFF2-40B4-BE49-F238E27FC236}">
                <a16:creationId xmlns:a16="http://schemas.microsoft.com/office/drawing/2014/main" id="{0AFEBBBA-0621-014B-9FD2-1AD53630B707}"/>
              </a:ext>
            </a:extLst>
          </p:cNvPr>
          <p:cNvSpPr txBox="1">
            <a:spLocks noChangeArrowheads="1"/>
          </p:cNvSpPr>
          <p:nvPr/>
        </p:nvSpPr>
        <p:spPr bwMode="auto">
          <a:xfrm>
            <a:off x="774560" y="4402838"/>
            <a:ext cx="1379537" cy="7016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a:effectLst>
                  <a:outerShdw blurRad="38100" dist="38100" dir="2700000" algn="tl">
                    <a:srgbClr val="C0C0C0"/>
                  </a:outerShdw>
                </a:effectLst>
              </a:rPr>
              <a:t>Low Volume</a:t>
            </a:r>
          </a:p>
        </p:txBody>
      </p:sp>
      <p:sp>
        <p:nvSpPr>
          <p:cNvPr id="7" name="Text Box 6">
            <a:extLst>
              <a:ext uri="{FF2B5EF4-FFF2-40B4-BE49-F238E27FC236}">
                <a16:creationId xmlns:a16="http://schemas.microsoft.com/office/drawing/2014/main" id="{E9176AB7-1825-014A-919C-9DAC7DB34280}"/>
              </a:ext>
            </a:extLst>
          </p:cNvPr>
          <p:cNvSpPr txBox="1">
            <a:spLocks noChangeArrowheads="1"/>
          </p:cNvSpPr>
          <p:nvPr/>
        </p:nvSpPr>
        <p:spPr bwMode="auto">
          <a:xfrm>
            <a:off x="7162660" y="4429826"/>
            <a:ext cx="1120775" cy="7016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a:effectLst>
                  <a:outerShdw blurRad="38100" dist="38100" dir="2700000" algn="tl">
                    <a:srgbClr val="C0C0C0"/>
                  </a:outerShdw>
                </a:effectLst>
              </a:rPr>
              <a:t>High Volume</a:t>
            </a:r>
          </a:p>
        </p:txBody>
      </p:sp>
      <p:sp>
        <p:nvSpPr>
          <p:cNvPr id="8" name="Text Box 7">
            <a:extLst>
              <a:ext uri="{FF2B5EF4-FFF2-40B4-BE49-F238E27FC236}">
                <a16:creationId xmlns:a16="http://schemas.microsoft.com/office/drawing/2014/main" id="{59099664-DA7A-D842-85F3-AF55B0FABEE2}"/>
              </a:ext>
            </a:extLst>
          </p:cNvPr>
          <p:cNvSpPr txBox="1">
            <a:spLocks noChangeArrowheads="1"/>
          </p:cNvSpPr>
          <p:nvPr/>
        </p:nvSpPr>
        <p:spPr bwMode="auto">
          <a:xfrm>
            <a:off x="3801922" y="4429826"/>
            <a:ext cx="1339850" cy="70167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altLang="en-US">
                <a:effectLst>
                  <a:outerShdw blurRad="38100" dist="38100" dir="2700000" algn="tl">
                    <a:srgbClr val="C0C0C0"/>
                  </a:outerShdw>
                </a:effectLst>
              </a:rPr>
              <a:t>Medium Volume</a:t>
            </a:r>
          </a:p>
        </p:txBody>
      </p:sp>
      <p:pic>
        <p:nvPicPr>
          <p:cNvPr id="9" name="Picture 8" descr="MCj03887520000[1]">
            <a:extLst>
              <a:ext uri="{FF2B5EF4-FFF2-40B4-BE49-F238E27FC236}">
                <a16:creationId xmlns:a16="http://schemas.microsoft.com/office/drawing/2014/main" id="{A29B1C03-B462-CB45-AA83-48496171C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822" y="3097913"/>
            <a:ext cx="13271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Cj03673820000[1]">
            <a:extLst>
              <a:ext uri="{FF2B5EF4-FFF2-40B4-BE49-F238E27FC236}">
                <a16:creationId xmlns:a16="http://schemas.microsoft.com/office/drawing/2014/main" id="{F8187B65-8645-934D-9269-B5A978A7A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97" y="3058226"/>
            <a:ext cx="1830388" cy="814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Cj03119780000[1]">
            <a:extLst>
              <a:ext uri="{FF2B5EF4-FFF2-40B4-BE49-F238E27FC236}">
                <a16:creationId xmlns:a16="http://schemas.microsoft.com/office/drawing/2014/main" id="{E5C7C280-E67F-F74A-B805-EECD6D0E4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822" y="3031238"/>
            <a:ext cx="1443038"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24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A445E-B6FB-D04C-80CF-7E392CD94815}"/>
              </a:ext>
            </a:extLst>
          </p:cNvPr>
          <p:cNvSpPr>
            <a:spLocks noGrp="1"/>
          </p:cNvSpPr>
          <p:nvPr>
            <p:ph type="title"/>
          </p:nvPr>
        </p:nvSpPr>
        <p:spPr>
          <a:xfrm>
            <a:off x="416859" y="0"/>
            <a:ext cx="8229600" cy="973991"/>
          </a:xfrm>
        </p:spPr>
        <p:txBody>
          <a:bodyPr/>
          <a:lstStyle/>
          <a:p>
            <a:r>
              <a:rPr lang="en-US" b="0" dirty="0"/>
              <a:t>Traditional Vs. Lean</a:t>
            </a:r>
          </a:p>
        </p:txBody>
      </p:sp>
      <p:pic>
        <p:nvPicPr>
          <p:cNvPr id="3" name="Picture 2">
            <a:extLst>
              <a:ext uri="{FF2B5EF4-FFF2-40B4-BE49-F238E27FC236}">
                <a16:creationId xmlns:a16="http://schemas.microsoft.com/office/drawing/2014/main" id="{379A8034-9B22-7F42-9E1E-C3D4C7E87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196" y="885574"/>
            <a:ext cx="5864926" cy="3172829"/>
          </a:xfrm>
          <a:prstGeom prst="rect">
            <a:avLst/>
          </a:prstGeom>
        </p:spPr>
      </p:pic>
      <p:sp>
        <p:nvSpPr>
          <p:cNvPr id="4" name="Content Placeholder 3">
            <a:extLst>
              <a:ext uri="{FF2B5EF4-FFF2-40B4-BE49-F238E27FC236}">
                <a16:creationId xmlns:a16="http://schemas.microsoft.com/office/drawing/2014/main" id="{45EF154F-AB00-334C-A56F-C06F3A17F0A1}"/>
              </a:ext>
            </a:extLst>
          </p:cNvPr>
          <p:cNvSpPr txBox="1">
            <a:spLocks/>
          </p:cNvSpPr>
          <p:nvPr/>
        </p:nvSpPr>
        <p:spPr>
          <a:xfrm>
            <a:off x="766290" y="3781784"/>
            <a:ext cx="3765369" cy="2501448"/>
          </a:xfrm>
          <a:prstGeom prst="rect">
            <a:avLst/>
          </a:prstGeom>
          <a:solidFill>
            <a:srgbClr val="AAC64B"/>
          </a:solidFill>
        </p:spPr>
        <p:txBody>
          <a:bodyPr anchor="t"/>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endParaRPr lang="en-US" sz="3000" dirty="0">
              <a:solidFill>
                <a:schemeClr val="bg1"/>
              </a:solidFill>
              <a:latin typeface="Century Gothic" panose="020B0502020202020204" pitchFamily="34" charset="0"/>
              <a:ea typeface="Geared Slab" charset="0"/>
              <a:cs typeface="Geared Slab" charset="0"/>
            </a:endParaRPr>
          </a:p>
          <a:p>
            <a:pPr marL="0" indent="0" algn="ctr">
              <a:buFont typeface="Arial" pitchFamily="34" charset="0"/>
              <a:buNone/>
            </a:pPr>
            <a:r>
              <a:rPr lang="en-US" sz="3000" dirty="0">
                <a:solidFill>
                  <a:schemeClr val="bg1"/>
                </a:solidFill>
                <a:latin typeface="Century Gothic" panose="020B0502020202020204" pitchFamily="34" charset="0"/>
                <a:ea typeface="Geared Slab" charset="0"/>
                <a:cs typeface="Geared Slab" charset="0"/>
              </a:rPr>
              <a:t>Traditional     manufacturing is hard on people </a:t>
            </a:r>
          </a:p>
        </p:txBody>
      </p:sp>
      <p:sp>
        <p:nvSpPr>
          <p:cNvPr id="5" name="Content Placeholder 2">
            <a:extLst>
              <a:ext uri="{FF2B5EF4-FFF2-40B4-BE49-F238E27FC236}">
                <a16:creationId xmlns:a16="http://schemas.microsoft.com/office/drawing/2014/main" id="{0E722D95-CA8F-4941-B61D-25BEEA805026}"/>
              </a:ext>
            </a:extLst>
          </p:cNvPr>
          <p:cNvSpPr txBox="1">
            <a:spLocks/>
          </p:cNvSpPr>
          <p:nvPr/>
        </p:nvSpPr>
        <p:spPr>
          <a:xfrm>
            <a:off x="4678616" y="3781784"/>
            <a:ext cx="3967843" cy="2501220"/>
          </a:xfrm>
          <a:prstGeom prst="rect">
            <a:avLst/>
          </a:prstGeom>
          <a:solidFill>
            <a:srgbClr val="5F8531"/>
          </a:solidFill>
          <a:ln>
            <a:solidFill>
              <a:schemeClr val="accent1"/>
            </a:solidFill>
          </a:ln>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endParaRPr lang="en-US" sz="3000" dirty="0">
              <a:solidFill>
                <a:schemeClr val="bg1"/>
              </a:solidFill>
              <a:latin typeface="Century Gothic" panose="020B0502020202020204" pitchFamily="34" charset="0"/>
            </a:endParaRPr>
          </a:p>
          <a:p>
            <a:pPr marL="0" indent="0" algn="ctr">
              <a:buFont typeface="Arial" pitchFamily="34" charset="0"/>
              <a:buNone/>
            </a:pPr>
            <a:r>
              <a:rPr lang="en-US" sz="3000" dirty="0">
                <a:solidFill>
                  <a:schemeClr val="bg1"/>
                </a:solidFill>
                <a:latin typeface="Century Gothic" panose="020B0502020202020204" pitchFamily="34" charset="0"/>
                <a:ea typeface="Geared Slab" charset="0"/>
                <a:cs typeface="Geared Slab" charset="0"/>
              </a:rPr>
              <a:t>Lean manufacturing is hard on process</a:t>
            </a:r>
          </a:p>
        </p:txBody>
      </p:sp>
    </p:spTree>
    <p:extLst>
      <p:ext uri="{BB962C8B-B14F-4D97-AF65-F5344CB8AC3E}">
        <p14:creationId xmlns:p14="http://schemas.microsoft.com/office/powerpoint/2010/main" val="1474942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F5CB-C11E-F943-AD54-61432F26072A}"/>
              </a:ext>
            </a:extLst>
          </p:cNvPr>
          <p:cNvSpPr>
            <a:spLocks noGrp="1"/>
          </p:cNvSpPr>
          <p:nvPr>
            <p:ph type="title"/>
          </p:nvPr>
        </p:nvSpPr>
        <p:spPr>
          <a:xfrm>
            <a:off x="416859" y="220864"/>
            <a:ext cx="8229600" cy="973991"/>
          </a:xfrm>
        </p:spPr>
        <p:txBody>
          <a:bodyPr/>
          <a:lstStyle/>
          <a:p>
            <a:r>
              <a:rPr lang="en-US" dirty="0"/>
              <a:t>Why Bother? </a:t>
            </a:r>
          </a:p>
        </p:txBody>
      </p:sp>
      <p:grpSp>
        <p:nvGrpSpPr>
          <p:cNvPr id="3" name="Group 2">
            <a:extLst>
              <a:ext uri="{FF2B5EF4-FFF2-40B4-BE49-F238E27FC236}">
                <a16:creationId xmlns:a16="http://schemas.microsoft.com/office/drawing/2014/main" id="{81613102-A4DC-D84E-B62F-A69085909C03}"/>
              </a:ext>
            </a:extLst>
          </p:cNvPr>
          <p:cNvGrpSpPr>
            <a:grpSpLocks/>
          </p:cNvGrpSpPr>
          <p:nvPr/>
        </p:nvGrpSpPr>
        <p:grpSpPr bwMode="auto">
          <a:xfrm>
            <a:off x="416859" y="1531105"/>
            <a:ext cx="8220076" cy="3421063"/>
            <a:chOff x="285" y="1277"/>
            <a:chExt cx="5178" cy="2155"/>
          </a:xfrm>
        </p:grpSpPr>
        <p:sp>
          <p:nvSpPr>
            <p:cNvPr id="5" name="Rectangle 4">
              <a:extLst>
                <a:ext uri="{FF2B5EF4-FFF2-40B4-BE49-F238E27FC236}">
                  <a16:creationId xmlns:a16="http://schemas.microsoft.com/office/drawing/2014/main" id="{058AC310-B78C-EF41-B366-F4254FE05883}"/>
                </a:ext>
              </a:extLst>
            </p:cNvPr>
            <p:cNvSpPr>
              <a:spLocks noChangeArrowheads="1"/>
            </p:cNvSpPr>
            <p:nvPr/>
          </p:nvSpPr>
          <p:spPr bwMode="auto">
            <a:xfrm>
              <a:off x="2158" y="1504"/>
              <a:ext cx="2944" cy="1924"/>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spcBef>
                  <a:spcPct val="50000"/>
                </a:spcBef>
              </a:pPr>
              <a:endParaRPr lang="en-US" altLang="en-US">
                <a:latin typeface="Mission Gothic" charset="0"/>
                <a:ea typeface="Mission Gothic" charset="0"/>
                <a:cs typeface="Mission Gothic" charset="0"/>
              </a:endParaRPr>
            </a:p>
          </p:txBody>
        </p:sp>
        <p:sp>
          <p:nvSpPr>
            <p:cNvPr id="6" name="Rectangle 5">
              <a:extLst>
                <a:ext uri="{FF2B5EF4-FFF2-40B4-BE49-F238E27FC236}">
                  <a16:creationId xmlns:a16="http://schemas.microsoft.com/office/drawing/2014/main" id="{C8847207-AC05-094B-881C-D6D8A20CAE14}"/>
                </a:ext>
              </a:extLst>
            </p:cNvPr>
            <p:cNvSpPr>
              <a:spLocks noChangeArrowheads="1"/>
            </p:cNvSpPr>
            <p:nvPr/>
          </p:nvSpPr>
          <p:spPr bwMode="auto">
            <a:xfrm>
              <a:off x="333" y="1621"/>
              <a:ext cx="202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lstStyle/>
            <a:p>
              <a:pPr algn="l">
                <a:lnSpc>
                  <a:spcPct val="140000"/>
                </a:lnSpc>
                <a:spcBef>
                  <a:spcPct val="10000"/>
                </a:spcBef>
                <a:buClr>
                  <a:schemeClr val="accent1"/>
                </a:buClr>
                <a:buSzPct val="120000"/>
              </a:pPr>
              <a:r>
                <a:rPr lang="en-US" altLang="en-US" sz="2000" b="1" dirty="0">
                  <a:latin typeface="Mission Gothic" charset="0"/>
                  <a:ea typeface="Mission Gothic" charset="0"/>
                  <a:cs typeface="Mission Gothic" charset="0"/>
                </a:rPr>
                <a:t>Lead Time Reduction</a:t>
              </a:r>
            </a:p>
            <a:p>
              <a:pPr algn="l">
                <a:lnSpc>
                  <a:spcPct val="140000"/>
                </a:lnSpc>
                <a:spcBef>
                  <a:spcPct val="10000"/>
                </a:spcBef>
                <a:buClr>
                  <a:schemeClr val="accent1"/>
                </a:buClr>
                <a:buSzPct val="120000"/>
              </a:pPr>
              <a:endParaRPr lang="en-US" altLang="en-US" sz="2000" b="1" dirty="0">
                <a:latin typeface="Mission Gothic" charset="0"/>
                <a:ea typeface="Mission Gothic" charset="0"/>
                <a:cs typeface="Mission Gothic" charset="0"/>
              </a:endParaRPr>
            </a:p>
          </p:txBody>
        </p:sp>
        <p:sp>
          <p:nvSpPr>
            <p:cNvPr id="7" name="Line 5">
              <a:extLst>
                <a:ext uri="{FF2B5EF4-FFF2-40B4-BE49-F238E27FC236}">
                  <a16:creationId xmlns:a16="http://schemas.microsoft.com/office/drawing/2014/main" id="{ACA92243-59E5-F94E-9B0D-2AA69ED2020C}"/>
                </a:ext>
              </a:extLst>
            </p:cNvPr>
            <p:cNvSpPr>
              <a:spLocks noChangeShapeType="1"/>
            </p:cNvSpPr>
            <p:nvPr/>
          </p:nvSpPr>
          <p:spPr bwMode="auto">
            <a:xfrm>
              <a:off x="2874" y="1500"/>
              <a:ext cx="0" cy="19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Mission Gothic" charset="0"/>
                <a:ea typeface="Mission Gothic" charset="0"/>
                <a:cs typeface="Mission Gothic" charset="0"/>
              </a:endParaRPr>
            </a:p>
          </p:txBody>
        </p:sp>
        <p:sp>
          <p:nvSpPr>
            <p:cNvPr id="8" name="Line 6">
              <a:extLst>
                <a:ext uri="{FF2B5EF4-FFF2-40B4-BE49-F238E27FC236}">
                  <a16:creationId xmlns:a16="http://schemas.microsoft.com/office/drawing/2014/main" id="{E7E2EFF6-F1C2-9F41-98F7-9945705DEA33}"/>
                </a:ext>
              </a:extLst>
            </p:cNvPr>
            <p:cNvSpPr>
              <a:spLocks noChangeShapeType="1"/>
            </p:cNvSpPr>
            <p:nvPr/>
          </p:nvSpPr>
          <p:spPr bwMode="auto">
            <a:xfrm>
              <a:off x="3606" y="1500"/>
              <a:ext cx="0" cy="19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Mission Gothic" charset="0"/>
                <a:ea typeface="Mission Gothic" charset="0"/>
                <a:cs typeface="Mission Gothic" charset="0"/>
              </a:endParaRPr>
            </a:p>
          </p:txBody>
        </p:sp>
        <p:sp>
          <p:nvSpPr>
            <p:cNvPr id="9" name="Line 7">
              <a:extLst>
                <a:ext uri="{FF2B5EF4-FFF2-40B4-BE49-F238E27FC236}">
                  <a16:creationId xmlns:a16="http://schemas.microsoft.com/office/drawing/2014/main" id="{84EA4B87-7923-EB49-8F99-FA97C850F8E4}"/>
                </a:ext>
              </a:extLst>
            </p:cNvPr>
            <p:cNvSpPr>
              <a:spLocks noChangeShapeType="1"/>
            </p:cNvSpPr>
            <p:nvPr/>
          </p:nvSpPr>
          <p:spPr bwMode="auto">
            <a:xfrm>
              <a:off x="4314" y="1500"/>
              <a:ext cx="0" cy="19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Mission Gothic" charset="0"/>
                <a:ea typeface="Mission Gothic" charset="0"/>
                <a:cs typeface="Mission Gothic" charset="0"/>
              </a:endParaRPr>
            </a:p>
          </p:txBody>
        </p:sp>
        <p:sp>
          <p:nvSpPr>
            <p:cNvPr id="10" name="Rectangle 9">
              <a:extLst>
                <a:ext uri="{FF2B5EF4-FFF2-40B4-BE49-F238E27FC236}">
                  <a16:creationId xmlns:a16="http://schemas.microsoft.com/office/drawing/2014/main" id="{B919C68F-628D-4844-B02C-7C8CA2D1BC2C}"/>
                </a:ext>
              </a:extLst>
            </p:cNvPr>
            <p:cNvSpPr>
              <a:spLocks noChangeArrowheads="1"/>
            </p:cNvSpPr>
            <p:nvPr/>
          </p:nvSpPr>
          <p:spPr bwMode="auto">
            <a:xfrm>
              <a:off x="2082" y="1277"/>
              <a:ext cx="3381" cy="252"/>
            </a:xfrm>
            <a:prstGeom prst="rect">
              <a:avLst/>
            </a:prstGeom>
            <a:noFill/>
            <a:ln w="9525">
              <a:noFill/>
              <a:miter lim="800000"/>
              <a:headEnd/>
              <a:tailEnd/>
            </a:ln>
            <a:effectLst/>
          </p:spPr>
          <p:txBody>
            <a:bodyPr lIns="92075" tIns="46038" rIns="92075" bIns="46038">
              <a:spAutoFit/>
            </a:bodyPr>
            <a:lstStyle/>
            <a:p>
              <a:pPr algn="l" eaLnBrk="0" hangingPunct="0">
                <a:tabLst>
                  <a:tab pos="1028700" algn="l"/>
                  <a:tab pos="2171700" algn="l"/>
                  <a:tab pos="3314700" algn="l"/>
                  <a:tab pos="4400550" algn="l"/>
                </a:tabLst>
                <a:defRPr/>
              </a:pPr>
              <a:r>
                <a:rPr lang="en-US" sz="2000" b="1" dirty="0">
                  <a:solidFill>
                    <a:schemeClr val="accent2"/>
                  </a:solidFill>
                  <a:latin typeface="Mission Gothic" charset="0"/>
                  <a:ea typeface="Mission Gothic" charset="0"/>
                  <a:cs typeface="Mission Gothic" charset="0"/>
                </a:rPr>
                <a:t>0%	25%	50%	75%	100%</a:t>
              </a:r>
              <a:endParaRPr lang="en-US" sz="2000" dirty="0">
                <a:solidFill>
                  <a:schemeClr val="accent2"/>
                </a:solidFill>
                <a:effectLst>
                  <a:outerShdw blurRad="38100" dist="38100" dir="2700000" algn="tl">
                    <a:srgbClr val="C0C0C0"/>
                  </a:outerShdw>
                </a:effectLst>
                <a:latin typeface="Mission Gothic" charset="0"/>
                <a:ea typeface="Mission Gothic" charset="0"/>
                <a:cs typeface="Mission Gothic" charset="0"/>
              </a:endParaRPr>
            </a:p>
          </p:txBody>
        </p:sp>
        <p:sp>
          <p:nvSpPr>
            <p:cNvPr id="11" name="Rectangle 10">
              <a:extLst>
                <a:ext uri="{FF2B5EF4-FFF2-40B4-BE49-F238E27FC236}">
                  <a16:creationId xmlns:a16="http://schemas.microsoft.com/office/drawing/2014/main" id="{0D8895F4-7C15-4644-8551-23324C3AC0B1}"/>
                </a:ext>
              </a:extLst>
            </p:cNvPr>
            <p:cNvSpPr>
              <a:spLocks noChangeArrowheads="1"/>
            </p:cNvSpPr>
            <p:nvPr/>
          </p:nvSpPr>
          <p:spPr bwMode="auto">
            <a:xfrm>
              <a:off x="285" y="1953"/>
              <a:ext cx="175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a:lnSpc>
                  <a:spcPct val="140000"/>
                </a:lnSpc>
                <a:spcBef>
                  <a:spcPct val="10000"/>
                </a:spcBef>
              </a:pPr>
              <a:r>
                <a:rPr lang="en-US" altLang="en-US" sz="2000" b="1">
                  <a:latin typeface="Mission Gothic" charset="0"/>
                  <a:ea typeface="Mission Gothic" charset="0"/>
                  <a:cs typeface="Mission Gothic" charset="0"/>
                </a:rPr>
                <a:t>Productivity Increase</a:t>
              </a:r>
            </a:p>
            <a:p>
              <a:pPr algn="l">
                <a:lnSpc>
                  <a:spcPct val="140000"/>
                </a:lnSpc>
                <a:spcBef>
                  <a:spcPct val="10000"/>
                </a:spcBef>
              </a:pPr>
              <a:endParaRPr lang="en-US" altLang="en-US" sz="2000" b="1">
                <a:latin typeface="Mission Gothic" charset="0"/>
                <a:ea typeface="Mission Gothic" charset="0"/>
                <a:cs typeface="Mission Gothic" charset="0"/>
              </a:endParaRPr>
            </a:p>
          </p:txBody>
        </p:sp>
        <p:sp>
          <p:nvSpPr>
            <p:cNvPr id="12" name="Rectangle 11">
              <a:extLst>
                <a:ext uri="{FF2B5EF4-FFF2-40B4-BE49-F238E27FC236}">
                  <a16:creationId xmlns:a16="http://schemas.microsoft.com/office/drawing/2014/main" id="{8904084D-1C50-FE46-84AE-4EC81B6C6085}"/>
                </a:ext>
              </a:extLst>
            </p:cNvPr>
            <p:cNvSpPr>
              <a:spLocks noChangeArrowheads="1"/>
            </p:cNvSpPr>
            <p:nvPr/>
          </p:nvSpPr>
          <p:spPr bwMode="auto">
            <a:xfrm>
              <a:off x="805" y="2289"/>
              <a:ext cx="13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a:lnSpc>
                  <a:spcPct val="140000"/>
                </a:lnSpc>
                <a:spcBef>
                  <a:spcPct val="10000"/>
                </a:spcBef>
              </a:pPr>
              <a:r>
                <a:rPr lang="en-US" altLang="en-US" sz="2000" b="1">
                  <a:latin typeface="Mission Gothic" charset="0"/>
                  <a:ea typeface="Mission Gothic" charset="0"/>
                  <a:cs typeface="Mission Gothic" charset="0"/>
                </a:rPr>
                <a:t>WIP Reduction</a:t>
              </a:r>
            </a:p>
            <a:p>
              <a:pPr algn="l">
                <a:lnSpc>
                  <a:spcPct val="140000"/>
                </a:lnSpc>
                <a:spcBef>
                  <a:spcPct val="10000"/>
                </a:spcBef>
              </a:pPr>
              <a:endParaRPr lang="en-US" altLang="en-US" sz="2000" b="1">
                <a:latin typeface="Mission Gothic" charset="0"/>
                <a:ea typeface="Mission Gothic" charset="0"/>
                <a:cs typeface="Mission Gothic" charset="0"/>
              </a:endParaRPr>
            </a:p>
          </p:txBody>
        </p:sp>
        <p:sp>
          <p:nvSpPr>
            <p:cNvPr id="13" name="Rectangle 12">
              <a:extLst>
                <a:ext uri="{FF2B5EF4-FFF2-40B4-BE49-F238E27FC236}">
                  <a16:creationId xmlns:a16="http://schemas.microsoft.com/office/drawing/2014/main" id="{03230086-4005-1541-9074-9E56287DDC8F}"/>
                </a:ext>
              </a:extLst>
            </p:cNvPr>
            <p:cNvSpPr>
              <a:spLocks noChangeArrowheads="1"/>
            </p:cNvSpPr>
            <p:nvPr/>
          </p:nvSpPr>
          <p:spPr bwMode="auto">
            <a:xfrm>
              <a:off x="429" y="2625"/>
              <a:ext cx="177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a:lnSpc>
                  <a:spcPct val="140000"/>
                </a:lnSpc>
                <a:spcBef>
                  <a:spcPct val="10000"/>
                </a:spcBef>
              </a:pPr>
              <a:r>
                <a:rPr lang="en-US" altLang="en-US" sz="2000" b="1">
                  <a:latin typeface="Mission Gothic" charset="0"/>
                  <a:ea typeface="Mission Gothic" charset="0"/>
                  <a:cs typeface="Mission Gothic" charset="0"/>
                </a:rPr>
                <a:t>Quality Improvement</a:t>
              </a:r>
            </a:p>
            <a:p>
              <a:pPr algn="l">
                <a:lnSpc>
                  <a:spcPct val="140000"/>
                </a:lnSpc>
                <a:spcBef>
                  <a:spcPct val="10000"/>
                </a:spcBef>
              </a:pPr>
              <a:endParaRPr lang="en-US" altLang="en-US" sz="2000" b="1">
                <a:latin typeface="Mission Gothic" charset="0"/>
                <a:ea typeface="Mission Gothic" charset="0"/>
                <a:cs typeface="Mission Gothic" charset="0"/>
              </a:endParaRPr>
            </a:p>
          </p:txBody>
        </p:sp>
        <p:sp>
          <p:nvSpPr>
            <p:cNvPr id="14" name="Rectangle 13">
              <a:extLst>
                <a:ext uri="{FF2B5EF4-FFF2-40B4-BE49-F238E27FC236}">
                  <a16:creationId xmlns:a16="http://schemas.microsoft.com/office/drawing/2014/main" id="{A0A80821-C12A-1C4D-9428-15BDB36C6E60}"/>
                </a:ext>
              </a:extLst>
            </p:cNvPr>
            <p:cNvSpPr>
              <a:spLocks noChangeArrowheads="1"/>
            </p:cNvSpPr>
            <p:nvPr/>
          </p:nvSpPr>
          <p:spPr bwMode="auto">
            <a:xfrm>
              <a:off x="717" y="3038"/>
              <a:ext cx="144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a:r>
                <a:rPr lang="en-US" altLang="en-US" sz="2000" b="1">
                  <a:latin typeface="Mission Gothic" charset="0"/>
                  <a:ea typeface="Mission Gothic" charset="0"/>
                  <a:cs typeface="Mission Gothic" charset="0"/>
                </a:rPr>
                <a:t>Space Utilization</a:t>
              </a:r>
            </a:p>
          </p:txBody>
        </p:sp>
        <p:sp>
          <p:nvSpPr>
            <p:cNvPr id="15" name="Rectangle 14">
              <a:extLst>
                <a:ext uri="{FF2B5EF4-FFF2-40B4-BE49-F238E27FC236}">
                  <a16:creationId xmlns:a16="http://schemas.microsoft.com/office/drawing/2014/main" id="{04D7F46C-CACF-7444-BBCD-254F24B2D1A2}"/>
                </a:ext>
              </a:extLst>
            </p:cNvPr>
            <p:cNvSpPr>
              <a:spLocks noChangeArrowheads="1"/>
            </p:cNvSpPr>
            <p:nvPr/>
          </p:nvSpPr>
          <p:spPr bwMode="auto">
            <a:xfrm>
              <a:off x="2158" y="1747"/>
              <a:ext cx="2776" cy="136"/>
            </a:xfrm>
            <a:prstGeom prst="rect">
              <a:avLst/>
            </a:prstGeom>
            <a:solidFill>
              <a:srgbClr val="AAC64B"/>
            </a:solidFill>
            <a:ln w="12700">
              <a:solidFill>
                <a:schemeClr val="tx1"/>
              </a:solidFill>
              <a:miter lim="800000"/>
              <a:headEnd/>
              <a:tailEnd/>
            </a:ln>
          </p:spPr>
          <p:txBody>
            <a:bodyPr wrap="none" anchor="ctr"/>
            <a:lstStyle/>
            <a:p>
              <a:endParaRPr lang="en-US" altLang="en-US" sz="2000" b="1">
                <a:solidFill>
                  <a:schemeClr val="accent2"/>
                </a:solidFill>
                <a:latin typeface="Mission Gothic" charset="0"/>
                <a:ea typeface="Mission Gothic" charset="0"/>
                <a:cs typeface="Mission Gothic" charset="0"/>
              </a:endParaRPr>
            </a:p>
          </p:txBody>
        </p:sp>
        <p:sp>
          <p:nvSpPr>
            <p:cNvPr id="16" name="Rectangle 15">
              <a:extLst>
                <a:ext uri="{FF2B5EF4-FFF2-40B4-BE49-F238E27FC236}">
                  <a16:creationId xmlns:a16="http://schemas.microsoft.com/office/drawing/2014/main" id="{C76277E6-CF66-4B42-8DBD-22C0528D86B1}"/>
                </a:ext>
              </a:extLst>
            </p:cNvPr>
            <p:cNvSpPr>
              <a:spLocks noChangeArrowheads="1"/>
            </p:cNvSpPr>
            <p:nvPr/>
          </p:nvSpPr>
          <p:spPr bwMode="auto">
            <a:xfrm>
              <a:off x="2158" y="2083"/>
              <a:ext cx="1440" cy="129"/>
            </a:xfrm>
            <a:prstGeom prst="rect">
              <a:avLst/>
            </a:prstGeom>
            <a:solidFill>
              <a:srgbClr val="AAC64B"/>
            </a:solidFill>
            <a:ln w="12700">
              <a:solidFill>
                <a:schemeClr val="tx1"/>
              </a:solidFill>
              <a:miter lim="800000"/>
              <a:headEnd/>
              <a:tailEnd/>
            </a:ln>
            <a:effectLst/>
          </p:spPr>
          <p:txBody>
            <a:bodyPr wrap="none" anchor="ctr"/>
            <a:lstStyle/>
            <a:p>
              <a:pPr>
                <a:spcBef>
                  <a:spcPct val="50000"/>
                </a:spcBef>
                <a:defRPr/>
              </a:pPr>
              <a:endParaRPr lang="en-US" sz="2000" b="1" dirty="0">
                <a:effectLst>
                  <a:outerShdw blurRad="38100" dist="38100" dir="2700000" algn="tl">
                    <a:srgbClr val="FFFFFF"/>
                  </a:outerShdw>
                </a:effectLst>
                <a:latin typeface="Mission Gothic" charset="0"/>
                <a:ea typeface="Mission Gothic" charset="0"/>
                <a:cs typeface="Mission Gothic" charset="0"/>
              </a:endParaRPr>
            </a:p>
          </p:txBody>
        </p:sp>
        <p:sp>
          <p:nvSpPr>
            <p:cNvPr id="17" name="Rectangle 16">
              <a:extLst>
                <a:ext uri="{FF2B5EF4-FFF2-40B4-BE49-F238E27FC236}">
                  <a16:creationId xmlns:a16="http://schemas.microsoft.com/office/drawing/2014/main" id="{1F6032F5-50EC-794B-A10E-9E30491F2CA4}"/>
                </a:ext>
              </a:extLst>
            </p:cNvPr>
            <p:cNvSpPr>
              <a:spLocks noChangeArrowheads="1"/>
            </p:cNvSpPr>
            <p:nvPr/>
          </p:nvSpPr>
          <p:spPr bwMode="auto">
            <a:xfrm>
              <a:off x="2158" y="2428"/>
              <a:ext cx="2608" cy="127"/>
            </a:xfrm>
            <a:prstGeom prst="rect">
              <a:avLst/>
            </a:prstGeom>
            <a:solidFill>
              <a:srgbClr val="AAC64B"/>
            </a:solidFill>
            <a:ln w="12700">
              <a:solidFill>
                <a:schemeClr val="tx1"/>
              </a:solidFill>
              <a:miter lim="800000"/>
              <a:headEnd/>
              <a:tailEnd/>
            </a:ln>
          </p:spPr>
          <p:txBody>
            <a:bodyPr wrap="none" anchor="ctr"/>
            <a:lstStyle/>
            <a:p>
              <a:pPr eaLnBrk="1" hangingPunct="1"/>
              <a:endParaRPr lang="en-US" altLang="en-US">
                <a:latin typeface="Mission Gothic" charset="0"/>
                <a:ea typeface="Mission Gothic" charset="0"/>
                <a:cs typeface="Mission Gothic" charset="0"/>
              </a:endParaRPr>
            </a:p>
          </p:txBody>
        </p:sp>
        <p:sp>
          <p:nvSpPr>
            <p:cNvPr id="18" name="Rectangle 17">
              <a:extLst>
                <a:ext uri="{FF2B5EF4-FFF2-40B4-BE49-F238E27FC236}">
                  <a16:creationId xmlns:a16="http://schemas.microsoft.com/office/drawing/2014/main" id="{ECB93CD3-5D95-6E46-A479-5B4DFD9CD9EE}"/>
                </a:ext>
              </a:extLst>
            </p:cNvPr>
            <p:cNvSpPr>
              <a:spLocks noChangeArrowheads="1"/>
            </p:cNvSpPr>
            <p:nvPr/>
          </p:nvSpPr>
          <p:spPr bwMode="auto">
            <a:xfrm>
              <a:off x="2158" y="2764"/>
              <a:ext cx="2636" cy="148"/>
            </a:xfrm>
            <a:prstGeom prst="rect">
              <a:avLst/>
            </a:prstGeom>
            <a:solidFill>
              <a:srgbClr val="AAC64B"/>
            </a:solidFill>
            <a:ln w="12700">
              <a:solidFill>
                <a:schemeClr val="tx1"/>
              </a:solidFill>
              <a:miter lim="800000"/>
              <a:headEnd/>
              <a:tailEnd/>
            </a:ln>
          </p:spPr>
          <p:txBody>
            <a:bodyPr wrap="none" anchor="ctr"/>
            <a:lstStyle/>
            <a:p>
              <a:pPr eaLnBrk="1" hangingPunct="1"/>
              <a:endParaRPr lang="en-US" altLang="en-US">
                <a:latin typeface="Mission Gothic" charset="0"/>
                <a:ea typeface="Mission Gothic" charset="0"/>
                <a:cs typeface="Mission Gothic" charset="0"/>
              </a:endParaRPr>
            </a:p>
          </p:txBody>
        </p:sp>
        <p:sp>
          <p:nvSpPr>
            <p:cNvPr id="19" name="Rectangle 18">
              <a:extLst>
                <a:ext uri="{FF2B5EF4-FFF2-40B4-BE49-F238E27FC236}">
                  <a16:creationId xmlns:a16="http://schemas.microsoft.com/office/drawing/2014/main" id="{5E29E626-37DB-9D46-9411-A39E2F2BC3D9}"/>
                </a:ext>
              </a:extLst>
            </p:cNvPr>
            <p:cNvSpPr>
              <a:spLocks noChangeArrowheads="1"/>
            </p:cNvSpPr>
            <p:nvPr/>
          </p:nvSpPr>
          <p:spPr bwMode="auto">
            <a:xfrm>
              <a:off x="2158" y="3088"/>
              <a:ext cx="2152" cy="144"/>
            </a:xfrm>
            <a:prstGeom prst="rect">
              <a:avLst/>
            </a:prstGeom>
            <a:solidFill>
              <a:srgbClr val="AAC64B"/>
            </a:solidFill>
            <a:ln w="12700">
              <a:solidFill>
                <a:schemeClr val="tx1"/>
              </a:solidFill>
              <a:miter lim="800000"/>
              <a:headEnd/>
              <a:tailEnd/>
            </a:ln>
          </p:spPr>
          <p:txBody>
            <a:bodyPr wrap="none" anchor="ctr"/>
            <a:lstStyle/>
            <a:p>
              <a:pPr eaLnBrk="1" hangingPunct="1"/>
              <a:endParaRPr lang="en-US" altLang="en-US">
                <a:latin typeface="Mission Gothic" charset="0"/>
                <a:ea typeface="Mission Gothic" charset="0"/>
                <a:cs typeface="Mission Gothic" charset="0"/>
              </a:endParaRPr>
            </a:p>
          </p:txBody>
        </p:sp>
      </p:grpSp>
      <p:sp>
        <p:nvSpPr>
          <p:cNvPr id="4" name="Title 1">
            <a:extLst>
              <a:ext uri="{FF2B5EF4-FFF2-40B4-BE49-F238E27FC236}">
                <a16:creationId xmlns:a16="http://schemas.microsoft.com/office/drawing/2014/main" id="{4C4B3DB6-0009-2F47-AC6B-029D5E349EED}"/>
              </a:ext>
            </a:extLst>
          </p:cNvPr>
          <p:cNvSpPr txBox="1">
            <a:spLocks/>
          </p:cNvSpPr>
          <p:nvPr/>
        </p:nvSpPr>
        <p:spPr>
          <a:xfrm>
            <a:off x="645459" y="5007128"/>
            <a:ext cx="7418389" cy="93700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dirty="0">
                <a:solidFill>
                  <a:srgbClr val="AA4F24"/>
                </a:solidFill>
                <a:latin typeface="Mission Gothic Light" panose="02000603020000020003" pitchFamily="2" charset="77"/>
              </a:rPr>
              <a:t>Typical Results Achieved</a:t>
            </a:r>
          </a:p>
        </p:txBody>
      </p:sp>
    </p:spTree>
    <p:extLst>
      <p:ext uri="{BB962C8B-B14F-4D97-AF65-F5344CB8AC3E}">
        <p14:creationId xmlns:p14="http://schemas.microsoft.com/office/powerpoint/2010/main" val="436368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049A-0605-BB4E-AB87-C3FDF460355C}"/>
              </a:ext>
            </a:extLst>
          </p:cNvPr>
          <p:cNvSpPr>
            <a:spLocks noGrp="1"/>
          </p:cNvSpPr>
          <p:nvPr>
            <p:ph type="title"/>
          </p:nvPr>
        </p:nvSpPr>
        <p:spPr>
          <a:xfrm>
            <a:off x="405394" y="0"/>
            <a:ext cx="8229600" cy="973991"/>
          </a:xfrm>
        </p:spPr>
        <p:txBody>
          <a:bodyPr/>
          <a:lstStyle/>
          <a:p>
            <a:r>
              <a:rPr lang="en-US" dirty="0"/>
              <a:t>Looking Forward</a:t>
            </a:r>
          </a:p>
        </p:txBody>
      </p:sp>
      <p:pic>
        <p:nvPicPr>
          <p:cNvPr id="3" name="Shape 1016">
            <a:extLst>
              <a:ext uri="{FF2B5EF4-FFF2-40B4-BE49-F238E27FC236}">
                <a16:creationId xmlns:a16="http://schemas.microsoft.com/office/drawing/2014/main" id="{1AE5A829-4D0B-8344-A5E1-B64081AF5715}"/>
              </a:ext>
            </a:extLst>
          </p:cNvPr>
          <p:cNvPicPr preferRelativeResize="0"/>
          <p:nvPr/>
        </p:nvPicPr>
        <p:blipFill rotWithShape="1">
          <a:blip r:embed="rId3">
            <a:alphaModFix/>
            <a:duotone>
              <a:schemeClr val="accent1">
                <a:shade val="45000"/>
                <a:satMod val="135000"/>
              </a:schemeClr>
              <a:prstClr val="white"/>
            </a:duotone>
            <a:extLst>
              <a:ext uri="{BEBA8EAE-BF5A-486C-A8C5-ECC9F3942E4B}">
                <a14:imgProps xmlns:a14="http://schemas.microsoft.com/office/drawing/2010/main">
                  <a14:imgLayer>
                    <a14:imgEffect>
                      <a14:sharpenSoften amount="96000"/>
                    </a14:imgEffect>
                    <a14:imgEffect>
                      <a14:colorTemperature colorTemp="7771"/>
                    </a14:imgEffect>
                    <a14:imgEffect>
                      <a14:saturation sat="349000"/>
                    </a14:imgEffect>
                    <a14:imgEffect>
                      <a14:brightnessContrast bright="-30000" contrast="2000"/>
                    </a14:imgEffect>
                  </a14:imgLayer>
                </a14:imgProps>
              </a:ext>
            </a:extLst>
          </a:blip>
          <a:srcRect/>
          <a:stretch/>
        </p:blipFill>
        <p:spPr>
          <a:xfrm>
            <a:off x="504092" y="928951"/>
            <a:ext cx="8032204" cy="4139404"/>
          </a:xfrm>
          <a:prstGeom prst="rect">
            <a:avLst/>
          </a:prstGeom>
          <a:noFill/>
          <a:ln>
            <a:noFill/>
          </a:ln>
        </p:spPr>
      </p:pic>
      <p:sp>
        <p:nvSpPr>
          <p:cNvPr id="4" name="Explosion 1 3">
            <a:extLst>
              <a:ext uri="{FF2B5EF4-FFF2-40B4-BE49-F238E27FC236}">
                <a16:creationId xmlns:a16="http://schemas.microsoft.com/office/drawing/2014/main" id="{65A035B8-16BA-004E-B159-34D4BEE65251}"/>
              </a:ext>
            </a:extLst>
          </p:cNvPr>
          <p:cNvSpPr/>
          <p:nvPr/>
        </p:nvSpPr>
        <p:spPr>
          <a:xfrm>
            <a:off x="353587" y="928951"/>
            <a:ext cx="4362450" cy="1473535"/>
          </a:xfrm>
          <a:prstGeom prst="irregularSeal1">
            <a:avLst/>
          </a:prstGeom>
          <a:solidFill>
            <a:schemeClr val="accent1">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5" name="TextBox 2">
            <a:extLst>
              <a:ext uri="{FF2B5EF4-FFF2-40B4-BE49-F238E27FC236}">
                <a16:creationId xmlns:a16="http://schemas.microsoft.com/office/drawing/2014/main" id="{D11C961E-F9B9-8D41-B7CD-D4B34E8F7993}"/>
              </a:ext>
            </a:extLst>
          </p:cNvPr>
          <p:cNvSpPr txBox="1"/>
          <p:nvPr/>
        </p:nvSpPr>
        <p:spPr>
          <a:xfrm>
            <a:off x="991825" y="1504135"/>
            <a:ext cx="3085973" cy="323165"/>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500" dirty="0">
                <a:latin typeface="Arial Black"/>
                <a:cs typeface="Arial Black"/>
              </a:rPr>
              <a:t>Use Value Stream Mapping</a:t>
            </a:r>
          </a:p>
        </p:txBody>
      </p:sp>
      <p:sp>
        <p:nvSpPr>
          <p:cNvPr id="6" name="TextBox 5">
            <a:extLst>
              <a:ext uri="{FF2B5EF4-FFF2-40B4-BE49-F238E27FC236}">
                <a16:creationId xmlns:a16="http://schemas.microsoft.com/office/drawing/2014/main" id="{AC3038A5-2DA7-9A43-AAD8-7237CCE890F6}"/>
              </a:ext>
            </a:extLst>
          </p:cNvPr>
          <p:cNvSpPr txBox="1"/>
          <p:nvPr/>
        </p:nvSpPr>
        <p:spPr>
          <a:xfrm>
            <a:off x="501504" y="4981643"/>
            <a:ext cx="8281407" cy="2031325"/>
          </a:xfrm>
          <a:prstGeom prst="rect">
            <a:avLst/>
          </a:prstGeom>
          <a:noFill/>
        </p:spPr>
        <p:txBody>
          <a:bodyPr wrap="square" rtlCol="0">
            <a:spAutoFit/>
          </a:bodyPr>
          <a:lstStyle/>
          <a:p>
            <a:r>
              <a:rPr lang="en-US" sz="1400" dirty="0">
                <a:solidFill>
                  <a:schemeClr val="bg1">
                    <a:lumMod val="50000"/>
                  </a:schemeClr>
                </a:solidFill>
              </a:rPr>
              <a:t>We will use Current State – Future State analysis to plot a course for lean activities utilizing VSM as first step. </a:t>
            </a:r>
          </a:p>
          <a:p>
            <a:endParaRPr lang="en-US" sz="1400" dirty="0">
              <a:solidFill>
                <a:schemeClr val="bg1">
                  <a:lumMod val="50000"/>
                </a:schemeClr>
              </a:solidFill>
            </a:endParaRPr>
          </a:p>
          <a:p>
            <a:r>
              <a:rPr lang="en-US" sz="1400" dirty="0">
                <a:solidFill>
                  <a:schemeClr val="bg1">
                    <a:lumMod val="50000"/>
                  </a:schemeClr>
                </a:solidFill>
              </a:rPr>
              <a:t>An incremental “Plan-Do-Check-Adjust” (PDCA) approach will be used to navigate between the current state and future state workplace.</a:t>
            </a:r>
          </a:p>
          <a:p>
            <a:r>
              <a:rPr lang="en-US" sz="1400" dirty="0">
                <a:solidFill>
                  <a:schemeClr val="bg1">
                    <a:lumMod val="50000"/>
                  </a:schemeClr>
                </a:solidFill>
              </a:rPr>
              <a:t>Creative “PDCA” thinking thrives on an experimental mindset, a willingness to challenge our assumptions and ability learn from our mistakes as we go.</a:t>
            </a:r>
            <a:endParaRPr lang="en-US" sz="1400" dirty="0"/>
          </a:p>
          <a:p>
            <a:endParaRPr lang="en-US" sz="1400" dirty="0"/>
          </a:p>
          <a:p>
            <a:endParaRPr lang="en-US" sz="1400" dirty="0"/>
          </a:p>
        </p:txBody>
      </p:sp>
    </p:spTree>
    <p:extLst>
      <p:ext uri="{BB962C8B-B14F-4D97-AF65-F5344CB8AC3E}">
        <p14:creationId xmlns:p14="http://schemas.microsoft.com/office/powerpoint/2010/main" val="61471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5D5B-CBB7-8449-9ED6-D80FC2254A6C}"/>
              </a:ext>
            </a:extLst>
          </p:cNvPr>
          <p:cNvSpPr>
            <a:spLocks noGrp="1"/>
          </p:cNvSpPr>
          <p:nvPr>
            <p:ph type="title"/>
          </p:nvPr>
        </p:nvSpPr>
        <p:spPr>
          <a:xfrm>
            <a:off x="430305" y="301546"/>
            <a:ext cx="8229600" cy="973991"/>
          </a:xfrm>
        </p:spPr>
        <p:txBody>
          <a:bodyPr/>
          <a:lstStyle/>
          <a:p>
            <a:r>
              <a:rPr lang="en-US" dirty="0"/>
              <a:t>De-Brief</a:t>
            </a:r>
          </a:p>
        </p:txBody>
      </p:sp>
      <p:sp>
        <p:nvSpPr>
          <p:cNvPr id="3" name="Content Placeholder 3">
            <a:extLst>
              <a:ext uri="{FF2B5EF4-FFF2-40B4-BE49-F238E27FC236}">
                <a16:creationId xmlns:a16="http://schemas.microsoft.com/office/drawing/2014/main" id="{688C2B68-BA2F-7B47-994E-904DCA089AA2}"/>
              </a:ext>
            </a:extLst>
          </p:cNvPr>
          <p:cNvSpPr>
            <a:spLocks noGrp="1"/>
          </p:cNvSpPr>
          <p:nvPr/>
        </p:nvSpPr>
        <p:spPr>
          <a:xfrm>
            <a:off x="682879" y="2697886"/>
            <a:ext cx="3234778" cy="54512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How did it feel?</a:t>
            </a:r>
          </a:p>
        </p:txBody>
      </p:sp>
      <p:sp>
        <p:nvSpPr>
          <p:cNvPr id="4" name="Content Placeholder 3">
            <a:extLst>
              <a:ext uri="{FF2B5EF4-FFF2-40B4-BE49-F238E27FC236}">
                <a16:creationId xmlns:a16="http://schemas.microsoft.com/office/drawing/2014/main" id="{BA9C1A46-3C1B-6D43-B545-B69EB9A7C4DF}"/>
              </a:ext>
            </a:extLst>
          </p:cNvPr>
          <p:cNvSpPr>
            <a:spLocks noGrp="1"/>
          </p:cNvSpPr>
          <p:nvPr/>
        </p:nvSpPr>
        <p:spPr>
          <a:xfrm>
            <a:off x="682879" y="4284769"/>
            <a:ext cx="5061936" cy="897319"/>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What can we do better? How?</a:t>
            </a:r>
          </a:p>
        </p:txBody>
      </p:sp>
      <p:sp>
        <p:nvSpPr>
          <p:cNvPr id="5" name="Content Placeholder 3">
            <a:extLst>
              <a:ext uri="{FF2B5EF4-FFF2-40B4-BE49-F238E27FC236}">
                <a16:creationId xmlns:a16="http://schemas.microsoft.com/office/drawing/2014/main" id="{41F54A12-FD94-4946-9017-FC20E85E9EFD}"/>
              </a:ext>
            </a:extLst>
          </p:cNvPr>
          <p:cNvSpPr>
            <a:spLocks noGrp="1"/>
          </p:cNvSpPr>
          <p:nvPr/>
        </p:nvSpPr>
        <p:spPr>
          <a:xfrm>
            <a:off x="682879" y="3501395"/>
            <a:ext cx="4913840" cy="70589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j-ea"/>
                <a:cs typeface="+mj-cs"/>
              </a:defRPr>
            </a:lvl1pPr>
            <a:lvl2pPr marL="742950" indent="-285750" algn="l" defTabSz="457200" rtl="0" eaLnBrk="1" latinLnBrk="0" hangingPunct="1">
              <a:spcBef>
                <a:spcPct val="20000"/>
              </a:spcBef>
              <a:buFont typeface="Arial"/>
              <a:buChar char="–"/>
              <a:defRPr sz="2800" kern="1200">
                <a:solidFill>
                  <a:schemeClr val="tx1"/>
                </a:solidFill>
                <a:latin typeface="+mj-lt"/>
                <a:ea typeface="+mj-ea"/>
                <a:cs typeface="+mj-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j-ea"/>
                <a:cs typeface="+mj-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j-ea"/>
                <a:cs typeface="+mj-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r>
              <a:rPr lang="en-US" sz="2800" dirty="0">
                <a:latin typeface="Mission Gothic" charset="0"/>
                <a:ea typeface="Mission Gothic" charset="0"/>
                <a:cs typeface="Mission Gothic" charset="0"/>
              </a:rPr>
              <a:t>How did we do financially?</a:t>
            </a:r>
          </a:p>
        </p:txBody>
      </p:sp>
      <p:pic>
        <p:nvPicPr>
          <p:cNvPr id="6" name="Shape 209">
            <a:extLst>
              <a:ext uri="{FF2B5EF4-FFF2-40B4-BE49-F238E27FC236}">
                <a16:creationId xmlns:a16="http://schemas.microsoft.com/office/drawing/2014/main" id="{33A241DA-D1ED-7D4B-A435-CAD0463DA386}"/>
              </a:ext>
            </a:extLst>
          </p:cNvPr>
          <p:cNvPicPr preferRelativeResize="0"/>
          <p:nvPr/>
        </p:nvPicPr>
        <p:blipFill rotWithShape="1">
          <a:blip r:embed="rId2">
            <a:alphaModFix/>
          </a:blip>
          <a:srcRect/>
          <a:stretch/>
        </p:blipFill>
        <p:spPr>
          <a:xfrm>
            <a:off x="5744815" y="2565795"/>
            <a:ext cx="2426677" cy="2167033"/>
          </a:xfrm>
          <a:prstGeom prst="rect">
            <a:avLst/>
          </a:prstGeom>
          <a:noFill/>
          <a:ln>
            <a:noFill/>
          </a:ln>
        </p:spPr>
      </p:pic>
      <p:sp>
        <p:nvSpPr>
          <p:cNvPr id="7" name="TextBox 6">
            <a:extLst>
              <a:ext uri="{FF2B5EF4-FFF2-40B4-BE49-F238E27FC236}">
                <a16:creationId xmlns:a16="http://schemas.microsoft.com/office/drawing/2014/main" id="{A8554182-2891-A04E-B2BA-B248B136D9CD}"/>
              </a:ext>
            </a:extLst>
          </p:cNvPr>
          <p:cNvSpPr txBox="1"/>
          <p:nvPr/>
        </p:nvSpPr>
        <p:spPr>
          <a:xfrm>
            <a:off x="2752788" y="6267136"/>
            <a:ext cx="3584636" cy="461665"/>
          </a:xfrm>
          <a:prstGeom prst="rect">
            <a:avLst/>
          </a:prstGeom>
          <a:noFill/>
        </p:spPr>
        <p:txBody>
          <a:bodyPr wrap="none" rtlCol="0">
            <a:spAutoFit/>
          </a:bodyPr>
          <a:lstStyle/>
          <a:p>
            <a:pPr algn="ctr"/>
            <a:r>
              <a:rPr lang="en-US" sz="2400" b="1" dirty="0">
                <a:solidFill>
                  <a:srgbClr val="AA4F24"/>
                </a:solidFill>
              </a:rPr>
              <a:t>Breakdown Simulation </a:t>
            </a:r>
          </a:p>
        </p:txBody>
      </p:sp>
    </p:spTree>
    <p:extLst>
      <p:ext uri="{BB962C8B-B14F-4D97-AF65-F5344CB8AC3E}">
        <p14:creationId xmlns:p14="http://schemas.microsoft.com/office/powerpoint/2010/main" val="7724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039-0182-A243-BD21-7AED15D7D900}"/>
              </a:ext>
            </a:extLst>
          </p:cNvPr>
          <p:cNvSpPr>
            <a:spLocks noGrp="1"/>
          </p:cNvSpPr>
          <p:nvPr>
            <p:ph type="title"/>
          </p:nvPr>
        </p:nvSpPr>
        <p:spPr/>
        <p:txBody>
          <a:bodyPr/>
          <a:lstStyle/>
          <a:p>
            <a:r>
              <a:rPr lang="en-US" dirty="0"/>
              <a:t>Resolve to </a:t>
            </a:r>
            <a:r>
              <a:rPr lang="en-US" u="sng" dirty="0"/>
              <a:t>TRY </a:t>
            </a:r>
            <a:r>
              <a:rPr lang="en-US" dirty="0"/>
              <a:t>the new process &amp; procedures </a:t>
            </a:r>
            <a:endParaRPr lang="en-US" u="sng" dirty="0"/>
          </a:p>
        </p:txBody>
      </p:sp>
      <p:graphicFrame>
        <p:nvGraphicFramePr>
          <p:cNvPr id="3" name="Object 2">
            <a:hlinkClick r:id="" action="ppaction://ole?verb=0"/>
            <a:extLst>
              <a:ext uri="{FF2B5EF4-FFF2-40B4-BE49-F238E27FC236}">
                <a16:creationId xmlns:a16="http://schemas.microsoft.com/office/drawing/2014/main" id="{00A18871-E696-2746-8E21-453EAD2BE7FB}"/>
              </a:ext>
            </a:extLst>
          </p:cNvPr>
          <p:cNvGraphicFramePr>
            <a:graphicFrameLocks/>
          </p:cNvGraphicFramePr>
          <p:nvPr>
            <p:extLst>
              <p:ext uri="{D42A27DB-BD31-4B8C-83A1-F6EECF244321}">
                <p14:modId xmlns:p14="http://schemas.microsoft.com/office/powerpoint/2010/main" val="4255724336"/>
              </p:ext>
            </p:extLst>
          </p:nvPr>
        </p:nvGraphicFramePr>
        <p:xfrm>
          <a:off x="1828800" y="2909046"/>
          <a:ext cx="5349875" cy="2701925"/>
        </p:xfrm>
        <a:graphic>
          <a:graphicData uri="http://schemas.openxmlformats.org/presentationml/2006/ole">
            <mc:AlternateContent xmlns:mc="http://schemas.openxmlformats.org/markup-compatibility/2006">
              <mc:Choice xmlns:v="urn:schemas-microsoft-com:vml" Requires="v">
                <p:oleObj spid="_x0000_s4103" name="Clip" r:id="rId4" imgW="5348160" imgH="2700000" progId="MS_ClipArt_Gallery.5">
                  <p:embed/>
                </p:oleObj>
              </mc:Choice>
              <mc:Fallback>
                <p:oleObj name="Clip" r:id="rId4" imgW="5348160" imgH="2700000" progId="MS_ClipArt_Gallery.5">
                  <p:embed/>
                  <p:pic>
                    <p:nvPicPr>
                      <p:cNvPr id="122882" name="Object 2">
                        <a:hlinkClick r:id="" action="ppaction://ole?verb=0"/>
                      </p:cNvPr>
                      <p:cNvPicPr>
                        <a:picLocks noChangeArrowheads="1"/>
                      </p:cNvPicPr>
                      <p:nvPr/>
                    </p:nvPicPr>
                    <p:blipFill>
                      <a:blip r:embed="rId5">
                        <a:lum bright="-21000" contrast="7000"/>
                        <a:extLst>
                          <a:ext uri="{28A0092B-C50C-407E-A947-70E740481C1C}">
                            <a14:useLocalDpi xmlns:a14="http://schemas.microsoft.com/office/drawing/2010/main" val="0"/>
                          </a:ext>
                        </a:extLst>
                      </a:blip>
                      <a:srcRect/>
                      <a:stretch>
                        <a:fillRect/>
                      </a:stretch>
                    </p:blipFill>
                    <p:spPr bwMode="auto">
                      <a:xfrm>
                        <a:off x="1828800" y="2909046"/>
                        <a:ext cx="5349875" cy="2701925"/>
                      </a:xfrm>
                      <a:prstGeom prst="rect">
                        <a:avLst/>
                      </a:prstGeom>
                      <a:solidFill>
                        <a:schemeClr val="bg1"/>
                      </a:solidFill>
                      <a:ln>
                        <a:noFill/>
                      </a:ln>
                      <a:effectLst/>
                      <a:extLst/>
                    </p:spPr>
                  </p:pic>
                </p:oleObj>
              </mc:Fallback>
            </mc:AlternateContent>
          </a:graphicData>
        </a:graphic>
      </p:graphicFrame>
      <p:sp>
        <p:nvSpPr>
          <p:cNvPr id="4" name="AutoShape 3">
            <a:extLst>
              <a:ext uri="{FF2B5EF4-FFF2-40B4-BE49-F238E27FC236}">
                <a16:creationId xmlns:a16="http://schemas.microsoft.com/office/drawing/2014/main" id="{EB913C4D-4B64-DD4C-B4BA-8F30591938BF}"/>
              </a:ext>
            </a:extLst>
          </p:cNvPr>
          <p:cNvSpPr>
            <a:spLocks noChangeArrowheads="1"/>
          </p:cNvSpPr>
          <p:nvPr/>
        </p:nvSpPr>
        <p:spPr bwMode="auto">
          <a:xfrm flipH="1">
            <a:off x="990600" y="1685084"/>
            <a:ext cx="1136650" cy="1006941"/>
          </a:xfrm>
          <a:prstGeom prst="wedgeRoundRectCallout">
            <a:avLst>
              <a:gd name="adj1" fmla="val -44093"/>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AutoShape 4">
            <a:extLst>
              <a:ext uri="{FF2B5EF4-FFF2-40B4-BE49-F238E27FC236}">
                <a16:creationId xmlns:a16="http://schemas.microsoft.com/office/drawing/2014/main" id="{E10D2A2C-6466-FB4C-80F3-6A4F9E3829CA}"/>
              </a:ext>
            </a:extLst>
          </p:cNvPr>
          <p:cNvSpPr>
            <a:spLocks noChangeArrowheads="1"/>
          </p:cNvSpPr>
          <p:nvPr/>
        </p:nvSpPr>
        <p:spPr bwMode="auto">
          <a:xfrm>
            <a:off x="5873750" y="2062909"/>
            <a:ext cx="1358900" cy="719667"/>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a:extLst>
              <a:ext uri="{FF2B5EF4-FFF2-40B4-BE49-F238E27FC236}">
                <a16:creationId xmlns:a16="http://schemas.microsoft.com/office/drawing/2014/main" id="{A6DCCBA5-2931-3541-BB95-C1BF89B2DBF4}"/>
              </a:ext>
            </a:extLst>
          </p:cNvPr>
          <p:cNvSpPr>
            <a:spLocks noChangeArrowheads="1"/>
          </p:cNvSpPr>
          <p:nvPr/>
        </p:nvSpPr>
        <p:spPr bwMode="auto">
          <a:xfrm>
            <a:off x="2362200" y="2070846"/>
            <a:ext cx="1358900" cy="840053"/>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 name="Group 6">
            <a:extLst>
              <a:ext uri="{FF2B5EF4-FFF2-40B4-BE49-F238E27FC236}">
                <a16:creationId xmlns:a16="http://schemas.microsoft.com/office/drawing/2014/main" id="{381BD127-A20E-554B-BF54-4D0CCB458F22}"/>
              </a:ext>
            </a:extLst>
          </p:cNvPr>
          <p:cNvGrpSpPr>
            <a:grpSpLocks/>
          </p:cNvGrpSpPr>
          <p:nvPr/>
        </p:nvGrpSpPr>
        <p:grpSpPr bwMode="auto">
          <a:xfrm>
            <a:off x="133350" y="2909046"/>
            <a:ext cx="1606550" cy="985838"/>
            <a:chOff x="240" y="2400"/>
            <a:chExt cx="904" cy="416"/>
          </a:xfrm>
        </p:grpSpPr>
        <p:sp>
          <p:nvSpPr>
            <p:cNvPr id="8" name="AutoShape 7">
              <a:extLst>
                <a:ext uri="{FF2B5EF4-FFF2-40B4-BE49-F238E27FC236}">
                  <a16:creationId xmlns:a16="http://schemas.microsoft.com/office/drawing/2014/main" id="{76243ED6-3669-674B-870A-9EF4967ED1F3}"/>
                </a:ext>
              </a:extLst>
            </p:cNvPr>
            <p:cNvSpPr>
              <a:spLocks noChangeArrowheads="1"/>
            </p:cNvSpPr>
            <p:nvPr/>
          </p:nvSpPr>
          <p:spPr bwMode="auto">
            <a:xfrm rot="16200000">
              <a:off x="484" y="2156"/>
              <a:ext cx="416" cy="753"/>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a:extLst>
                <a:ext uri="{FF2B5EF4-FFF2-40B4-BE49-F238E27FC236}">
                  <a16:creationId xmlns:a16="http://schemas.microsoft.com/office/drawing/2014/main" id="{B525DE80-C12A-A748-A0F5-A8B24DA57229}"/>
                </a:ext>
              </a:extLst>
            </p:cNvPr>
            <p:cNvSpPr>
              <a:spLocks noChangeArrowheads="1"/>
            </p:cNvSpPr>
            <p:nvPr/>
          </p:nvSpPr>
          <p:spPr bwMode="auto">
            <a:xfrm>
              <a:off x="253" y="2442"/>
              <a:ext cx="753"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1600"/>
                <a:t>Why, that’s</a:t>
              </a:r>
            </a:p>
            <a:p>
              <a:pPr algn="ctr" eaLnBrk="0" hangingPunct="0"/>
              <a:r>
                <a:rPr lang="en-US" altLang="en-US" sz="1600"/>
                <a:t>impossible!</a:t>
              </a:r>
            </a:p>
          </p:txBody>
        </p:sp>
      </p:grpSp>
      <p:grpSp>
        <p:nvGrpSpPr>
          <p:cNvPr id="10" name="Group 9">
            <a:extLst>
              <a:ext uri="{FF2B5EF4-FFF2-40B4-BE49-F238E27FC236}">
                <a16:creationId xmlns:a16="http://schemas.microsoft.com/office/drawing/2014/main" id="{15DAF161-8A9A-DA45-BD54-606F355C6A81}"/>
              </a:ext>
            </a:extLst>
          </p:cNvPr>
          <p:cNvGrpSpPr>
            <a:grpSpLocks/>
          </p:cNvGrpSpPr>
          <p:nvPr/>
        </p:nvGrpSpPr>
        <p:grpSpPr bwMode="auto">
          <a:xfrm>
            <a:off x="7473950" y="2534396"/>
            <a:ext cx="1390650" cy="905486"/>
            <a:chOff x="4756" y="2164"/>
            <a:chExt cx="876" cy="416"/>
          </a:xfrm>
        </p:grpSpPr>
        <p:sp>
          <p:nvSpPr>
            <p:cNvPr id="11" name="AutoShape 10">
              <a:extLst>
                <a:ext uri="{FF2B5EF4-FFF2-40B4-BE49-F238E27FC236}">
                  <a16:creationId xmlns:a16="http://schemas.microsoft.com/office/drawing/2014/main" id="{06471C69-B52A-0F44-B485-3DD9DD33297E}"/>
                </a:ext>
              </a:extLst>
            </p:cNvPr>
            <p:cNvSpPr>
              <a:spLocks noChangeArrowheads="1"/>
            </p:cNvSpPr>
            <p:nvPr/>
          </p:nvSpPr>
          <p:spPr bwMode="auto">
            <a:xfrm>
              <a:off x="4756" y="2164"/>
              <a:ext cx="856" cy="347"/>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1">
              <a:extLst>
                <a:ext uri="{FF2B5EF4-FFF2-40B4-BE49-F238E27FC236}">
                  <a16:creationId xmlns:a16="http://schemas.microsoft.com/office/drawing/2014/main" id="{FA35A44E-8E7E-9B4E-A79A-AD55F5B6622A}"/>
                </a:ext>
              </a:extLst>
            </p:cNvPr>
            <p:cNvSpPr>
              <a:spLocks noChangeArrowheads="1"/>
            </p:cNvSpPr>
            <p:nvPr/>
          </p:nvSpPr>
          <p:spPr bwMode="auto">
            <a:xfrm>
              <a:off x="4763" y="2164"/>
              <a:ext cx="869"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1600"/>
                <a:t>If only it were</a:t>
              </a:r>
            </a:p>
            <a:p>
              <a:pPr algn="ctr" eaLnBrk="0" hangingPunct="0"/>
              <a:r>
                <a:rPr lang="en-US" altLang="en-US" sz="1600"/>
                <a:t>that easy!</a:t>
              </a:r>
            </a:p>
          </p:txBody>
        </p:sp>
      </p:grpSp>
      <p:sp>
        <p:nvSpPr>
          <p:cNvPr id="13" name="Rectangle 12">
            <a:extLst>
              <a:ext uri="{FF2B5EF4-FFF2-40B4-BE49-F238E27FC236}">
                <a16:creationId xmlns:a16="http://schemas.microsoft.com/office/drawing/2014/main" id="{74C2C8D1-F7A9-3A44-8C77-64100B634D0B}"/>
              </a:ext>
            </a:extLst>
          </p:cNvPr>
          <p:cNvSpPr>
            <a:spLocks noChangeArrowheads="1"/>
          </p:cNvSpPr>
          <p:nvPr/>
        </p:nvSpPr>
        <p:spPr bwMode="auto">
          <a:xfrm>
            <a:off x="5883275" y="2081959"/>
            <a:ext cx="1354138"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1400"/>
              <a:t>Are you saying</a:t>
            </a:r>
          </a:p>
          <a:p>
            <a:pPr algn="ctr" eaLnBrk="0" hangingPunct="0"/>
            <a:r>
              <a:rPr lang="en-US" altLang="en-US" sz="1400"/>
              <a:t>we’re doing it</a:t>
            </a:r>
          </a:p>
          <a:p>
            <a:pPr algn="ctr" eaLnBrk="0" hangingPunct="0"/>
            <a:r>
              <a:rPr lang="en-US" altLang="en-US" sz="1400"/>
              <a:t>wrong now?</a:t>
            </a:r>
          </a:p>
        </p:txBody>
      </p:sp>
      <p:sp>
        <p:nvSpPr>
          <p:cNvPr id="14" name="Rectangle 13">
            <a:extLst>
              <a:ext uri="{FF2B5EF4-FFF2-40B4-BE49-F238E27FC236}">
                <a16:creationId xmlns:a16="http://schemas.microsoft.com/office/drawing/2014/main" id="{618F0CC5-28CD-AB40-A8CE-C1F25E4AE83A}"/>
              </a:ext>
            </a:extLst>
          </p:cNvPr>
          <p:cNvSpPr>
            <a:spLocks noChangeArrowheads="1"/>
          </p:cNvSpPr>
          <p:nvPr/>
        </p:nvSpPr>
        <p:spPr bwMode="auto">
          <a:xfrm>
            <a:off x="2341563" y="2091484"/>
            <a:ext cx="1423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1600"/>
              <a:t>We would be</a:t>
            </a:r>
          </a:p>
          <a:p>
            <a:pPr algn="ctr" eaLnBrk="0" hangingPunct="0"/>
            <a:r>
              <a:rPr lang="en-US" altLang="en-US" sz="1600"/>
              <a:t>laughed at for</a:t>
            </a:r>
          </a:p>
          <a:p>
            <a:pPr algn="ctr" eaLnBrk="0" hangingPunct="0"/>
            <a:r>
              <a:rPr lang="en-US" altLang="en-US" sz="1600"/>
              <a:t>trying that!</a:t>
            </a:r>
          </a:p>
        </p:txBody>
      </p:sp>
      <p:sp>
        <p:nvSpPr>
          <p:cNvPr id="15" name="AutoShape 14">
            <a:extLst>
              <a:ext uri="{FF2B5EF4-FFF2-40B4-BE49-F238E27FC236}">
                <a16:creationId xmlns:a16="http://schemas.microsoft.com/office/drawing/2014/main" id="{4AAD0D5A-9E29-2349-BD5D-8E4CF0B71570}"/>
              </a:ext>
            </a:extLst>
          </p:cNvPr>
          <p:cNvSpPr>
            <a:spLocks noChangeArrowheads="1"/>
          </p:cNvSpPr>
          <p:nvPr/>
        </p:nvSpPr>
        <p:spPr bwMode="auto">
          <a:xfrm rot="16200000">
            <a:off x="540412" y="3672238"/>
            <a:ext cx="968906" cy="1200415"/>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5">
            <a:extLst>
              <a:ext uri="{FF2B5EF4-FFF2-40B4-BE49-F238E27FC236}">
                <a16:creationId xmlns:a16="http://schemas.microsoft.com/office/drawing/2014/main" id="{13AD3C46-3B5D-B845-B993-E96AF508EEBE}"/>
              </a:ext>
            </a:extLst>
          </p:cNvPr>
          <p:cNvSpPr>
            <a:spLocks noChangeArrowheads="1"/>
          </p:cNvSpPr>
          <p:nvPr/>
        </p:nvSpPr>
        <p:spPr bwMode="auto">
          <a:xfrm>
            <a:off x="341313" y="3894884"/>
            <a:ext cx="1235075"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1400" dirty="0"/>
              <a:t>We tried that </a:t>
            </a:r>
          </a:p>
          <a:p>
            <a:pPr algn="ctr" eaLnBrk="0" hangingPunct="0"/>
            <a:r>
              <a:rPr lang="en-US" altLang="en-US" sz="1400" dirty="0"/>
              <a:t>before and it</a:t>
            </a:r>
          </a:p>
          <a:p>
            <a:pPr algn="ctr" eaLnBrk="0" hangingPunct="0"/>
            <a:r>
              <a:rPr lang="en-US" altLang="en-US" sz="1400" dirty="0"/>
              <a:t>didn’t work.</a:t>
            </a:r>
          </a:p>
        </p:txBody>
      </p:sp>
      <p:grpSp>
        <p:nvGrpSpPr>
          <p:cNvPr id="17" name="Group 16">
            <a:extLst>
              <a:ext uri="{FF2B5EF4-FFF2-40B4-BE49-F238E27FC236}">
                <a16:creationId xmlns:a16="http://schemas.microsoft.com/office/drawing/2014/main" id="{D5817C4A-7241-C040-A750-A98BB52B1822}"/>
              </a:ext>
            </a:extLst>
          </p:cNvPr>
          <p:cNvGrpSpPr>
            <a:grpSpLocks/>
          </p:cNvGrpSpPr>
          <p:nvPr/>
        </p:nvGrpSpPr>
        <p:grpSpPr bwMode="auto">
          <a:xfrm>
            <a:off x="7300913" y="3544046"/>
            <a:ext cx="1331912" cy="1149350"/>
            <a:chOff x="4819" y="2799"/>
            <a:chExt cx="839" cy="561"/>
          </a:xfrm>
        </p:grpSpPr>
        <p:sp>
          <p:nvSpPr>
            <p:cNvPr id="18" name="AutoShape 17">
              <a:extLst>
                <a:ext uri="{FF2B5EF4-FFF2-40B4-BE49-F238E27FC236}">
                  <a16:creationId xmlns:a16="http://schemas.microsoft.com/office/drawing/2014/main" id="{DF1EB310-1DE7-6041-8757-A9D352428769}"/>
                </a:ext>
              </a:extLst>
            </p:cNvPr>
            <p:cNvSpPr>
              <a:spLocks noChangeArrowheads="1"/>
            </p:cNvSpPr>
            <p:nvPr/>
          </p:nvSpPr>
          <p:spPr bwMode="auto">
            <a:xfrm>
              <a:off x="4819" y="2799"/>
              <a:ext cx="839" cy="468"/>
            </a:xfrm>
            <a:prstGeom prst="wedgeRoundRectCallout">
              <a:avLst>
                <a:gd name="adj1" fmla="val -41699"/>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8">
              <a:extLst>
                <a:ext uri="{FF2B5EF4-FFF2-40B4-BE49-F238E27FC236}">
                  <a16:creationId xmlns:a16="http://schemas.microsoft.com/office/drawing/2014/main" id="{56C36845-754A-0B46-8FB3-7651BCC65759}"/>
                </a:ext>
              </a:extLst>
            </p:cNvPr>
            <p:cNvSpPr>
              <a:spLocks noChangeArrowheads="1"/>
            </p:cNvSpPr>
            <p:nvPr/>
          </p:nvSpPr>
          <p:spPr bwMode="auto">
            <a:xfrm>
              <a:off x="4830" y="2799"/>
              <a:ext cx="797"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r>
                <a:rPr lang="en-US" altLang="en-US" sz="1600"/>
                <a:t>We don’t do</a:t>
              </a:r>
            </a:p>
            <a:p>
              <a:pPr algn="ctr" eaLnBrk="0" hangingPunct="0"/>
              <a:r>
                <a:rPr lang="en-US" altLang="en-US" sz="1600"/>
                <a:t>things that </a:t>
              </a:r>
            </a:p>
            <a:p>
              <a:pPr algn="ctr" eaLnBrk="0" hangingPunct="0"/>
              <a:r>
                <a:rPr lang="en-US" altLang="en-US" sz="1600"/>
                <a:t>way here.</a:t>
              </a:r>
            </a:p>
          </p:txBody>
        </p:sp>
      </p:grpSp>
      <p:sp>
        <p:nvSpPr>
          <p:cNvPr id="20" name="Rectangle 19">
            <a:extLst>
              <a:ext uri="{FF2B5EF4-FFF2-40B4-BE49-F238E27FC236}">
                <a16:creationId xmlns:a16="http://schemas.microsoft.com/office/drawing/2014/main" id="{04749E54-8FF3-0B42-A06F-985FA510D211}"/>
              </a:ext>
            </a:extLst>
          </p:cNvPr>
          <p:cNvSpPr>
            <a:spLocks noChangeArrowheads="1"/>
          </p:cNvSpPr>
          <p:nvPr/>
        </p:nvSpPr>
        <p:spPr bwMode="auto">
          <a:xfrm>
            <a:off x="996950" y="1723184"/>
            <a:ext cx="110013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400" dirty="0"/>
              <a:t>That will</a:t>
            </a:r>
          </a:p>
          <a:p>
            <a:pPr algn="ctr" eaLnBrk="0" hangingPunct="0"/>
            <a:r>
              <a:rPr lang="en-US" altLang="en-US" sz="1400" dirty="0"/>
              <a:t>take longer</a:t>
            </a:r>
          </a:p>
          <a:p>
            <a:pPr algn="ctr" eaLnBrk="0" hangingPunct="0"/>
            <a:r>
              <a:rPr lang="en-US" altLang="en-US" sz="1400" dirty="0"/>
              <a:t>than it does</a:t>
            </a:r>
          </a:p>
          <a:p>
            <a:pPr algn="ctr" eaLnBrk="0" hangingPunct="0"/>
            <a:r>
              <a:rPr lang="en-US" altLang="en-US" sz="1400" dirty="0"/>
              <a:t>now!</a:t>
            </a:r>
          </a:p>
        </p:txBody>
      </p:sp>
      <p:sp>
        <p:nvSpPr>
          <p:cNvPr id="21" name="AutoShape 20">
            <a:extLst>
              <a:ext uri="{FF2B5EF4-FFF2-40B4-BE49-F238E27FC236}">
                <a16:creationId xmlns:a16="http://schemas.microsoft.com/office/drawing/2014/main" id="{A89F3CD6-07A2-A24D-867E-CEF9615E4C25}"/>
              </a:ext>
            </a:extLst>
          </p:cNvPr>
          <p:cNvSpPr>
            <a:spLocks noChangeArrowheads="1"/>
          </p:cNvSpPr>
          <p:nvPr/>
        </p:nvSpPr>
        <p:spPr bwMode="auto">
          <a:xfrm flipH="1">
            <a:off x="4973638" y="2299446"/>
            <a:ext cx="838200" cy="637646"/>
          </a:xfrm>
          <a:prstGeom prst="wedgeRoundRectCallout">
            <a:avLst>
              <a:gd name="adj1" fmla="val -25875"/>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21">
            <a:extLst>
              <a:ext uri="{FF2B5EF4-FFF2-40B4-BE49-F238E27FC236}">
                <a16:creationId xmlns:a16="http://schemas.microsoft.com/office/drawing/2014/main" id="{55F436CC-D2BE-F243-9D3A-D452B6531E01}"/>
              </a:ext>
            </a:extLst>
          </p:cNvPr>
          <p:cNvSpPr>
            <a:spLocks noChangeArrowheads="1"/>
          </p:cNvSpPr>
          <p:nvPr/>
        </p:nvSpPr>
        <p:spPr bwMode="auto">
          <a:xfrm>
            <a:off x="4953000" y="2286746"/>
            <a:ext cx="841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t>It’s too </a:t>
            </a:r>
          </a:p>
          <a:p>
            <a:pPr algn="ctr" eaLnBrk="0" hangingPunct="0"/>
            <a:r>
              <a:rPr lang="en-US" altLang="en-US" sz="1600"/>
              <a:t>radical!</a:t>
            </a:r>
          </a:p>
        </p:txBody>
      </p:sp>
      <p:sp>
        <p:nvSpPr>
          <p:cNvPr id="23" name="AutoShape 22">
            <a:extLst>
              <a:ext uri="{FF2B5EF4-FFF2-40B4-BE49-F238E27FC236}">
                <a16:creationId xmlns:a16="http://schemas.microsoft.com/office/drawing/2014/main" id="{E23CBE9C-F0A9-DE4E-AE6B-B07268616115}"/>
              </a:ext>
            </a:extLst>
          </p:cNvPr>
          <p:cNvSpPr>
            <a:spLocks noChangeArrowheads="1"/>
          </p:cNvSpPr>
          <p:nvPr/>
        </p:nvSpPr>
        <p:spPr bwMode="auto">
          <a:xfrm>
            <a:off x="3830638" y="2070846"/>
            <a:ext cx="1060450" cy="635000"/>
          </a:xfrm>
          <a:prstGeom prst="wedgeRoundRectCallout">
            <a:avLst>
              <a:gd name="adj1" fmla="val -32694"/>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3">
            <a:extLst>
              <a:ext uri="{FF2B5EF4-FFF2-40B4-BE49-F238E27FC236}">
                <a16:creationId xmlns:a16="http://schemas.microsoft.com/office/drawing/2014/main" id="{B6807039-0BD0-2C47-922C-1D609A1027DC}"/>
              </a:ext>
            </a:extLst>
          </p:cNvPr>
          <p:cNvSpPr>
            <a:spLocks noChangeArrowheads="1"/>
          </p:cNvSpPr>
          <p:nvPr/>
        </p:nvSpPr>
        <p:spPr bwMode="auto">
          <a:xfrm>
            <a:off x="3752850" y="2058146"/>
            <a:ext cx="1222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t>That’s a</a:t>
            </a:r>
          </a:p>
          <a:p>
            <a:pPr algn="ctr" eaLnBrk="0" hangingPunct="0"/>
            <a:r>
              <a:rPr lang="en-US" altLang="en-US" sz="1600"/>
              <a:t>stupid idea!</a:t>
            </a:r>
          </a:p>
        </p:txBody>
      </p:sp>
      <p:sp>
        <p:nvSpPr>
          <p:cNvPr id="25" name="AutoShape 25">
            <a:extLst>
              <a:ext uri="{FF2B5EF4-FFF2-40B4-BE49-F238E27FC236}">
                <a16:creationId xmlns:a16="http://schemas.microsoft.com/office/drawing/2014/main" id="{F764726E-0CEC-FD43-B3B8-80A318542C2C}"/>
              </a:ext>
            </a:extLst>
          </p:cNvPr>
          <p:cNvSpPr>
            <a:spLocks noChangeArrowheads="1"/>
          </p:cNvSpPr>
          <p:nvPr/>
        </p:nvSpPr>
        <p:spPr bwMode="auto">
          <a:xfrm rot="5400000">
            <a:off x="6261099" y="4877547"/>
            <a:ext cx="1057276" cy="1565275"/>
          </a:xfrm>
          <a:prstGeom prst="wedgeRoundRectCallout">
            <a:avLst>
              <a:gd name="adj1" fmla="val -50000"/>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Rectangle 26">
            <a:extLst>
              <a:ext uri="{FF2B5EF4-FFF2-40B4-BE49-F238E27FC236}">
                <a16:creationId xmlns:a16="http://schemas.microsoft.com/office/drawing/2014/main" id="{81A738C1-2B91-8944-A0B8-98C6F4064452}"/>
              </a:ext>
            </a:extLst>
          </p:cNvPr>
          <p:cNvSpPr>
            <a:spLocks noChangeArrowheads="1"/>
          </p:cNvSpPr>
          <p:nvPr/>
        </p:nvSpPr>
        <p:spPr bwMode="auto">
          <a:xfrm>
            <a:off x="6134100" y="5363321"/>
            <a:ext cx="1438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t>The computer</a:t>
            </a:r>
          </a:p>
          <a:p>
            <a:pPr algn="ctr" eaLnBrk="0" hangingPunct="0"/>
            <a:r>
              <a:rPr lang="en-US" altLang="en-US" sz="1600"/>
              <a:t>won’t let us</a:t>
            </a:r>
          </a:p>
          <a:p>
            <a:pPr algn="ctr" eaLnBrk="0" hangingPunct="0"/>
            <a:r>
              <a:rPr lang="en-US" altLang="en-US" sz="1600"/>
              <a:t>do that!</a:t>
            </a:r>
          </a:p>
        </p:txBody>
      </p:sp>
      <p:sp>
        <p:nvSpPr>
          <p:cNvPr id="27" name="AutoShape 27">
            <a:extLst>
              <a:ext uri="{FF2B5EF4-FFF2-40B4-BE49-F238E27FC236}">
                <a16:creationId xmlns:a16="http://schemas.microsoft.com/office/drawing/2014/main" id="{BF41527A-6700-064B-AB09-F31285492FFD}"/>
              </a:ext>
            </a:extLst>
          </p:cNvPr>
          <p:cNvSpPr>
            <a:spLocks noChangeArrowheads="1"/>
          </p:cNvSpPr>
          <p:nvPr/>
        </p:nvSpPr>
        <p:spPr bwMode="auto">
          <a:xfrm rot="16200000" flipH="1">
            <a:off x="1363662" y="4536233"/>
            <a:ext cx="873125" cy="1606550"/>
          </a:xfrm>
          <a:prstGeom prst="wedgeRoundRectCallout">
            <a:avLst>
              <a:gd name="adj1" fmla="val -50000"/>
              <a:gd name="adj2" fmla="val 66667"/>
              <a:gd name="adj3" fmla="val 1666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28">
            <a:extLst>
              <a:ext uri="{FF2B5EF4-FFF2-40B4-BE49-F238E27FC236}">
                <a16:creationId xmlns:a16="http://schemas.microsoft.com/office/drawing/2014/main" id="{4706521D-EE66-024D-A766-1A12239F6F4E}"/>
              </a:ext>
            </a:extLst>
          </p:cNvPr>
          <p:cNvSpPr>
            <a:spLocks noChangeArrowheads="1"/>
          </p:cNvSpPr>
          <p:nvPr/>
        </p:nvSpPr>
        <p:spPr bwMode="auto">
          <a:xfrm>
            <a:off x="1106488" y="5106146"/>
            <a:ext cx="13604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t>Our products</a:t>
            </a:r>
          </a:p>
          <a:p>
            <a:pPr algn="ctr" eaLnBrk="0" hangingPunct="0"/>
            <a:r>
              <a:rPr lang="en-US" altLang="en-US" sz="1600"/>
              <a:t>are different!</a:t>
            </a:r>
          </a:p>
        </p:txBody>
      </p:sp>
    </p:spTree>
    <p:extLst>
      <p:ext uri="{BB962C8B-B14F-4D97-AF65-F5344CB8AC3E}">
        <p14:creationId xmlns:p14="http://schemas.microsoft.com/office/powerpoint/2010/main" val="36253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501924" y="2668258"/>
            <a:ext cx="8030818" cy="1015663"/>
          </a:xfrm>
          <a:prstGeom prst="rect">
            <a:avLst/>
          </a:prstGeom>
          <a:noFill/>
        </p:spPr>
        <p:txBody>
          <a:bodyPr wrap="square" rtlCol="0">
            <a:spAutoFit/>
          </a:bodyPr>
          <a:lstStyle/>
          <a:p>
            <a:pPr algn="ctr"/>
            <a:r>
              <a:rPr lang="en-US" sz="6000" dirty="0">
                <a:solidFill>
                  <a:srgbClr val="AA4F24"/>
                </a:solidFill>
                <a:latin typeface="Century Gothic" charset="0"/>
                <a:ea typeface="Century Gothic" charset="0"/>
                <a:cs typeface="Century Gothic" charset="0"/>
              </a:rPr>
              <a:t>Questions</a:t>
            </a:r>
          </a:p>
        </p:txBody>
      </p:sp>
      <p:sp>
        <p:nvSpPr>
          <p:cNvPr id="34" name="Rectangle 33"/>
          <p:cNvSpPr/>
          <p:nvPr/>
        </p:nvSpPr>
        <p:spPr>
          <a:xfrm>
            <a:off x="327546" y="1657350"/>
            <a:ext cx="8379574" cy="3037480"/>
          </a:xfrm>
          <a:prstGeom prst="rect">
            <a:avLst/>
          </a:prstGeom>
          <a:ln w="28575">
            <a:solidFill>
              <a:srgbClr val="292A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 name="Rectangle 34"/>
          <p:cNvSpPr/>
          <p:nvPr/>
        </p:nvSpPr>
        <p:spPr>
          <a:xfrm>
            <a:off x="3514725" y="857251"/>
            <a:ext cx="2114550" cy="128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9" name="Picture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90110" y="1123422"/>
            <a:ext cx="963781" cy="963781"/>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extLst>
      <p:ext uri="{BB962C8B-B14F-4D97-AF65-F5344CB8AC3E}">
        <p14:creationId xmlns:p14="http://schemas.microsoft.com/office/powerpoint/2010/main" val="956168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457200" y="2198383"/>
            <a:ext cx="8229600" cy="3927780"/>
          </a:xfrm>
        </p:spPr>
        <p:txBody>
          <a:bodyPr/>
          <a:lstStyle/>
          <a:p>
            <a:pPr marL="0" indent="0" algn="ctr">
              <a:buNone/>
            </a:pPr>
            <a:endParaRPr lang="en-US" sz="2800" dirty="0">
              <a:latin typeface="Century Gothic" panose="020B0502020202020204" pitchFamily="34" charset="0"/>
            </a:endParaRPr>
          </a:p>
          <a:p>
            <a:pPr marL="0" indent="0" algn="ctr">
              <a:buNone/>
            </a:pPr>
            <a:r>
              <a:rPr lang="en-US" sz="2800" dirty="0">
                <a:latin typeface="Century Gothic" panose="020B0502020202020204" pitchFamily="34" charset="0"/>
              </a:rPr>
              <a:t>Instructor Name</a:t>
            </a:r>
          </a:p>
          <a:p>
            <a:pPr marL="0" indent="0" algn="ctr">
              <a:buNone/>
            </a:pPr>
            <a:r>
              <a:rPr lang="en-US" sz="2800" dirty="0">
                <a:latin typeface="Century Gothic" panose="020B0502020202020204" pitchFamily="34" charset="0"/>
              </a:rPr>
              <a:t>Oregon Manufacturing Extension Partnership</a:t>
            </a:r>
          </a:p>
          <a:p>
            <a:pPr marL="0" indent="0" algn="ctr">
              <a:buNone/>
            </a:pPr>
            <a:r>
              <a:rPr lang="en-US" sz="2800" dirty="0">
                <a:latin typeface="Century Gothic" panose="020B0502020202020204" pitchFamily="34" charset="0"/>
              </a:rPr>
              <a:t>Email</a:t>
            </a:r>
          </a:p>
          <a:p>
            <a:pPr marL="0" indent="0" algn="ctr">
              <a:buNone/>
            </a:pPr>
            <a:r>
              <a:rPr lang="en-US" sz="2800" dirty="0" err="1">
                <a:latin typeface="Century Gothic" panose="020B0502020202020204" pitchFamily="34" charset="0"/>
              </a:rPr>
              <a:t>www.omep.org</a:t>
            </a:r>
            <a:endParaRPr lang="en-US" sz="2800" dirty="0">
              <a:latin typeface="Century Gothic" panose="020B0502020202020204" pitchFamily="34" charset="0"/>
            </a:endParaRPr>
          </a:p>
          <a:p>
            <a:pPr marL="0" indent="0" algn="ctr">
              <a:buNone/>
            </a:pPr>
            <a:endParaRPr lang="en-US" sz="2800" dirty="0">
              <a:latin typeface="Century Gothic" panose="020B0502020202020204" pitchFamily="34" charset="0"/>
            </a:endParaRPr>
          </a:p>
          <a:p>
            <a:pPr marL="0" indent="0" algn="ctr">
              <a:buNone/>
            </a:pPr>
            <a:endParaRPr lang="en-US" dirty="0">
              <a:latin typeface="Century Gothic" panose="020B0502020202020204" pitchFamily="34" charset="0"/>
              <a:cs typeface="Mission Gothic Thin"/>
            </a:endParaRPr>
          </a:p>
          <a:p>
            <a:pPr marL="0" indent="0">
              <a:buNone/>
            </a:pPr>
            <a:endParaRPr lang="en-US" dirty="0">
              <a:latin typeface="Century Gothic" panose="020B0502020202020204" pitchFamily="34" charset="0"/>
              <a:cs typeface="Mission Gothic Thin"/>
            </a:endParaRPr>
          </a:p>
        </p:txBody>
      </p:sp>
      <p:sp useBgFill="1">
        <p:nvSpPr>
          <p:cNvPr id="4" name="Rectangle 3"/>
          <p:cNvSpPr/>
          <p:nvPr/>
        </p:nvSpPr>
        <p:spPr>
          <a:xfrm>
            <a:off x="457200" y="6482080"/>
            <a:ext cx="211916" cy="1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38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6B8D-D23A-0C40-8DF5-BDD8B23CF773}"/>
              </a:ext>
            </a:extLst>
          </p:cNvPr>
          <p:cNvSpPr>
            <a:spLocks noGrp="1"/>
          </p:cNvSpPr>
          <p:nvPr>
            <p:ph type="title"/>
          </p:nvPr>
        </p:nvSpPr>
        <p:spPr/>
        <p:txBody>
          <a:bodyPr/>
          <a:lstStyle/>
          <a:p>
            <a:r>
              <a:rPr lang="en-US" dirty="0"/>
              <a:t>LEAN</a:t>
            </a:r>
          </a:p>
        </p:txBody>
      </p:sp>
      <p:sp>
        <p:nvSpPr>
          <p:cNvPr id="3" name="Rectangle 2">
            <a:extLst>
              <a:ext uri="{FF2B5EF4-FFF2-40B4-BE49-F238E27FC236}">
                <a16:creationId xmlns:a16="http://schemas.microsoft.com/office/drawing/2014/main" id="{29294553-3541-8F4A-9ECA-2B783EBCB357}"/>
              </a:ext>
            </a:extLst>
          </p:cNvPr>
          <p:cNvSpPr/>
          <p:nvPr/>
        </p:nvSpPr>
        <p:spPr>
          <a:xfrm>
            <a:off x="1097774" y="1713498"/>
            <a:ext cx="7028531" cy="1143070"/>
          </a:xfrm>
          <a:prstGeom prst="rect">
            <a:avLst/>
          </a:prstGeom>
        </p:spPr>
        <p:txBody>
          <a:bodyPr wrap="square">
            <a:spAutoFit/>
          </a:bodyPr>
          <a:lstStyle/>
          <a:p>
            <a:pPr>
              <a:lnSpc>
                <a:spcPct val="150000"/>
              </a:lnSpc>
            </a:pPr>
            <a:r>
              <a:rPr lang="en-US" sz="2400" dirty="0">
                <a:solidFill>
                  <a:schemeClr val="bg1">
                    <a:lumMod val="50000"/>
                  </a:schemeClr>
                </a:solidFill>
                <a:latin typeface="Mission Gothic Light" panose="02000603020000020003" pitchFamily="2" charset="77"/>
                <a:cs typeface="Calibri"/>
              </a:rPr>
              <a:t>The systematic and relentless elimination of waste in all its forms in pursuit of…  </a:t>
            </a:r>
          </a:p>
        </p:txBody>
      </p:sp>
      <p:sp>
        <p:nvSpPr>
          <p:cNvPr id="5" name="TextBox 4">
            <a:extLst>
              <a:ext uri="{FF2B5EF4-FFF2-40B4-BE49-F238E27FC236}">
                <a16:creationId xmlns:a16="http://schemas.microsoft.com/office/drawing/2014/main" id="{C8E9988B-F469-904A-B24A-D60779052ED2}"/>
              </a:ext>
            </a:extLst>
          </p:cNvPr>
          <p:cNvSpPr txBox="1"/>
          <p:nvPr/>
        </p:nvSpPr>
        <p:spPr>
          <a:xfrm>
            <a:off x="1097774" y="2891966"/>
            <a:ext cx="2512226" cy="3477875"/>
          </a:xfrm>
          <a:prstGeom prst="rect">
            <a:avLst/>
          </a:prstGeom>
          <a:noFill/>
        </p:spPr>
        <p:txBody>
          <a:bodyPr wrap="none" rtlCol="0">
            <a:spAutoFit/>
          </a:bodyPr>
          <a:lstStyle/>
          <a:p>
            <a:pPr marL="285750" lvl="0" indent="-285750">
              <a:lnSpc>
                <a:spcPct val="200000"/>
              </a:lnSpc>
              <a:buFont typeface="Arial" panose="020B0604020202020204" pitchFamily="34" charset="0"/>
              <a:buChar char="•"/>
            </a:pPr>
            <a:r>
              <a:rPr lang="en-US" sz="2000" b="1" dirty="0">
                <a:latin typeface="Mission Gothic Light" panose="02000603020000020003" pitchFamily="2" charset="77"/>
              </a:rPr>
              <a:t>The Best Quality</a:t>
            </a:r>
            <a:endParaRPr lang="en-US" sz="2000" dirty="0">
              <a:latin typeface="Mission Gothic Light" panose="02000603020000020003" pitchFamily="2" charset="77"/>
            </a:endParaRPr>
          </a:p>
          <a:p>
            <a:pPr marL="285750" lvl="0" indent="-285750">
              <a:lnSpc>
                <a:spcPct val="200000"/>
              </a:lnSpc>
              <a:buFont typeface="Arial" panose="020B0604020202020204" pitchFamily="34" charset="0"/>
              <a:buChar char="•"/>
            </a:pPr>
            <a:r>
              <a:rPr lang="en-US" sz="2000" b="1" dirty="0">
                <a:latin typeface="Mission Gothic Light" panose="02000603020000020003" pitchFamily="2" charset="77"/>
              </a:rPr>
              <a:t>Lowest Cost</a:t>
            </a:r>
            <a:endParaRPr lang="en-US" sz="2000" dirty="0">
              <a:latin typeface="Mission Gothic Light" panose="02000603020000020003" pitchFamily="2" charset="77"/>
            </a:endParaRPr>
          </a:p>
          <a:p>
            <a:pPr marL="285750" lvl="0" indent="-285750">
              <a:lnSpc>
                <a:spcPct val="200000"/>
              </a:lnSpc>
              <a:buFont typeface="Arial" panose="020B0604020202020204" pitchFamily="34" charset="0"/>
              <a:buChar char="•"/>
            </a:pPr>
            <a:r>
              <a:rPr lang="en-US" sz="2000" b="1" dirty="0">
                <a:latin typeface="Mission Gothic Light" panose="02000603020000020003" pitchFamily="2" charset="77"/>
              </a:rPr>
              <a:t>Shortest Lead Time</a:t>
            </a:r>
            <a:endParaRPr lang="en-US" sz="2000" dirty="0">
              <a:latin typeface="Mission Gothic Light" panose="02000603020000020003" pitchFamily="2" charset="77"/>
            </a:endParaRPr>
          </a:p>
          <a:p>
            <a:pPr marL="285750" lvl="0" indent="-285750">
              <a:lnSpc>
                <a:spcPct val="200000"/>
              </a:lnSpc>
              <a:buFont typeface="Arial" panose="020B0604020202020204" pitchFamily="34" charset="0"/>
              <a:buChar char="•"/>
            </a:pPr>
            <a:r>
              <a:rPr lang="en-US" sz="2000" b="1" dirty="0">
                <a:latin typeface="Mission Gothic Light" panose="02000603020000020003" pitchFamily="2" charset="77"/>
              </a:rPr>
              <a:t>Best safety</a:t>
            </a:r>
            <a:endParaRPr lang="en-US" sz="2000" dirty="0">
              <a:latin typeface="Mission Gothic Light" panose="02000603020000020003" pitchFamily="2" charset="77"/>
            </a:endParaRPr>
          </a:p>
          <a:p>
            <a:pPr marL="285750" indent="-285750">
              <a:lnSpc>
                <a:spcPct val="200000"/>
              </a:lnSpc>
              <a:buFont typeface="Arial" panose="020B0604020202020204" pitchFamily="34" charset="0"/>
              <a:buChar char="•"/>
            </a:pPr>
            <a:r>
              <a:rPr lang="en-US" sz="2000" b="1" dirty="0">
                <a:latin typeface="Mission Gothic Light" panose="02000603020000020003" pitchFamily="2" charset="77"/>
              </a:rPr>
              <a:t>Highest morale</a:t>
            </a:r>
            <a:r>
              <a:rPr lang="en-US" sz="2000" dirty="0">
                <a:latin typeface="Mission Gothic Light" panose="02000603020000020003" pitchFamily="2" charset="77"/>
              </a:rPr>
              <a:t> </a:t>
            </a:r>
          </a:p>
          <a:p>
            <a:endParaRPr lang="en-US" sz="2000" dirty="0">
              <a:latin typeface="Mission Gothic Light" panose="02000603020000020003" pitchFamily="2" charset="77"/>
            </a:endParaRPr>
          </a:p>
        </p:txBody>
      </p:sp>
      <p:sp>
        <p:nvSpPr>
          <p:cNvPr id="6" name="Right Brace 5">
            <a:extLst>
              <a:ext uri="{FF2B5EF4-FFF2-40B4-BE49-F238E27FC236}">
                <a16:creationId xmlns:a16="http://schemas.microsoft.com/office/drawing/2014/main" id="{6223D1A8-B08A-6949-960E-8BC5E07406FB}"/>
              </a:ext>
            </a:extLst>
          </p:cNvPr>
          <p:cNvSpPr/>
          <p:nvPr/>
        </p:nvSpPr>
        <p:spPr>
          <a:xfrm>
            <a:off x="4573656" y="3246441"/>
            <a:ext cx="337931" cy="14113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p>
        </p:txBody>
      </p:sp>
      <p:sp>
        <p:nvSpPr>
          <p:cNvPr id="7" name="Right Brace 6">
            <a:extLst>
              <a:ext uri="{FF2B5EF4-FFF2-40B4-BE49-F238E27FC236}">
                <a16:creationId xmlns:a16="http://schemas.microsoft.com/office/drawing/2014/main" id="{17F89337-5996-0E4D-9F1B-A337B00518E9}"/>
              </a:ext>
            </a:extLst>
          </p:cNvPr>
          <p:cNvSpPr/>
          <p:nvPr/>
        </p:nvSpPr>
        <p:spPr>
          <a:xfrm>
            <a:off x="4572000" y="4825108"/>
            <a:ext cx="337931" cy="911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4E7EB804-EC71-7845-B9D8-EC07E5E8182E}"/>
              </a:ext>
            </a:extLst>
          </p:cNvPr>
          <p:cNvSpPr/>
          <p:nvPr/>
        </p:nvSpPr>
        <p:spPr>
          <a:xfrm>
            <a:off x="5047919" y="5066361"/>
            <a:ext cx="2077813" cy="400110"/>
          </a:xfrm>
          <a:prstGeom prst="rect">
            <a:avLst/>
          </a:prstGeom>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latin typeface="Mission Gothic Light" panose="02000603020000020003" pitchFamily="2" charset="77"/>
              </a:rPr>
              <a:t>Respect for people</a:t>
            </a:r>
          </a:p>
        </p:txBody>
      </p:sp>
      <p:sp>
        <p:nvSpPr>
          <p:cNvPr id="9" name="Rectangle 8">
            <a:extLst>
              <a:ext uri="{FF2B5EF4-FFF2-40B4-BE49-F238E27FC236}">
                <a16:creationId xmlns:a16="http://schemas.microsoft.com/office/drawing/2014/main" id="{1748A8C8-DE5E-6E49-9172-E5D9D66F615B}"/>
              </a:ext>
            </a:extLst>
          </p:cNvPr>
          <p:cNvSpPr/>
          <p:nvPr/>
        </p:nvSpPr>
        <p:spPr>
          <a:xfrm>
            <a:off x="5047919" y="3702849"/>
            <a:ext cx="2715808" cy="400110"/>
          </a:xfrm>
          <a:prstGeom prst="rect">
            <a:avLst/>
          </a:prstGeom>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latin typeface="Mission Gothic Light" panose="02000603020000020003" pitchFamily="2" charset="77"/>
              </a:rPr>
              <a:t>Continuous Improvement</a:t>
            </a:r>
          </a:p>
        </p:txBody>
      </p:sp>
    </p:spTree>
    <p:extLst>
      <p:ext uri="{BB962C8B-B14F-4D97-AF65-F5344CB8AC3E}">
        <p14:creationId xmlns:p14="http://schemas.microsoft.com/office/powerpoint/2010/main" val="385354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38D4-85A9-6E45-A69E-20BB4CBC2D3B}"/>
              </a:ext>
            </a:extLst>
          </p:cNvPr>
          <p:cNvSpPr>
            <a:spLocks noGrp="1"/>
          </p:cNvSpPr>
          <p:nvPr>
            <p:ph type="title"/>
          </p:nvPr>
        </p:nvSpPr>
        <p:spPr>
          <a:xfrm>
            <a:off x="445169" y="240635"/>
            <a:ext cx="8229600" cy="1383821"/>
          </a:xfrm>
        </p:spPr>
        <p:txBody>
          <a:bodyPr/>
          <a:lstStyle/>
          <a:p>
            <a:pPr algn="l"/>
            <a:r>
              <a:rPr lang="en-US" sz="2800" dirty="0"/>
              <a:t>Define</a:t>
            </a:r>
            <a:br>
              <a:rPr lang="en-US" sz="2800" dirty="0"/>
            </a:br>
            <a:r>
              <a:rPr lang="en-US" dirty="0"/>
              <a:t>VALUE ADDED</a:t>
            </a:r>
          </a:p>
        </p:txBody>
      </p:sp>
      <p:sp>
        <p:nvSpPr>
          <p:cNvPr id="3" name="Content Placeholder 2">
            <a:extLst>
              <a:ext uri="{FF2B5EF4-FFF2-40B4-BE49-F238E27FC236}">
                <a16:creationId xmlns:a16="http://schemas.microsoft.com/office/drawing/2014/main" id="{7555FF5E-71E2-8541-A48C-8C6A8CD2376D}"/>
              </a:ext>
            </a:extLst>
          </p:cNvPr>
          <p:cNvSpPr txBox="1">
            <a:spLocks/>
          </p:cNvSpPr>
          <p:nvPr/>
        </p:nvSpPr>
        <p:spPr>
          <a:xfrm>
            <a:off x="445169" y="2195446"/>
            <a:ext cx="3621505" cy="2802372"/>
          </a:xfr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r>
              <a:rPr lang="en-US" b="1" dirty="0">
                <a:solidFill>
                  <a:srgbClr val="7F7F7F"/>
                </a:solidFill>
                <a:latin typeface="Century Gothic" panose="020B0502020202020204" pitchFamily="34" charset="0"/>
              </a:rPr>
              <a:t>Value added activities</a:t>
            </a:r>
            <a:r>
              <a:rPr lang="en-US" dirty="0">
                <a:solidFill>
                  <a:srgbClr val="7F7F7F"/>
                </a:solidFill>
                <a:latin typeface="Century Gothic" panose="020B0502020202020204" pitchFamily="34" charset="0"/>
              </a:rPr>
              <a:t> change the market form or function of the product or service 	</a:t>
            </a:r>
          </a:p>
        </p:txBody>
      </p:sp>
      <p:sp>
        <p:nvSpPr>
          <p:cNvPr id="4" name="Content Placeholder 3">
            <a:extLst>
              <a:ext uri="{FF2B5EF4-FFF2-40B4-BE49-F238E27FC236}">
                <a16:creationId xmlns:a16="http://schemas.microsoft.com/office/drawing/2014/main" id="{1B8310F1-FEBA-0F49-83C5-FB3940276867}"/>
              </a:ext>
            </a:extLst>
          </p:cNvPr>
          <p:cNvSpPr txBox="1">
            <a:spLocks/>
          </p:cNvSpPr>
          <p:nvPr/>
        </p:nvSpPr>
        <p:spPr>
          <a:xfrm>
            <a:off x="4764506" y="2195445"/>
            <a:ext cx="4081600" cy="2379903"/>
          </a:xfr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r>
              <a:rPr lang="en-US" b="1" dirty="0">
                <a:solidFill>
                  <a:srgbClr val="7F7F7F"/>
                </a:solidFill>
                <a:latin typeface="Century Gothic" panose="020B0502020202020204" pitchFamily="34" charset="0"/>
              </a:rPr>
              <a:t>Non value added activities</a:t>
            </a:r>
            <a:r>
              <a:rPr lang="en-US" dirty="0">
                <a:solidFill>
                  <a:srgbClr val="7F7F7F"/>
                </a:solidFill>
                <a:latin typeface="Century Gothic" panose="020B0502020202020204" pitchFamily="34" charset="0"/>
              </a:rPr>
              <a:t> DO NOT change the market form or function of the product or service</a:t>
            </a:r>
          </a:p>
        </p:txBody>
      </p:sp>
      <p:pic>
        <p:nvPicPr>
          <p:cNvPr id="15" name="Shape 260">
            <a:extLst>
              <a:ext uri="{FF2B5EF4-FFF2-40B4-BE49-F238E27FC236}">
                <a16:creationId xmlns:a16="http://schemas.microsoft.com/office/drawing/2014/main" id="{A17549C0-016E-004B-99CC-3BE88506D881}"/>
              </a:ext>
            </a:extLst>
          </p:cNvPr>
          <p:cNvPicPr preferRelativeResize="0"/>
          <p:nvPr/>
        </p:nvPicPr>
        <p:blipFill rotWithShape="1">
          <a:blip r:embed="rId2">
            <a:alphaModFix/>
            <a:duotone>
              <a:schemeClr val="accent3">
                <a:shade val="45000"/>
                <a:satMod val="135000"/>
              </a:schemeClr>
              <a:prstClr val="white"/>
            </a:duotone>
          </a:blip>
          <a:srcRect/>
          <a:stretch/>
        </p:blipFill>
        <p:spPr>
          <a:xfrm>
            <a:off x="5987522" y="4148244"/>
            <a:ext cx="1635567" cy="1432936"/>
          </a:xfrm>
          <a:prstGeom prst="rect">
            <a:avLst/>
          </a:prstGeom>
          <a:noFill/>
          <a:ln>
            <a:noFill/>
          </a:ln>
        </p:spPr>
      </p:pic>
      <p:pic>
        <p:nvPicPr>
          <p:cNvPr id="16" name="Shape 259">
            <a:extLst>
              <a:ext uri="{FF2B5EF4-FFF2-40B4-BE49-F238E27FC236}">
                <a16:creationId xmlns:a16="http://schemas.microsoft.com/office/drawing/2014/main" id="{5111736A-8B16-1B4B-87CA-93401B89E1C9}"/>
              </a:ext>
            </a:extLst>
          </p:cNvPr>
          <p:cNvPicPr preferRelativeResize="0"/>
          <p:nvPr/>
        </p:nvPicPr>
        <p:blipFill rotWithShape="1">
          <a:blip r:embed="rId3">
            <a:alphaModFix/>
            <a:duotone>
              <a:schemeClr val="accent3">
                <a:shade val="45000"/>
                <a:satMod val="135000"/>
              </a:schemeClr>
              <a:prstClr val="white"/>
            </a:duotone>
          </a:blip>
          <a:srcRect/>
          <a:stretch/>
        </p:blipFill>
        <p:spPr>
          <a:xfrm>
            <a:off x="1516445" y="3917809"/>
            <a:ext cx="1478951" cy="1650999"/>
          </a:xfrm>
          <a:prstGeom prst="rect">
            <a:avLst/>
          </a:prstGeom>
          <a:noFill/>
          <a:ln>
            <a:noFill/>
          </a:ln>
        </p:spPr>
      </p:pic>
    </p:spTree>
    <p:extLst>
      <p:ext uri="{BB962C8B-B14F-4D97-AF65-F5344CB8AC3E}">
        <p14:creationId xmlns:p14="http://schemas.microsoft.com/office/powerpoint/2010/main" val="315731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C9CEC2-3FB1-9046-8CE0-96D3BA69D05A}"/>
              </a:ext>
            </a:extLst>
          </p:cNvPr>
          <p:cNvSpPr txBox="1">
            <a:spLocks/>
          </p:cNvSpPr>
          <p:nvPr/>
        </p:nvSpPr>
        <p:spPr>
          <a:xfrm>
            <a:off x="1566965" y="0"/>
            <a:ext cx="7086183" cy="193273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b="1" kern="1200">
                <a:solidFill>
                  <a:srgbClr val="AA4F24"/>
                </a:solidFill>
                <a:effectLst>
                  <a:outerShdw blurRad="63500" dist="38100" dir="5400000" algn="t" rotWithShape="0">
                    <a:prstClr val="black">
                      <a:alpha val="25000"/>
                    </a:prstClr>
                  </a:outerShdw>
                </a:effectLst>
                <a:latin typeface="Century Gothic" charset="0"/>
                <a:ea typeface="Century Gothic" charset="0"/>
                <a:cs typeface="Century Gothic" charset="0"/>
              </a:defRPr>
            </a:lvl1pPr>
          </a:lstStyle>
          <a:p>
            <a:pPr algn="l">
              <a:lnSpc>
                <a:spcPct val="100000"/>
              </a:lnSpc>
            </a:pPr>
            <a:r>
              <a:rPr lang="en-US" sz="3000" dirty="0">
                <a:solidFill>
                  <a:srgbClr val="5F8531"/>
                </a:solidFill>
                <a:latin typeface="Century Gothic" panose="020B0502020202020204" pitchFamily="34" charset="0"/>
                <a:ea typeface="Mission Gothic Thin" charset="0"/>
                <a:cs typeface="Mission Gothic Thin" charset="0"/>
              </a:rPr>
              <a:t>How much time do you think is spent on non-value added activities?</a:t>
            </a:r>
          </a:p>
        </p:txBody>
      </p:sp>
      <p:sp useBgFill="1">
        <p:nvSpPr>
          <p:cNvPr id="5" name="Rectangle 4">
            <a:extLst>
              <a:ext uri="{FF2B5EF4-FFF2-40B4-BE49-F238E27FC236}">
                <a16:creationId xmlns:a16="http://schemas.microsoft.com/office/drawing/2014/main" id="{CCB93940-3A93-EC47-BF10-1530159CABD1}"/>
              </a:ext>
            </a:extLst>
          </p:cNvPr>
          <p:cNvSpPr/>
          <p:nvPr/>
        </p:nvSpPr>
        <p:spPr>
          <a:xfrm>
            <a:off x="241223" y="6631274"/>
            <a:ext cx="188039" cy="1622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78EDFA-D107-2442-B712-F01794F6B1F2}"/>
              </a:ext>
            </a:extLst>
          </p:cNvPr>
          <p:cNvSpPr/>
          <p:nvPr/>
        </p:nvSpPr>
        <p:spPr>
          <a:xfrm>
            <a:off x="1855679" y="2346546"/>
            <a:ext cx="1276318" cy="3209791"/>
          </a:xfrm>
          <a:prstGeom prst="rect">
            <a:avLst/>
          </a:prstGeom>
        </p:spPr>
        <p:txBody>
          <a:bodyPr wrap="square">
            <a:spAutoFit/>
          </a:bodyPr>
          <a:lstStyle/>
          <a:p>
            <a:r>
              <a:rPr lang="en-US" sz="20000" b="1" dirty="0">
                <a:solidFill>
                  <a:schemeClr val="bg1"/>
                </a:solidFill>
                <a:latin typeface="Geared Slab" charset="0"/>
                <a:ea typeface="Geared Slab" charset="0"/>
                <a:cs typeface="Geared Slab" charset="0"/>
              </a:rPr>
              <a:t>?</a:t>
            </a:r>
          </a:p>
        </p:txBody>
      </p:sp>
      <p:sp>
        <p:nvSpPr>
          <p:cNvPr id="15" name="Rectangle 14">
            <a:extLst>
              <a:ext uri="{FF2B5EF4-FFF2-40B4-BE49-F238E27FC236}">
                <a16:creationId xmlns:a16="http://schemas.microsoft.com/office/drawing/2014/main" id="{8CBF3BEC-71E8-3D4D-B440-D57A74A8C298}"/>
              </a:ext>
            </a:extLst>
          </p:cNvPr>
          <p:cNvSpPr/>
          <p:nvPr/>
        </p:nvSpPr>
        <p:spPr>
          <a:xfrm>
            <a:off x="257243" y="199567"/>
            <a:ext cx="1681197" cy="2092881"/>
          </a:xfrm>
          <a:prstGeom prst="rect">
            <a:avLst/>
          </a:prstGeom>
        </p:spPr>
        <p:txBody>
          <a:bodyPr wrap="square">
            <a:spAutoFit/>
          </a:bodyPr>
          <a:lstStyle/>
          <a:p>
            <a:r>
              <a:rPr lang="en-US" sz="13000" b="1" dirty="0">
                <a:solidFill>
                  <a:srgbClr val="AAC64B"/>
                </a:solidFill>
                <a:latin typeface="Geared Slab" charset="0"/>
                <a:ea typeface="Geared Slab" charset="0"/>
                <a:cs typeface="Geared Slab" charset="0"/>
              </a:rPr>
              <a:t>Q:</a:t>
            </a:r>
          </a:p>
        </p:txBody>
      </p:sp>
      <p:graphicFrame>
        <p:nvGraphicFramePr>
          <p:cNvPr id="17" name="Content Placeholder 3">
            <a:extLst>
              <a:ext uri="{FF2B5EF4-FFF2-40B4-BE49-F238E27FC236}">
                <a16:creationId xmlns:a16="http://schemas.microsoft.com/office/drawing/2014/main" id="{982A83C0-3180-E149-9544-099F503C5E39}"/>
              </a:ext>
            </a:extLst>
          </p:cNvPr>
          <p:cNvGraphicFramePr>
            <a:graphicFrameLocks/>
          </p:cNvGraphicFramePr>
          <p:nvPr>
            <p:extLst>
              <p:ext uri="{D42A27DB-BD31-4B8C-83A1-F6EECF244321}">
                <p14:modId xmlns:p14="http://schemas.microsoft.com/office/powerpoint/2010/main" val="4239146750"/>
              </p:ext>
            </p:extLst>
          </p:nvPr>
        </p:nvGraphicFramePr>
        <p:xfrm>
          <a:off x="241223" y="2413253"/>
          <a:ext cx="8088923" cy="4097215"/>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a:extLst>
              <a:ext uri="{FF2B5EF4-FFF2-40B4-BE49-F238E27FC236}">
                <a16:creationId xmlns:a16="http://schemas.microsoft.com/office/drawing/2014/main" id="{4C1330CA-1A23-2A43-84E8-7BC241A8ABD4}"/>
              </a:ext>
            </a:extLst>
          </p:cNvPr>
          <p:cNvSpPr/>
          <p:nvPr/>
        </p:nvSpPr>
        <p:spPr>
          <a:xfrm>
            <a:off x="2284218" y="2649913"/>
            <a:ext cx="1773430" cy="3939540"/>
          </a:xfrm>
          <a:prstGeom prst="rect">
            <a:avLst/>
          </a:prstGeom>
        </p:spPr>
        <p:txBody>
          <a:bodyPr wrap="square">
            <a:spAutoFit/>
          </a:bodyPr>
          <a:lstStyle/>
          <a:p>
            <a:r>
              <a:rPr lang="en-US" sz="25000" b="1" dirty="0">
                <a:solidFill>
                  <a:schemeClr val="bg1"/>
                </a:solidFill>
                <a:latin typeface="Geared Slab" charset="0"/>
                <a:ea typeface="Geared Slab" charset="0"/>
                <a:cs typeface="Geared Slab" charset="0"/>
              </a:rPr>
              <a:t>?</a:t>
            </a:r>
          </a:p>
        </p:txBody>
      </p:sp>
    </p:spTree>
    <p:extLst>
      <p:ext uri="{BB962C8B-B14F-4D97-AF65-F5344CB8AC3E}">
        <p14:creationId xmlns:p14="http://schemas.microsoft.com/office/powerpoint/2010/main" val="77091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625F89-0223-7F45-A586-1FC363F77613}"/>
              </a:ext>
            </a:extLst>
          </p:cNvPr>
          <p:cNvSpPr>
            <a:spLocks noGrp="1"/>
          </p:cNvSpPr>
          <p:nvPr/>
        </p:nvSpPr>
        <p:spPr>
          <a:xfrm>
            <a:off x="2200278" y="454280"/>
            <a:ext cx="6189784" cy="121247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rgbClr val="AA4F24"/>
                </a:solidFill>
                <a:effectLst>
                  <a:outerShdw blurRad="63500" dist="38100" dir="5400000" algn="t" rotWithShape="0">
                    <a:prstClr val="black">
                      <a:alpha val="25000"/>
                    </a:prstClr>
                  </a:outerShdw>
                </a:effectLst>
                <a:latin typeface="Mission Gothic Thin"/>
                <a:ea typeface="+mj-ea"/>
                <a:cs typeface="Mission Gothic Thin"/>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00000"/>
              </a:lnSpc>
            </a:pPr>
            <a:r>
              <a:rPr lang="en-US" sz="3000" b="1" dirty="0">
                <a:solidFill>
                  <a:srgbClr val="5F8531"/>
                </a:solidFill>
                <a:latin typeface="Century Gothic" panose="020B0502020202020204" pitchFamily="34" charset="0"/>
                <a:ea typeface="Mission Gothic Thin" charset="0"/>
                <a:cs typeface="Mission Gothic Thin" charset="0"/>
              </a:rPr>
              <a:t>Typical value added percentage of lead time:</a:t>
            </a:r>
          </a:p>
        </p:txBody>
      </p:sp>
      <p:graphicFrame>
        <p:nvGraphicFramePr>
          <p:cNvPr id="4" name="Content Placeholder 3">
            <a:extLst>
              <a:ext uri="{FF2B5EF4-FFF2-40B4-BE49-F238E27FC236}">
                <a16:creationId xmlns:a16="http://schemas.microsoft.com/office/drawing/2014/main" id="{64574BC3-0731-0D44-B820-40116E7AFAA5}"/>
              </a:ext>
            </a:extLst>
          </p:cNvPr>
          <p:cNvGraphicFramePr>
            <a:graphicFrameLocks noGrp="1"/>
          </p:cNvGraphicFramePr>
          <p:nvPr>
            <p:extLst>
              <p:ext uri="{D42A27DB-BD31-4B8C-83A1-F6EECF244321}">
                <p14:modId xmlns:p14="http://schemas.microsoft.com/office/powerpoint/2010/main" val="1794255886"/>
              </p:ext>
            </p:extLst>
          </p:nvPr>
        </p:nvGraphicFramePr>
        <p:xfrm>
          <a:off x="427527" y="2236827"/>
          <a:ext cx="8088923" cy="409721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20E9B44-B4BA-1F4A-90A7-6B7F528F1461}"/>
              </a:ext>
            </a:extLst>
          </p:cNvPr>
          <p:cNvSpPr/>
          <p:nvPr/>
        </p:nvSpPr>
        <p:spPr>
          <a:xfrm>
            <a:off x="427527" y="0"/>
            <a:ext cx="2092569" cy="240065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5000" b="1" dirty="0">
                <a:solidFill>
                  <a:srgbClr val="AAC64B"/>
                </a:solidFill>
                <a:latin typeface="Geared Slab" charset="0"/>
                <a:ea typeface="Geared Slab" charset="0"/>
                <a:cs typeface="Geared Slab" charset="0"/>
              </a:rPr>
              <a:t>A:</a:t>
            </a:r>
          </a:p>
        </p:txBody>
      </p:sp>
    </p:spTree>
    <p:extLst>
      <p:ext uri="{BB962C8B-B14F-4D97-AF65-F5344CB8AC3E}">
        <p14:creationId xmlns:p14="http://schemas.microsoft.com/office/powerpoint/2010/main" val="40100647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ustom 6">
      <a:dk1>
        <a:srgbClr val="000000"/>
      </a:dk1>
      <a:lt1>
        <a:srgbClr val="FFFFFF"/>
      </a:lt1>
      <a:dk2>
        <a:srgbClr val="2F5897"/>
      </a:dk2>
      <a:lt2>
        <a:srgbClr val="E4E9EF"/>
      </a:lt2>
      <a:accent1>
        <a:srgbClr val="71943F"/>
      </a:accent1>
      <a:accent2>
        <a:srgbClr val="B9632F"/>
      </a:accent2>
      <a:accent3>
        <a:srgbClr val="AAC54B"/>
      </a:accent3>
      <a:accent4>
        <a:srgbClr val="F6E3C9"/>
      </a:accent4>
      <a:accent5>
        <a:srgbClr val="EBEBEB"/>
      </a:accent5>
      <a:accent6>
        <a:srgbClr val="363729"/>
      </a:accent6>
      <a:hlink>
        <a:srgbClr val="B9632F"/>
      </a:hlink>
      <a:folHlink>
        <a:srgbClr val="B2B2B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Executive.thmx</Template>
  <TotalTime>16747</TotalTime>
  <Words>2932</Words>
  <Application>Microsoft Macintosh PowerPoint</Application>
  <PresentationFormat>On-screen Show (4:3)</PresentationFormat>
  <Paragraphs>677</Paragraphs>
  <Slides>52</Slides>
  <Notes>22</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3</vt:i4>
      </vt:variant>
      <vt:variant>
        <vt:lpstr>Slide Titles</vt:lpstr>
      </vt:variant>
      <vt:variant>
        <vt:i4>52</vt:i4>
      </vt:variant>
    </vt:vector>
  </HeadingPairs>
  <TitlesOfParts>
    <vt:vector size="74" baseType="lpstr">
      <vt:lpstr>Arial</vt:lpstr>
      <vt:lpstr>Arial Black</vt:lpstr>
      <vt:lpstr>Arial Narrow</vt:lpstr>
      <vt:lpstr>Baumans</vt:lpstr>
      <vt:lpstr>Calibri</vt:lpstr>
      <vt:lpstr>Century Gothic</vt:lpstr>
      <vt:lpstr>Conduit ITC Bold</vt:lpstr>
      <vt:lpstr>Courier New</vt:lpstr>
      <vt:lpstr>Felix Titling</vt:lpstr>
      <vt:lpstr>Geared Slab</vt:lpstr>
      <vt:lpstr>Geared Slab Bold</vt:lpstr>
      <vt:lpstr>Helvetica</vt:lpstr>
      <vt:lpstr>Humanst521 BT</vt:lpstr>
      <vt:lpstr>Mission Gothic</vt:lpstr>
      <vt:lpstr>Mission Gothic Light</vt:lpstr>
      <vt:lpstr>Mission Gothic Thin</vt:lpstr>
      <vt:lpstr>Times New Roman</vt:lpstr>
      <vt:lpstr>Wingdings</vt:lpstr>
      <vt:lpstr>Executive</vt:lpstr>
      <vt:lpstr>Clip</vt:lpstr>
      <vt:lpstr>Bitmap Image</vt:lpstr>
      <vt:lpstr>Worksheet</vt:lpstr>
      <vt:lpstr>Principles of Lean Enterprise </vt:lpstr>
      <vt:lpstr>Course Outline </vt:lpstr>
      <vt:lpstr>SIMULATION  Round 1   </vt:lpstr>
      <vt:lpstr>Rules </vt:lpstr>
      <vt:lpstr>De-Brief</vt:lpstr>
      <vt:lpstr>LEAN</vt:lpstr>
      <vt:lpstr>Define VALUE ADDED</vt:lpstr>
      <vt:lpstr>PowerPoint Presentation</vt:lpstr>
      <vt:lpstr>PowerPoint Presentation</vt:lpstr>
      <vt:lpstr>8 Wastes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Underutilized Creativity</vt:lpstr>
      <vt:lpstr>Wastes are symptoms  of problems </vt:lpstr>
      <vt:lpstr>Simulation  Round 2  </vt:lpstr>
      <vt:lpstr>Lean Building Blocks –  House of Lean</vt:lpstr>
      <vt:lpstr>Standardized Work</vt:lpstr>
      <vt:lpstr>Workplace Organization (5S) </vt:lpstr>
      <vt:lpstr>Elements of a 5S Program</vt:lpstr>
      <vt:lpstr>Visual Controls </vt:lpstr>
      <vt:lpstr>Visual Controls </vt:lpstr>
      <vt:lpstr>Plant Layout</vt:lpstr>
      <vt:lpstr>Teams </vt:lpstr>
      <vt:lpstr>Impact of Size reduction</vt:lpstr>
      <vt:lpstr>Set-Up Time Definition</vt:lpstr>
      <vt:lpstr>Point Of Use Storage  (POUS)</vt:lpstr>
      <vt:lpstr>POUS  (Continued)</vt:lpstr>
      <vt:lpstr>Quality at the Source </vt:lpstr>
      <vt:lpstr>Total Productive Maintenance</vt:lpstr>
      <vt:lpstr>Push Vs. Pull Systems</vt:lpstr>
      <vt:lpstr>Pull System Flow Diagram</vt:lpstr>
      <vt:lpstr>Value Stream Mapping</vt:lpstr>
      <vt:lpstr>Step 2: Establish takt Time</vt:lpstr>
      <vt:lpstr>Unevenness</vt:lpstr>
      <vt:lpstr>Overburden</vt:lpstr>
      <vt:lpstr>Overburden, Waste, and Unevenness</vt:lpstr>
      <vt:lpstr>Simulation  Round 3 </vt:lpstr>
      <vt:lpstr>PowerPoint Presentation</vt:lpstr>
      <vt:lpstr>PowerPoint Presentation</vt:lpstr>
      <vt:lpstr>Different Production Environments </vt:lpstr>
      <vt:lpstr>Traditional Vs. Lean</vt:lpstr>
      <vt:lpstr>Why Bother? </vt:lpstr>
      <vt:lpstr>Looking Forward</vt:lpstr>
      <vt:lpstr>Resolve to TRY the new process &amp; procedures </vt:lpstr>
      <vt:lpstr>PowerPoint Presentation</vt:lpstr>
      <vt:lpstr>Thank You!</vt:lpstr>
    </vt:vector>
  </TitlesOfParts>
  <Company>OMEP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 Agnor</dc:creator>
  <cp:lastModifiedBy>Microsoft Office User</cp:lastModifiedBy>
  <cp:revision>83</cp:revision>
  <dcterms:created xsi:type="dcterms:W3CDTF">2015-12-11T17:29:30Z</dcterms:created>
  <dcterms:modified xsi:type="dcterms:W3CDTF">2018-09-24T21:42:56Z</dcterms:modified>
</cp:coreProperties>
</file>