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9"/>
  </p:notesMasterIdLst>
  <p:sldIdLst>
    <p:sldId id="256" r:id="rId2"/>
    <p:sldId id="274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1" r:id="rId13"/>
    <p:sldId id="302" r:id="rId14"/>
    <p:sldId id="304" r:id="rId15"/>
    <p:sldId id="30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288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AAC64B"/>
    <a:srgbClr val="AA4F24"/>
    <a:srgbClr val="5F8531"/>
    <a:srgbClr val="F4DDBE"/>
    <a:srgbClr val="292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2"/>
    <p:restoredTop sz="79784"/>
  </p:normalViewPr>
  <p:slideViewPr>
    <p:cSldViewPr snapToGrid="0" snapToObjects="1">
      <p:cViewPr varScale="1">
        <p:scale>
          <a:sx n="88" d="100"/>
          <a:sy n="88" d="100"/>
        </p:scale>
        <p:origin x="3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3ECCD-51D7-4E66-BE1A-0E85FA06F7D6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3EB7C87-99FC-4257-9FDA-B79D2859C2D5}">
      <dgm:prSet phldrT="[Text]"/>
      <dgm:spPr>
        <a:xfrm>
          <a:off x="3663569" y="34822"/>
          <a:ext cx="1205507" cy="1205507"/>
        </a:xfrm>
        <a:prstGeom prst="rect">
          <a:avLst/>
        </a:prstGeom>
      </dgm:spPr>
      <dgm:t>
        <a:bodyPr/>
        <a:lstStyle/>
        <a:p>
          <a:r>
            <a:rPr lang="en-US" dirty="0">
              <a:latin typeface="Calibri" panose="020F0502020204030204"/>
              <a:ea typeface="+mn-ea"/>
              <a:cs typeface="+mn-cs"/>
            </a:rPr>
            <a:t>Set Clear Expectations</a:t>
          </a:r>
        </a:p>
      </dgm:t>
    </dgm:pt>
    <dgm:pt modelId="{045A1BD8-CD72-4DA4-BDB3-1DB773068F24}" type="parTrans" cxnId="{99A21F79-AF8B-455B-B530-EF24F8A7DA9A}">
      <dgm:prSet/>
      <dgm:spPr/>
      <dgm:t>
        <a:bodyPr/>
        <a:lstStyle/>
        <a:p>
          <a:endParaRPr lang="en-US"/>
        </a:p>
      </dgm:t>
    </dgm:pt>
    <dgm:pt modelId="{C6B19739-86C8-43F6-BC76-C6994D203EB8}" type="sibTrans" cxnId="{99A21F79-AF8B-455B-B530-EF24F8A7DA9A}">
      <dgm:prSet/>
      <dgm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21294825"/>
            <a:gd name="adj4" fmla="val 19764852"/>
            <a:gd name="adj5" fmla="val 6061"/>
          </a:avLst>
        </a:prstGeom>
      </dgm:spPr>
      <dgm:t>
        <a:bodyPr/>
        <a:lstStyle/>
        <a:p>
          <a:endParaRPr lang="en-US"/>
        </a:p>
      </dgm:t>
    </dgm:pt>
    <dgm:pt modelId="{CC75BE98-7A51-4BD1-B5AB-1564E9BFFB1A}">
      <dgm:prSet phldrT="[Text]"/>
      <dgm:spPr>
        <a:xfrm>
          <a:off x="4392986" y="2279739"/>
          <a:ext cx="1205507" cy="1205507"/>
        </a:xfrm>
        <a:prstGeom prst="rect">
          <a:avLst/>
        </a:prstGeom>
      </dgm:spPr>
      <dgm:t>
        <a:bodyPr/>
        <a:lstStyle/>
        <a:p>
          <a:r>
            <a:rPr lang="en-US">
              <a:latin typeface="Calibri" panose="020F0502020204030204"/>
              <a:ea typeface="+mn-ea"/>
              <a:cs typeface="+mn-cs"/>
            </a:rPr>
            <a:t>Provide the Tools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C51B2362-1A5F-4865-9D85-EBF61E72E644}" type="parTrans" cxnId="{79A2087B-5E03-4C10-A40D-5351A7683D96}">
      <dgm:prSet/>
      <dgm:spPr/>
      <dgm:t>
        <a:bodyPr/>
        <a:lstStyle/>
        <a:p>
          <a:endParaRPr lang="en-US"/>
        </a:p>
      </dgm:t>
    </dgm:pt>
    <dgm:pt modelId="{EFE2518C-3109-49B8-8859-41FC0ECDFBF5}" type="sibTrans" cxnId="{79A2087B-5E03-4C10-A40D-5351A7683D96}">
      <dgm:prSet/>
      <dgm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4016338"/>
            <a:gd name="adj4" fmla="val 2251926"/>
            <a:gd name="adj5" fmla="val 6061"/>
          </a:avLst>
        </a:prstGeom>
      </dgm:spPr>
      <dgm:t>
        <a:bodyPr/>
        <a:lstStyle/>
        <a:p>
          <a:endParaRPr lang="en-US"/>
        </a:p>
      </dgm:t>
    </dgm:pt>
    <dgm:pt modelId="{0B582810-865A-422D-9AD1-2729A10A9D70}">
      <dgm:prSet phldrT="[Text]"/>
      <dgm:spPr>
        <a:xfrm>
          <a:off x="2483346" y="3667175"/>
          <a:ext cx="1205507" cy="1205507"/>
        </a:xfrm>
        <a:prstGeom prst="rect">
          <a:avLst/>
        </a:prstGeom>
      </dgm:spPr>
      <dgm:t>
        <a:bodyPr/>
        <a:lstStyle/>
        <a:p>
          <a:r>
            <a:rPr lang="en-US">
              <a:latin typeface="Calibri" panose="020F0502020204030204"/>
              <a:ea typeface="+mn-ea"/>
              <a:cs typeface="+mn-cs"/>
            </a:rPr>
            <a:t>Observe Behaviors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6115AF85-DF60-4330-B8FD-574509D25E11}" type="parTrans" cxnId="{4E63A692-362B-45C7-9A28-988119BE2E7D}">
      <dgm:prSet/>
      <dgm:spPr/>
      <dgm:t>
        <a:bodyPr/>
        <a:lstStyle/>
        <a:p>
          <a:endParaRPr lang="en-US"/>
        </a:p>
      </dgm:t>
    </dgm:pt>
    <dgm:pt modelId="{1F6796A8-394F-4272-82AB-A001A2599AB0}" type="sibTrans" cxnId="{4E63A692-362B-45C7-9A28-988119BE2E7D}">
      <dgm:prSet/>
      <dgm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8212549"/>
            <a:gd name="adj4" fmla="val 6448137"/>
            <a:gd name="adj5" fmla="val 6061"/>
          </a:avLst>
        </a:prstGeom>
      </dgm:spPr>
      <dgm:t>
        <a:bodyPr/>
        <a:lstStyle/>
        <a:p>
          <a:endParaRPr lang="en-US"/>
        </a:p>
      </dgm:t>
    </dgm:pt>
    <dgm:pt modelId="{AF582928-FDBE-453E-BDB3-5E1819E37E68}">
      <dgm:prSet phldrT="[Text]"/>
      <dgm:spPr>
        <a:xfrm>
          <a:off x="573705" y="2279739"/>
          <a:ext cx="1205507" cy="1205507"/>
        </a:xfrm>
        <a:prstGeom prst="rect">
          <a:avLst/>
        </a:prstGeom>
      </dgm:spPr>
      <dgm:t>
        <a:bodyPr/>
        <a:lstStyle/>
        <a:p>
          <a:r>
            <a:rPr lang="en-US">
              <a:latin typeface="Calibri" panose="020F0502020204030204"/>
              <a:ea typeface="+mn-ea"/>
              <a:cs typeface="+mn-cs"/>
            </a:rPr>
            <a:t>Measure Results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DCCC060E-470A-40E7-810B-336D2655BA02}" type="parTrans" cxnId="{F20EB0F8-36BA-47DB-ABA9-5562C04CF6EA}">
      <dgm:prSet/>
      <dgm:spPr/>
      <dgm:t>
        <a:bodyPr/>
        <a:lstStyle/>
        <a:p>
          <a:endParaRPr lang="en-US"/>
        </a:p>
      </dgm:t>
    </dgm:pt>
    <dgm:pt modelId="{7A8045B6-7E3E-4F2E-AD01-7A5E4D059BEE}" type="sibTrans" cxnId="{F20EB0F8-36BA-47DB-ABA9-5562C04CF6EA}">
      <dgm:prSet/>
      <dgm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12299623"/>
            <a:gd name="adj4" fmla="val 10769651"/>
            <a:gd name="adj5" fmla="val 6061"/>
          </a:avLst>
        </a:prstGeom>
      </dgm:spPr>
      <dgm:t>
        <a:bodyPr/>
        <a:lstStyle/>
        <a:p>
          <a:endParaRPr lang="en-US"/>
        </a:p>
      </dgm:t>
    </dgm:pt>
    <dgm:pt modelId="{7B7651F2-7145-41CB-93FC-A858E27B891C}">
      <dgm:prSet phldrT="[Text]"/>
      <dgm:spPr>
        <a:xfrm>
          <a:off x="1303123" y="34822"/>
          <a:ext cx="1205507" cy="1205507"/>
        </a:xfrm>
        <a:prstGeom prst="rect">
          <a:avLst/>
        </a:prstGeom>
      </dgm:spPr>
      <dgm:t>
        <a:bodyPr/>
        <a:lstStyle/>
        <a:p>
          <a:endParaRPr lang="en-US" dirty="0">
            <a:latin typeface="Calibri" panose="020F0502020204030204"/>
            <a:ea typeface="+mn-ea"/>
            <a:cs typeface="+mn-cs"/>
          </a:endParaRPr>
        </a:p>
        <a:p>
          <a:r>
            <a:rPr lang="en-US" dirty="0">
              <a:latin typeface="Calibri" panose="020F0502020204030204"/>
              <a:ea typeface="+mn-ea"/>
              <a:cs typeface="+mn-cs"/>
            </a:rPr>
            <a:t>Adjust and Update</a:t>
          </a:r>
        </a:p>
      </dgm:t>
    </dgm:pt>
    <dgm:pt modelId="{8DBFB50A-56D2-4E23-8F3E-7EDB2D7DB628}" type="parTrans" cxnId="{34FC110B-9140-4C94-8CB3-3AE938B6E6DC}">
      <dgm:prSet/>
      <dgm:spPr/>
      <dgm:t>
        <a:bodyPr/>
        <a:lstStyle/>
        <a:p>
          <a:endParaRPr lang="en-US"/>
        </a:p>
      </dgm:t>
    </dgm:pt>
    <dgm:pt modelId="{9AC88352-AD7A-4407-BDCC-2BDCCB91CB93}" type="sibTrans" cxnId="{34FC110B-9140-4C94-8CB3-3AE938B6E6DC}">
      <dgm:prSet/>
      <dgm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16867322"/>
            <a:gd name="adj4" fmla="val 15197154"/>
            <a:gd name="adj5" fmla="val 6061"/>
          </a:avLst>
        </a:prstGeom>
      </dgm:spPr>
      <dgm:t>
        <a:bodyPr/>
        <a:lstStyle/>
        <a:p>
          <a:endParaRPr lang="en-US"/>
        </a:p>
      </dgm:t>
    </dgm:pt>
    <dgm:pt modelId="{704D3EC1-548E-4413-AC25-13EF0A479571}" type="pres">
      <dgm:prSet presAssocID="{C7A3ECCD-51D7-4E66-BE1A-0E85FA06F7D6}" presName="cycle" presStyleCnt="0">
        <dgm:presLayoutVars>
          <dgm:dir/>
          <dgm:resizeHandles val="exact"/>
        </dgm:presLayoutVars>
      </dgm:prSet>
      <dgm:spPr/>
    </dgm:pt>
    <dgm:pt modelId="{70CB5227-7559-4E5E-B787-98679474CAB8}" type="pres">
      <dgm:prSet presAssocID="{23EB7C87-99FC-4257-9FDA-B79D2859C2D5}" presName="dummy" presStyleCnt="0"/>
      <dgm:spPr/>
    </dgm:pt>
    <dgm:pt modelId="{9ABF9516-3BEA-4FB0-87BD-D885065186DE}" type="pres">
      <dgm:prSet presAssocID="{23EB7C87-99FC-4257-9FDA-B79D2859C2D5}" presName="node" presStyleLbl="revTx" presStyleIdx="0" presStyleCnt="5">
        <dgm:presLayoutVars>
          <dgm:bulletEnabled val="1"/>
        </dgm:presLayoutVars>
      </dgm:prSet>
      <dgm:spPr/>
    </dgm:pt>
    <dgm:pt modelId="{7845A39D-7179-4F90-9CB4-19C5A0C8D270}" type="pres">
      <dgm:prSet presAssocID="{C6B19739-86C8-43F6-BC76-C6994D203EB8}" presName="sibTrans" presStyleLbl="node1" presStyleIdx="0" presStyleCnt="5"/>
      <dgm:spPr/>
    </dgm:pt>
    <dgm:pt modelId="{52B408C4-D27D-4E55-8FE8-B4A10FA9C98D}" type="pres">
      <dgm:prSet presAssocID="{CC75BE98-7A51-4BD1-B5AB-1564E9BFFB1A}" presName="dummy" presStyleCnt="0"/>
      <dgm:spPr/>
    </dgm:pt>
    <dgm:pt modelId="{E99EAA4A-F319-49A7-A81E-243B7EC9EB24}" type="pres">
      <dgm:prSet presAssocID="{CC75BE98-7A51-4BD1-B5AB-1564E9BFFB1A}" presName="node" presStyleLbl="revTx" presStyleIdx="1" presStyleCnt="5">
        <dgm:presLayoutVars>
          <dgm:bulletEnabled val="1"/>
        </dgm:presLayoutVars>
      </dgm:prSet>
      <dgm:spPr/>
    </dgm:pt>
    <dgm:pt modelId="{17692655-28A5-4CDE-89EF-72B1DC2570A2}" type="pres">
      <dgm:prSet presAssocID="{EFE2518C-3109-49B8-8859-41FC0ECDFBF5}" presName="sibTrans" presStyleLbl="node1" presStyleIdx="1" presStyleCnt="5"/>
      <dgm:spPr/>
    </dgm:pt>
    <dgm:pt modelId="{E939CD91-0BFD-4E6C-B9D4-16162BAE6369}" type="pres">
      <dgm:prSet presAssocID="{0B582810-865A-422D-9AD1-2729A10A9D70}" presName="dummy" presStyleCnt="0"/>
      <dgm:spPr/>
    </dgm:pt>
    <dgm:pt modelId="{194426C1-2C48-4C16-AB55-276BA2B64E97}" type="pres">
      <dgm:prSet presAssocID="{0B582810-865A-422D-9AD1-2729A10A9D70}" presName="node" presStyleLbl="revTx" presStyleIdx="2" presStyleCnt="5">
        <dgm:presLayoutVars>
          <dgm:bulletEnabled val="1"/>
        </dgm:presLayoutVars>
      </dgm:prSet>
      <dgm:spPr/>
    </dgm:pt>
    <dgm:pt modelId="{F7F57E1D-0760-482F-91DD-0B7C913A6E6B}" type="pres">
      <dgm:prSet presAssocID="{1F6796A8-394F-4272-82AB-A001A2599AB0}" presName="sibTrans" presStyleLbl="node1" presStyleIdx="2" presStyleCnt="5"/>
      <dgm:spPr/>
    </dgm:pt>
    <dgm:pt modelId="{15AEAEAE-1E70-4FF9-A213-55879D7974D4}" type="pres">
      <dgm:prSet presAssocID="{AF582928-FDBE-453E-BDB3-5E1819E37E68}" presName="dummy" presStyleCnt="0"/>
      <dgm:spPr/>
    </dgm:pt>
    <dgm:pt modelId="{56CFD68E-4A08-49A1-943B-F0FFD53CFEA0}" type="pres">
      <dgm:prSet presAssocID="{AF582928-FDBE-453E-BDB3-5E1819E37E68}" presName="node" presStyleLbl="revTx" presStyleIdx="3" presStyleCnt="5">
        <dgm:presLayoutVars>
          <dgm:bulletEnabled val="1"/>
        </dgm:presLayoutVars>
      </dgm:prSet>
      <dgm:spPr/>
    </dgm:pt>
    <dgm:pt modelId="{0ED85F3D-AA1A-4957-B424-086D97E65C18}" type="pres">
      <dgm:prSet presAssocID="{7A8045B6-7E3E-4F2E-AD01-7A5E4D059BEE}" presName="sibTrans" presStyleLbl="node1" presStyleIdx="3" presStyleCnt="5"/>
      <dgm:spPr/>
    </dgm:pt>
    <dgm:pt modelId="{6086A18E-2C43-44CE-9C80-250F829467B7}" type="pres">
      <dgm:prSet presAssocID="{7B7651F2-7145-41CB-93FC-A858E27B891C}" presName="dummy" presStyleCnt="0"/>
      <dgm:spPr/>
    </dgm:pt>
    <dgm:pt modelId="{B47D7C9E-DCF6-45F0-A311-DF8E1AEFAC93}" type="pres">
      <dgm:prSet presAssocID="{7B7651F2-7145-41CB-93FC-A858E27B891C}" presName="node" presStyleLbl="revTx" presStyleIdx="4" presStyleCnt="5">
        <dgm:presLayoutVars>
          <dgm:bulletEnabled val="1"/>
        </dgm:presLayoutVars>
      </dgm:prSet>
      <dgm:spPr/>
    </dgm:pt>
    <dgm:pt modelId="{7CB114DB-4898-417C-9848-BEB2A1581C2D}" type="pres">
      <dgm:prSet presAssocID="{9AC88352-AD7A-4407-BDCC-2BDCCB91CB93}" presName="sibTrans" presStyleLbl="node1" presStyleIdx="4" presStyleCnt="5"/>
      <dgm:spPr/>
    </dgm:pt>
  </dgm:ptLst>
  <dgm:cxnLst>
    <dgm:cxn modelId="{34FC110B-9140-4C94-8CB3-3AE938B6E6DC}" srcId="{C7A3ECCD-51D7-4E66-BE1A-0E85FA06F7D6}" destId="{7B7651F2-7145-41CB-93FC-A858E27B891C}" srcOrd="4" destOrd="0" parTransId="{8DBFB50A-56D2-4E23-8F3E-7EDB2D7DB628}" sibTransId="{9AC88352-AD7A-4407-BDCC-2BDCCB91CB93}"/>
    <dgm:cxn modelId="{4DD4942C-8D9A-46A5-B166-D2964798162D}" type="presOf" srcId="{7B7651F2-7145-41CB-93FC-A858E27B891C}" destId="{B47D7C9E-DCF6-45F0-A311-DF8E1AEFAC93}" srcOrd="0" destOrd="0" presId="urn:microsoft.com/office/officeart/2005/8/layout/cycle1"/>
    <dgm:cxn modelId="{0F947B2D-C62C-42F2-878C-F55890347619}" type="presOf" srcId="{1F6796A8-394F-4272-82AB-A001A2599AB0}" destId="{F7F57E1D-0760-482F-91DD-0B7C913A6E6B}" srcOrd="0" destOrd="0" presId="urn:microsoft.com/office/officeart/2005/8/layout/cycle1"/>
    <dgm:cxn modelId="{D5BAC03F-8FDC-4390-B913-59FEEA676898}" type="presOf" srcId="{23EB7C87-99FC-4257-9FDA-B79D2859C2D5}" destId="{9ABF9516-3BEA-4FB0-87BD-D885065186DE}" srcOrd="0" destOrd="0" presId="urn:microsoft.com/office/officeart/2005/8/layout/cycle1"/>
    <dgm:cxn modelId="{2AEBFA43-0A38-4753-AB92-DBC4EE13C1A0}" type="presOf" srcId="{AF582928-FDBE-453E-BDB3-5E1819E37E68}" destId="{56CFD68E-4A08-49A1-943B-F0FFD53CFEA0}" srcOrd="0" destOrd="0" presId="urn:microsoft.com/office/officeart/2005/8/layout/cycle1"/>
    <dgm:cxn modelId="{ADF9BE5E-3943-4FED-A5F7-D60DEB206B73}" type="presOf" srcId="{EFE2518C-3109-49B8-8859-41FC0ECDFBF5}" destId="{17692655-28A5-4CDE-89EF-72B1DC2570A2}" srcOrd="0" destOrd="0" presId="urn:microsoft.com/office/officeart/2005/8/layout/cycle1"/>
    <dgm:cxn modelId="{75529478-1F6B-42D6-AEF7-16ED93E820FD}" type="presOf" srcId="{CC75BE98-7A51-4BD1-B5AB-1564E9BFFB1A}" destId="{E99EAA4A-F319-49A7-A81E-243B7EC9EB24}" srcOrd="0" destOrd="0" presId="urn:microsoft.com/office/officeart/2005/8/layout/cycle1"/>
    <dgm:cxn modelId="{99A21F79-AF8B-455B-B530-EF24F8A7DA9A}" srcId="{C7A3ECCD-51D7-4E66-BE1A-0E85FA06F7D6}" destId="{23EB7C87-99FC-4257-9FDA-B79D2859C2D5}" srcOrd="0" destOrd="0" parTransId="{045A1BD8-CD72-4DA4-BDB3-1DB773068F24}" sibTransId="{C6B19739-86C8-43F6-BC76-C6994D203EB8}"/>
    <dgm:cxn modelId="{79A2087B-5E03-4C10-A40D-5351A7683D96}" srcId="{C7A3ECCD-51D7-4E66-BE1A-0E85FA06F7D6}" destId="{CC75BE98-7A51-4BD1-B5AB-1564E9BFFB1A}" srcOrd="1" destOrd="0" parTransId="{C51B2362-1A5F-4865-9D85-EBF61E72E644}" sibTransId="{EFE2518C-3109-49B8-8859-41FC0ECDFBF5}"/>
    <dgm:cxn modelId="{5957757E-3230-4959-BB82-058E6AF8C85D}" type="presOf" srcId="{7A8045B6-7E3E-4F2E-AD01-7A5E4D059BEE}" destId="{0ED85F3D-AA1A-4957-B424-086D97E65C18}" srcOrd="0" destOrd="0" presId="urn:microsoft.com/office/officeart/2005/8/layout/cycle1"/>
    <dgm:cxn modelId="{9F226191-7498-42B2-B031-B05258AF9238}" type="presOf" srcId="{9AC88352-AD7A-4407-BDCC-2BDCCB91CB93}" destId="{7CB114DB-4898-417C-9848-BEB2A1581C2D}" srcOrd="0" destOrd="0" presId="urn:microsoft.com/office/officeart/2005/8/layout/cycle1"/>
    <dgm:cxn modelId="{4E63A692-362B-45C7-9A28-988119BE2E7D}" srcId="{C7A3ECCD-51D7-4E66-BE1A-0E85FA06F7D6}" destId="{0B582810-865A-422D-9AD1-2729A10A9D70}" srcOrd="2" destOrd="0" parTransId="{6115AF85-DF60-4330-B8FD-574509D25E11}" sibTransId="{1F6796A8-394F-4272-82AB-A001A2599AB0}"/>
    <dgm:cxn modelId="{8EED67AB-9C65-44C7-832E-5C8C2DCC1670}" type="presOf" srcId="{C6B19739-86C8-43F6-BC76-C6994D203EB8}" destId="{7845A39D-7179-4F90-9CB4-19C5A0C8D270}" srcOrd="0" destOrd="0" presId="urn:microsoft.com/office/officeart/2005/8/layout/cycle1"/>
    <dgm:cxn modelId="{DB2F2AB6-3015-4B65-A78A-2C8A9405E352}" type="presOf" srcId="{C7A3ECCD-51D7-4E66-BE1A-0E85FA06F7D6}" destId="{704D3EC1-548E-4413-AC25-13EF0A479571}" srcOrd="0" destOrd="0" presId="urn:microsoft.com/office/officeart/2005/8/layout/cycle1"/>
    <dgm:cxn modelId="{8633B2F5-D8EB-4E1F-BC79-7B7E8258A111}" type="presOf" srcId="{0B582810-865A-422D-9AD1-2729A10A9D70}" destId="{194426C1-2C48-4C16-AB55-276BA2B64E97}" srcOrd="0" destOrd="0" presId="urn:microsoft.com/office/officeart/2005/8/layout/cycle1"/>
    <dgm:cxn modelId="{F20EB0F8-36BA-47DB-ABA9-5562C04CF6EA}" srcId="{C7A3ECCD-51D7-4E66-BE1A-0E85FA06F7D6}" destId="{AF582928-FDBE-453E-BDB3-5E1819E37E68}" srcOrd="3" destOrd="0" parTransId="{DCCC060E-470A-40E7-810B-336D2655BA02}" sibTransId="{7A8045B6-7E3E-4F2E-AD01-7A5E4D059BEE}"/>
    <dgm:cxn modelId="{661FA117-41C6-4CE5-95F2-12099303D73B}" type="presParOf" srcId="{704D3EC1-548E-4413-AC25-13EF0A479571}" destId="{70CB5227-7559-4E5E-B787-98679474CAB8}" srcOrd="0" destOrd="0" presId="urn:microsoft.com/office/officeart/2005/8/layout/cycle1"/>
    <dgm:cxn modelId="{AB1DD83C-F81A-4F43-ABE2-7654F9BB6C0D}" type="presParOf" srcId="{704D3EC1-548E-4413-AC25-13EF0A479571}" destId="{9ABF9516-3BEA-4FB0-87BD-D885065186DE}" srcOrd="1" destOrd="0" presId="urn:microsoft.com/office/officeart/2005/8/layout/cycle1"/>
    <dgm:cxn modelId="{CFEA3E34-59F0-4D8F-B6B4-13F4F893AB40}" type="presParOf" srcId="{704D3EC1-548E-4413-AC25-13EF0A479571}" destId="{7845A39D-7179-4F90-9CB4-19C5A0C8D270}" srcOrd="2" destOrd="0" presId="urn:microsoft.com/office/officeart/2005/8/layout/cycle1"/>
    <dgm:cxn modelId="{4C83058D-EDD6-4FBA-8AFA-FA327DBFD606}" type="presParOf" srcId="{704D3EC1-548E-4413-AC25-13EF0A479571}" destId="{52B408C4-D27D-4E55-8FE8-B4A10FA9C98D}" srcOrd="3" destOrd="0" presId="urn:microsoft.com/office/officeart/2005/8/layout/cycle1"/>
    <dgm:cxn modelId="{C8FAD961-894E-408E-BF66-F45D79C8087E}" type="presParOf" srcId="{704D3EC1-548E-4413-AC25-13EF0A479571}" destId="{E99EAA4A-F319-49A7-A81E-243B7EC9EB24}" srcOrd="4" destOrd="0" presId="urn:microsoft.com/office/officeart/2005/8/layout/cycle1"/>
    <dgm:cxn modelId="{C59314BD-A232-450C-B461-4391E396C86F}" type="presParOf" srcId="{704D3EC1-548E-4413-AC25-13EF0A479571}" destId="{17692655-28A5-4CDE-89EF-72B1DC2570A2}" srcOrd="5" destOrd="0" presId="urn:microsoft.com/office/officeart/2005/8/layout/cycle1"/>
    <dgm:cxn modelId="{B0923CEE-6DD3-448C-9381-310D30148DDE}" type="presParOf" srcId="{704D3EC1-548E-4413-AC25-13EF0A479571}" destId="{E939CD91-0BFD-4E6C-B9D4-16162BAE6369}" srcOrd="6" destOrd="0" presId="urn:microsoft.com/office/officeart/2005/8/layout/cycle1"/>
    <dgm:cxn modelId="{27E6A64E-E99A-42ED-8E56-206C0E240FF7}" type="presParOf" srcId="{704D3EC1-548E-4413-AC25-13EF0A479571}" destId="{194426C1-2C48-4C16-AB55-276BA2B64E97}" srcOrd="7" destOrd="0" presId="urn:microsoft.com/office/officeart/2005/8/layout/cycle1"/>
    <dgm:cxn modelId="{D9773E9E-88BC-49BC-89AE-05E718688D14}" type="presParOf" srcId="{704D3EC1-548E-4413-AC25-13EF0A479571}" destId="{F7F57E1D-0760-482F-91DD-0B7C913A6E6B}" srcOrd="8" destOrd="0" presId="urn:microsoft.com/office/officeart/2005/8/layout/cycle1"/>
    <dgm:cxn modelId="{0D9AC77A-32A1-4E21-89BF-353B9BDE18F4}" type="presParOf" srcId="{704D3EC1-548E-4413-AC25-13EF0A479571}" destId="{15AEAEAE-1E70-4FF9-A213-55879D7974D4}" srcOrd="9" destOrd="0" presId="urn:microsoft.com/office/officeart/2005/8/layout/cycle1"/>
    <dgm:cxn modelId="{D204641F-343C-434A-8C95-A50F83F1E68D}" type="presParOf" srcId="{704D3EC1-548E-4413-AC25-13EF0A479571}" destId="{56CFD68E-4A08-49A1-943B-F0FFD53CFEA0}" srcOrd="10" destOrd="0" presId="urn:microsoft.com/office/officeart/2005/8/layout/cycle1"/>
    <dgm:cxn modelId="{31660170-C6C9-43B0-BB0E-DE3A834A7F1E}" type="presParOf" srcId="{704D3EC1-548E-4413-AC25-13EF0A479571}" destId="{0ED85F3D-AA1A-4957-B424-086D97E65C18}" srcOrd="11" destOrd="0" presId="urn:microsoft.com/office/officeart/2005/8/layout/cycle1"/>
    <dgm:cxn modelId="{487A139E-545D-4CCF-B908-4B724640C11D}" type="presParOf" srcId="{704D3EC1-548E-4413-AC25-13EF0A479571}" destId="{6086A18E-2C43-44CE-9C80-250F829467B7}" srcOrd="12" destOrd="0" presId="urn:microsoft.com/office/officeart/2005/8/layout/cycle1"/>
    <dgm:cxn modelId="{40D604CC-67F2-4C11-90BB-35A37007D32C}" type="presParOf" srcId="{704D3EC1-548E-4413-AC25-13EF0A479571}" destId="{B47D7C9E-DCF6-45F0-A311-DF8E1AEFAC93}" srcOrd="13" destOrd="0" presId="urn:microsoft.com/office/officeart/2005/8/layout/cycle1"/>
    <dgm:cxn modelId="{1BF8B302-8BA7-45B5-BFC4-4E60EBF4BBDB}" type="presParOf" srcId="{704D3EC1-548E-4413-AC25-13EF0A479571}" destId="{7CB114DB-4898-417C-9848-BEB2A1581C2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3ECCD-51D7-4E66-BE1A-0E85FA06F7D6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3EB7C87-99FC-4257-9FDA-B79D2859C2D5}">
      <dgm:prSet phldrT="[Text]"/>
      <dgm:spPr>
        <a:xfrm>
          <a:off x="3663569" y="34822"/>
          <a:ext cx="1205507" cy="1205507"/>
        </a:xfrm>
        <a:prstGeom prst="rect">
          <a:avLst/>
        </a:prstGeom>
      </dgm:spPr>
      <dgm:t>
        <a:bodyPr/>
        <a:lstStyle/>
        <a:p>
          <a:r>
            <a:rPr lang="en-US">
              <a:latin typeface="Calibri" panose="020F0502020204030204"/>
              <a:ea typeface="+mn-ea"/>
              <a:cs typeface="+mn-cs"/>
            </a:rPr>
            <a:t>Set Clear Expectations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045A1BD8-CD72-4DA4-BDB3-1DB773068F24}" type="parTrans" cxnId="{99A21F79-AF8B-455B-B530-EF24F8A7DA9A}">
      <dgm:prSet/>
      <dgm:spPr/>
      <dgm:t>
        <a:bodyPr/>
        <a:lstStyle/>
        <a:p>
          <a:endParaRPr lang="en-US"/>
        </a:p>
      </dgm:t>
    </dgm:pt>
    <dgm:pt modelId="{C6B19739-86C8-43F6-BC76-C6994D203EB8}" type="sibTrans" cxnId="{99A21F79-AF8B-455B-B530-EF24F8A7DA9A}">
      <dgm:prSet/>
      <dgm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21294825"/>
            <a:gd name="adj4" fmla="val 19764852"/>
            <a:gd name="adj5" fmla="val 6061"/>
          </a:avLst>
        </a:prstGeom>
      </dgm:spPr>
      <dgm:t>
        <a:bodyPr/>
        <a:lstStyle/>
        <a:p>
          <a:endParaRPr lang="en-US"/>
        </a:p>
      </dgm:t>
    </dgm:pt>
    <dgm:pt modelId="{CC75BE98-7A51-4BD1-B5AB-1564E9BFFB1A}">
      <dgm:prSet phldrT="[Text]"/>
      <dgm:spPr>
        <a:xfrm>
          <a:off x="4392986" y="2279739"/>
          <a:ext cx="1205507" cy="1205507"/>
        </a:xfrm>
        <a:prstGeom prst="rect">
          <a:avLst/>
        </a:prstGeom>
      </dgm:spPr>
      <dgm:t>
        <a:bodyPr/>
        <a:lstStyle/>
        <a:p>
          <a:r>
            <a:rPr lang="en-US">
              <a:latin typeface="Calibri" panose="020F0502020204030204"/>
              <a:ea typeface="+mn-ea"/>
              <a:cs typeface="+mn-cs"/>
            </a:rPr>
            <a:t>Provide the Tools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C51B2362-1A5F-4865-9D85-EBF61E72E644}" type="parTrans" cxnId="{79A2087B-5E03-4C10-A40D-5351A7683D96}">
      <dgm:prSet/>
      <dgm:spPr/>
      <dgm:t>
        <a:bodyPr/>
        <a:lstStyle/>
        <a:p>
          <a:endParaRPr lang="en-US"/>
        </a:p>
      </dgm:t>
    </dgm:pt>
    <dgm:pt modelId="{EFE2518C-3109-49B8-8859-41FC0ECDFBF5}" type="sibTrans" cxnId="{79A2087B-5E03-4C10-A40D-5351A7683D96}">
      <dgm:prSet/>
      <dgm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4016338"/>
            <a:gd name="adj4" fmla="val 2251926"/>
            <a:gd name="adj5" fmla="val 6061"/>
          </a:avLst>
        </a:prstGeom>
      </dgm:spPr>
      <dgm:t>
        <a:bodyPr/>
        <a:lstStyle/>
        <a:p>
          <a:endParaRPr lang="en-US"/>
        </a:p>
      </dgm:t>
    </dgm:pt>
    <dgm:pt modelId="{0B582810-865A-422D-9AD1-2729A10A9D70}">
      <dgm:prSet phldrT="[Text]"/>
      <dgm:spPr>
        <a:xfrm>
          <a:off x="2483346" y="3667175"/>
          <a:ext cx="1205507" cy="1205507"/>
        </a:xfrm>
        <a:prstGeom prst="rect">
          <a:avLst/>
        </a:prstGeom>
      </dgm:spPr>
      <dgm:t>
        <a:bodyPr/>
        <a:lstStyle/>
        <a:p>
          <a:r>
            <a:rPr lang="en-US">
              <a:latin typeface="Calibri" panose="020F0502020204030204"/>
              <a:ea typeface="+mn-ea"/>
              <a:cs typeface="+mn-cs"/>
            </a:rPr>
            <a:t>Observe Behaviors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6115AF85-DF60-4330-B8FD-574509D25E11}" type="parTrans" cxnId="{4E63A692-362B-45C7-9A28-988119BE2E7D}">
      <dgm:prSet/>
      <dgm:spPr/>
      <dgm:t>
        <a:bodyPr/>
        <a:lstStyle/>
        <a:p>
          <a:endParaRPr lang="en-US"/>
        </a:p>
      </dgm:t>
    </dgm:pt>
    <dgm:pt modelId="{1F6796A8-394F-4272-82AB-A001A2599AB0}" type="sibTrans" cxnId="{4E63A692-362B-45C7-9A28-988119BE2E7D}">
      <dgm:prSet/>
      <dgm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8212549"/>
            <a:gd name="adj4" fmla="val 6448137"/>
            <a:gd name="adj5" fmla="val 6061"/>
          </a:avLst>
        </a:prstGeom>
      </dgm:spPr>
      <dgm:t>
        <a:bodyPr/>
        <a:lstStyle/>
        <a:p>
          <a:endParaRPr lang="en-US"/>
        </a:p>
      </dgm:t>
    </dgm:pt>
    <dgm:pt modelId="{AF582928-FDBE-453E-BDB3-5E1819E37E68}">
      <dgm:prSet phldrT="[Text]"/>
      <dgm:spPr>
        <a:xfrm>
          <a:off x="573705" y="2279739"/>
          <a:ext cx="1205507" cy="1205507"/>
        </a:xfrm>
        <a:prstGeom prst="rect">
          <a:avLst/>
        </a:prstGeom>
      </dgm:spPr>
      <dgm:t>
        <a:bodyPr/>
        <a:lstStyle/>
        <a:p>
          <a:r>
            <a:rPr lang="en-US">
              <a:latin typeface="Calibri" panose="020F0502020204030204"/>
              <a:ea typeface="+mn-ea"/>
              <a:cs typeface="+mn-cs"/>
            </a:rPr>
            <a:t>Measure Results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DCCC060E-470A-40E7-810B-336D2655BA02}" type="parTrans" cxnId="{F20EB0F8-36BA-47DB-ABA9-5562C04CF6EA}">
      <dgm:prSet/>
      <dgm:spPr/>
      <dgm:t>
        <a:bodyPr/>
        <a:lstStyle/>
        <a:p>
          <a:endParaRPr lang="en-US"/>
        </a:p>
      </dgm:t>
    </dgm:pt>
    <dgm:pt modelId="{7A8045B6-7E3E-4F2E-AD01-7A5E4D059BEE}" type="sibTrans" cxnId="{F20EB0F8-36BA-47DB-ABA9-5562C04CF6EA}">
      <dgm:prSet/>
      <dgm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12299623"/>
            <a:gd name="adj4" fmla="val 10769651"/>
            <a:gd name="adj5" fmla="val 6061"/>
          </a:avLst>
        </a:prstGeom>
      </dgm:spPr>
      <dgm:t>
        <a:bodyPr/>
        <a:lstStyle/>
        <a:p>
          <a:endParaRPr lang="en-US"/>
        </a:p>
      </dgm:t>
    </dgm:pt>
    <dgm:pt modelId="{7B7651F2-7145-41CB-93FC-A858E27B891C}">
      <dgm:prSet phldrT="[Text]"/>
      <dgm:spPr>
        <a:xfrm>
          <a:off x="1303123" y="34822"/>
          <a:ext cx="1205507" cy="1205507"/>
        </a:xfrm>
        <a:prstGeom prst="rect">
          <a:avLst/>
        </a:prstGeom>
      </dgm:spPr>
      <dgm:t>
        <a:bodyPr/>
        <a:lstStyle/>
        <a:p>
          <a:endParaRPr lang="en-US">
            <a:latin typeface="Calibri" panose="020F0502020204030204"/>
            <a:ea typeface="+mn-ea"/>
            <a:cs typeface="+mn-cs"/>
          </a:endParaRPr>
        </a:p>
        <a:p>
          <a:r>
            <a:rPr lang="en-US">
              <a:latin typeface="Calibri" panose="020F0502020204030204"/>
              <a:ea typeface="+mn-ea"/>
              <a:cs typeface="+mn-cs"/>
            </a:rPr>
            <a:t>Adjust and Update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8DBFB50A-56D2-4E23-8F3E-7EDB2D7DB628}" type="parTrans" cxnId="{34FC110B-9140-4C94-8CB3-3AE938B6E6DC}">
      <dgm:prSet/>
      <dgm:spPr/>
      <dgm:t>
        <a:bodyPr/>
        <a:lstStyle/>
        <a:p>
          <a:endParaRPr lang="en-US"/>
        </a:p>
      </dgm:t>
    </dgm:pt>
    <dgm:pt modelId="{9AC88352-AD7A-4407-BDCC-2BDCCB91CB93}" type="sibTrans" cxnId="{34FC110B-9140-4C94-8CB3-3AE938B6E6DC}">
      <dgm:prSet/>
      <dgm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16867322"/>
            <a:gd name="adj4" fmla="val 15197154"/>
            <a:gd name="adj5" fmla="val 6061"/>
          </a:avLst>
        </a:prstGeom>
      </dgm:spPr>
      <dgm:t>
        <a:bodyPr/>
        <a:lstStyle/>
        <a:p>
          <a:endParaRPr lang="en-US"/>
        </a:p>
      </dgm:t>
    </dgm:pt>
    <dgm:pt modelId="{704D3EC1-548E-4413-AC25-13EF0A479571}" type="pres">
      <dgm:prSet presAssocID="{C7A3ECCD-51D7-4E66-BE1A-0E85FA06F7D6}" presName="cycle" presStyleCnt="0">
        <dgm:presLayoutVars>
          <dgm:dir/>
          <dgm:resizeHandles val="exact"/>
        </dgm:presLayoutVars>
      </dgm:prSet>
      <dgm:spPr/>
    </dgm:pt>
    <dgm:pt modelId="{70CB5227-7559-4E5E-B787-98679474CAB8}" type="pres">
      <dgm:prSet presAssocID="{23EB7C87-99FC-4257-9FDA-B79D2859C2D5}" presName="dummy" presStyleCnt="0"/>
      <dgm:spPr/>
    </dgm:pt>
    <dgm:pt modelId="{9ABF9516-3BEA-4FB0-87BD-D885065186DE}" type="pres">
      <dgm:prSet presAssocID="{23EB7C87-99FC-4257-9FDA-B79D2859C2D5}" presName="node" presStyleLbl="revTx" presStyleIdx="0" presStyleCnt="5">
        <dgm:presLayoutVars>
          <dgm:bulletEnabled val="1"/>
        </dgm:presLayoutVars>
      </dgm:prSet>
      <dgm:spPr/>
    </dgm:pt>
    <dgm:pt modelId="{7845A39D-7179-4F90-9CB4-19C5A0C8D270}" type="pres">
      <dgm:prSet presAssocID="{C6B19739-86C8-43F6-BC76-C6994D203EB8}" presName="sibTrans" presStyleLbl="node1" presStyleIdx="0" presStyleCnt="5"/>
      <dgm:spPr/>
    </dgm:pt>
    <dgm:pt modelId="{52B408C4-D27D-4E55-8FE8-B4A10FA9C98D}" type="pres">
      <dgm:prSet presAssocID="{CC75BE98-7A51-4BD1-B5AB-1564E9BFFB1A}" presName="dummy" presStyleCnt="0"/>
      <dgm:spPr/>
    </dgm:pt>
    <dgm:pt modelId="{E99EAA4A-F319-49A7-A81E-243B7EC9EB24}" type="pres">
      <dgm:prSet presAssocID="{CC75BE98-7A51-4BD1-B5AB-1564E9BFFB1A}" presName="node" presStyleLbl="revTx" presStyleIdx="1" presStyleCnt="5">
        <dgm:presLayoutVars>
          <dgm:bulletEnabled val="1"/>
        </dgm:presLayoutVars>
      </dgm:prSet>
      <dgm:spPr/>
    </dgm:pt>
    <dgm:pt modelId="{17692655-28A5-4CDE-89EF-72B1DC2570A2}" type="pres">
      <dgm:prSet presAssocID="{EFE2518C-3109-49B8-8859-41FC0ECDFBF5}" presName="sibTrans" presStyleLbl="node1" presStyleIdx="1" presStyleCnt="5"/>
      <dgm:spPr/>
    </dgm:pt>
    <dgm:pt modelId="{E939CD91-0BFD-4E6C-B9D4-16162BAE6369}" type="pres">
      <dgm:prSet presAssocID="{0B582810-865A-422D-9AD1-2729A10A9D70}" presName="dummy" presStyleCnt="0"/>
      <dgm:spPr/>
    </dgm:pt>
    <dgm:pt modelId="{194426C1-2C48-4C16-AB55-276BA2B64E97}" type="pres">
      <dgm:prSet presAssocID="{0B582810-865A-422D-9AD1-2729A10A9D70}" presName="node" presStyleLbl="revTx" presStyleIdx="2" presStyleCnt="5">
        <dgm:presLayoutVars>
          <dgm:bulletEnabled val="1"/>
        </dgm:presLayoutVars>
      </dgm:prSet>
      <dgm:spPr/>
    </dgm:pt>
    <dgm:pt modelId="{F7F57E1D-0760-482F-91DD-0B7C913A6E6B}" type="pres">
      <dgm:prSet presAssocID="{1F6796A8-394F-4272-82AB-A001A2599AB0}" presName="sibTrans" presStyleLbl="node1" presStyleIdx="2" presStyleCnt="5"/>
      <dgm:spPr/>
    </dgm:pt>
    <dgm:pt modelId="{15AEAEAE-1E70-4FF9-A213-55879D7974D4}" type="pres">
      <dgm:prSet presAssocID="{AF582928-FDBE-453E-BDB3-5E1819E37E68}" presName="dummy" presStyleCnt="0"/>
      <dgm:spPr/>
    </dgm:pt>
    <dgm:pt modelId="{56CFD68E-4A08-49A1-943B-F0FFD53CFEA0}" type="pres">
      <dgm:prSet presAssocID="{AF582928-FDBE-453E-BDB3-5E1819E37E68}" presName="node" presStyleLbl="revTx" presStyleIdx="3" presStyleCnt="5">
        <dgm:presLayoutVars>
          <dgm:bulletEnabled val="1"/>
        </dgm:presLayoutVars>
      </dgm:prSet>
      <dgm:spPr/>
    </dgm:pt>
    <dgm:pt modelId="{0ED85F3D-AA1A-4957-B424-086D97E65C18}" type="pres">
      <dgm:prSet presAssocID="{7A8045B6-7E3E-4F2E-AD01-7A5E4D059BEE}" presName="sibTrans" presStyleLbl="node1" presStyleIdx="3" presStyleCnt="5"/>
      <dgm:spPr/>
    </dgm:pt>
    <dgm:pt modelId="{6086A18E-2C43-44CE-9C80-250F829467B7}" type="pres">
      <dgm:prSet presAssocID="{7B7651F2-7145-41CB-93FC-A858E27B891C}" presName="dummy" presStyleCnt="0"/>
      <dgm:spPr/>
    </dgm:pt>
    <dgm:pt modelId="{B47D7C9E-DCF6-45F0-A311-DF8E1AEFAC93}" type="pres">
      <dgm:prSet presAssocID="{7B7651F2-7145-41CB-93FC-A858E27B891C}" presName="node" presStyleLbl="revTx" presStyleIdx="4" presStyleCnt="5">
        <dgm:presLayoutVars>
          <dgm:bulletEnabled val="1"/>
        </dgm:presLayoutVars>
      </dgm:prSet>
      <dgm:spPr/>
    </dgm:pt>
    <dgm:pt modelId="{7CB114DB-4898-417C-9848-BEB2A1581C2D}" type="pres">
      <dgm:prSet presAssocID="{9AC88352-AD7A-4407-BDCC-2BDCCB91CB93}" presName="sibTrans" presStyleLbl="node1" presStyleIdx="4" presStyleCnt="5"/>
      <dgm:spPr/>
    </dgm:pt>
  </dgm:ptLst>
  <dgm:cxnLst>
    <dgm:cxn modelId="{34FC110B-9140-4C94-8CB3-3AE938B6E6DC}" srcId="{C7A3ECCD-51D7-4E66-BE1A-0E85FA06F7D6}" destId="{7B7651F2-7145-41CB-93FC-A858E27B891C}" srcOrd="4" destOrd="0" parTransId="{8DBFB50A-56D2-4E23-8F3E-7EDB2D7DB628}" sibTransId="{9AC88352-AD7A-4407-BDCC-2BDCCB91CB93}"/>
    <dgm:cxn modelId="{4DD4942C-8D9A-46A5-B166-D2964798162D}" type="presOf" srcId="{7B7651F2-7145-41CB-93FC-A858E27B891C}" destId="{B47D7C9E-DCF6-45F0-A311-DF8E1AEFAC93}" srcOrd="0" destOrd="0" presId="urn:microsoft.com/office/officeart/2005/8/layout/cycle1"/>
    <dgm:cxn modelId="{0F947B2D-C62C-42F2-878C-F55890347619}" type="presOf" srcId="{1F6796A8-394F-4272-82AB-A001A2599AB0}" destId="{F7F57E1D-0760-482F-91DD-0B7C913A6E6B}" srcOrd="0" destOrd="0" presId="urn:microsoft.com/office/officeart/2005/8/layout/cycle1"/>
    <dgm:cxn modelId="{D5BAC03F-8FDC-4390-B913-59FEEA676898}" type="presOf" srcId="{23EB7C87-99FC-4257-9FDA-B79D2859C2D5}" destId="{9ABF9516-3BEA-4FB0-87BD-D885065186DE}" srcOrd="0" destOrd="0" presId="urn:microsoft.com/office/officeart/2005/8/layout/cycle1"/>
    <dgm:cxn modelId="{2AEBFA43-0A38-4753-AB92-DBC4EE13C1A0}" type="presOf" srcId="{AF582928-FDBE-453E-BDB3-5E1819E37E68}" destId="{56CFD68E-4A08-49A1-943B-F0FFD53CFEA0}" srcOrd="0" destOrd="0" presId="urn:microsoft.com/office/officeart/2005/8/layout/cycle1"/>
    <dgm:cxn modelId="{ADF9BE5E-3943-4FED-A5F7-D60DEB206B73}" type="presOf" srcId="{EFE2518C-3109-49B8-8859-41FC0ECDFBF5}" destId="{17692655-28A5-4CDE-89EF-72B1DC2570A2}" srcOrd="0" destOrd="0" presId="urn:microsoft.com/office/officeart/2005/8/layout/cycle1"/>
    <dgm:cxn modelId="{75529478-1F6B-42D6-AEF7-16ED93E820FD}" type="presOf" srcId="{CC75BE98-7A51-4BD1-B5AB-1564E9BFFB1A}" destId="{E99EAA4A-F319-49A7-A81E-243B7EC9EB24}" srcOrd="0" destOrd="0" presId="urn:microsoft.com/office/officeart/2005/8/layout/cycle1"/>
    <dgm:cxn modelId="{99A21F79-AF8B-455B-B530-EF24F8A7DA9A}" srcId="{C7A3ECCD-51D7-4E66-BE1A-0E85FA06F7D6}" destId="{23EB7C87-99FC-4257-9FDA-B79D2859C2D5}" srcOrd="0" destOrd="0" parTransId="{045A1BD8-CD72-4DA4-BDB3-1DB773068F24}" sibTransId="{C6B19739-86C8-43F6-BC76-C6994D203EB8}"/>
    <dgm:cxn modelId="{79A2087B-5E03-4C10-A40D-5351A7683D96}" srcId="{C7A3ECCD-51D7-4E66-BE1A-0E85FA06F7D6}" destId="{CC75BE98-7A51-4BD1-B5AB-1564E9BFFB1A}" srcOrd="1" destOrd="0" parTransId="{C51B2362-1A5F-4865-9D85-EBF61E72E644}" sibTransId="{EFE2518C-3109-49B8-8859-41FC0ECDFBF5}"/>
    <dgm:cxn modelId="{5957757E-3230-4959-BB82-058E6AF8C85D}" type="presOf" srcId="{7A8045B6-7E3E-4F2E-AD01-7A5E4D059BEE}" destId="{0ED85F3D-AA1A-4957-B424-086D97E65C18}" srcOrd="0" destOrd="0" presId="urn:microsoft.com/office/officeart/2005/8/layout/cycle1"/>
    <dgm:cxn modelId="{9F226191-7498-42B2-B031-B05258AF9238}" type="presOf" srcId="{9AC88352-AD7A-4407-BDCC-2BDCCB91CB93}" destId="{7CB114DB-4898-417C-9848-BEB2A1581C2D}" srcOrd="0" destOrd="0" presId="urn:microsoft.com/office/officeart/2005/8/layout/cycle1"/>
    <dgm:cxn modelId="{4E63A692-362B-45C7-9A28-988119BE2E7D}" srcId="{C7A3ECCD-51D7-4E66-BE1A-0E85FA06F7D6}" destId="{0B582810-865A-422D-9AD1-2729A10A9D70}" srcOrd="2" destOrd="0" parTransId="{6115AF85-DF60-4330-B8FD-574509D25E11}" sibTransId="{1F6796A8-394F-4272-82AB-A001A2599AB0}"/>
    <dgm:cxn modelId="{8EED67AB-9C65-44C7-832E-5C8C2DCC1670}" type="presOf" srcId="{C6B19739-86C8-43F6-BC76-C6994D203EB8}" destId="{7845A39D-7179-4F90-9CB4-19C5A0C8D270}" srcOrd="0" destOrd="0" presId="urn:microsoft.com/office/officeart/2005/8/layout/cycle1"/>
    <dgm:cxn modelId="{DB2F2AB6-3015-4B65-A78A-2C8A9405E352}" type="presOf" srcId="{C7A3ECCD-51D7-4E66-BE1A-0E85FA06F7D6}" destId="{704D3EC1-548E-4413-AC25-13EF0A479571}" srcOrd="0" destOrd="0" presId="urn:microsoft.com/office/officeart/2005/8/layout/cycle1"/>
    <dgm:cxn modelId="{8633B2F5-D8EB-4E1F-BC79-7B7E8258A111}" type="presOf" srcId="{0B582810-865A-422D-9AD1-2729A10A9D70}" destId="{194426C1-2C48-4C16-AB55-276BA2B64E97}" srcOrd="0" destOrd="0" presId="urn:microsoft.com/office/officeart/2005/8/layout/cycle1"/>
    <dgm:cxn modelId="{F20EB0F8-36BA-47DB-ABA9-5562C04CF6EA}" srcId="{C7A3ECCD-51D7-4E66-BE1A-0E85FA06F7D6}" destId="{AF582928-FDBE-453E-BDB3-5E1819E37E68}" srcOrd="3" destOrd="0" parTransId="{DCCC060E-470A-40E7-810B-336D2655BA02}" sibTransId="{7A8045B6-7E3E-4F2E-AD01-7A5E4D059BEE}"/>
    <dgm:cxn modelId="{661FA117-41C6-4CE5-95F2-12099303D73B}" type="presParOf" srcId="{704D3EC1-548E-4413-AC25-13EF0A479571}" destId="{70CB5227-7559-4E5E-B787-98679474CAB8}" srcOrd="0" destOrd="0" presId="urn:microsoft.com/office/officeart/2005/8/layout/cycle1"/>
    <dgm:cxn modelId="{AB1DD83C-F81A-4F43-ABE2-7654F9BB6C0D}" type="presParOf" srcId="{704D3EC1-548E-4413-AC25-13EF0A479571}" destId="{9ABF9516-3BEA-4FB0-87BD-D885065186DE}" srcOrd="1" destOrd="0" presId="urn:microsoft.com/office/officeart/2005/8/layout/cycle1"/>
    <dgm:cxn modelId="{CFEA3E34-59F0-4D8F-B6B4-13F4F893AB40}" type="presParOf" srcId="{704D3EC1-548E-4413-AC25-13EF0A479571}" destId="{7845A39D-7179-4F90-9CB4-19C5A0C8D270}" srcOrd="2" destOrd="0" presId="urn:microsoft.com/office/officeart/2005/8/layout/cycle1"/>
    <dgm:cxn modelId="{4C83058D-EDD6-4FBA-8AFA-FA327DBFD606}" type="presParOf" srcId="{704D3EC1-548E-4413-AC25-13EF0A479571}" destId="{52B408C4-D27D-4E55-8FE8-B4A10FA9C98D}" srcOrd="3" destOrd="0" presId="urn:microsoft.com/office/officeart/2005/8/layout/cycle1"/>
    <dgm:cxn modelId="{C8FAD961-894E-408E-BF66-F45D79C8087E}" type="presParOf" srcId="{704D3EC1-548E-4413-AC25-13EF0A479571}" destId="{E99EAA4A-F319-49A7-A81E-243B7EC9EB24}" srcOrd="4" destOrd="0" presId="urn:microsoft.com/office/officeart/2005/8/layout/cycle1"/>
    <dgm:cxn modelId="{C59314BD-A232-450C-B461-4391E396C86F}" type="presParOf" srcId="{704D3EC1-548E-4413-AC25-13EF0A479571}" destId="{17692655-28A5-4CDE-89EF-72B1DC2570A2}" srcOrd="5" destOrd="0" presId="urn:microsoft.com/office/officeart/2005/8/layout/cycle1"/>
    <dgm:cxn modelId="{B0923CEE-6DD3-448C-9381-310D30148DDE}" type="presParOf" srcId="{704D3EC1-548E-4413-AC25-13EF0A479571}" destId="{E939CD91-0BFD-4E6C-B9D4-16162BAE6369}" srcOrd="6" destOrd="0" presId="urn:microsoft.com/office/officeart/2005/8/layout/cycle1"/>
    <dgm:cxn modelId="{27E6A64E-E99A-42ED-8E56-206C0E240FF7}" type="presParOf" srcId="{704D3EC1-548E-4413-AC25-13EF0A479571}" destId="{194426C1-2C48-4C16-AB55-276BA2B64E97}" srcOrd="7" destOrd="0" presId="urn:microsoft.com/office/officeart/2005/8/layout/cycle1"/>
    <dgm:cxn modelId="{D9773E9E-88BC-49BC-89AE-05E718688D14}" type="presParOf" srcId="{704D3EC1-548E-4413-AC25-13EF0A479571}" destId="{F7F57E1D-0760-482F-91DD-0B7C913A6E6B}" srcOrd="8" destOrd="0" presId="urn:microsoft.com/office/officeart/2005/8/layout/cycle1"/>
    <dgm:cxn modelId="{0D9AC77A-32A1-4E21-89BF-353B9BDE18F4}" type="presParOf" srcId="{704D3EC1-548E-4413-AC25-13EF0A479571}" destId="{15AEAEAE-1E70-4FF9-A213-55879D7974D4}" srcOrd="9" destOrd="0" presId="urn:microsoft.com/office/officeart/2005/8/layout/cycle1"/>
    <dgm:cxn modelId="{D204641F-343C-434A-8C95-A50F83F1E68D}" type="presParOf" srcId="{704D3EC1-548E-4413-AC25-13EF0A479571}" destId="{56CFD68E-4A08-49A1-943B-F0FFD53CFEA0}" srcOrd="10" destOrd="0" presId="urn:microsoft.com/office/officeart/2005/8/layout/cycle1"/>
    <dgm:cxn modelId="{31660170-C6C9-43B0-BB0E-DE3A834A7F1E}" type="presParOf" srcId="{704D3EC1-548E-4413-AC25-13EF0A479571}" destId="{0ED85F3D-AA1A-4957-B424-086D97E65C18}" srcOrd="11" destOrd="0" presId="urn:microsoft.com/office/officeart/2005/8/layout/cycle1"/>
    <dgm:cxn modelId="{487A139E-545D-4CCF-B908-4B724640C11D}" type="presParOf" srcId="{704D3EC1-548E-4413-AC25-13EF0A479571}" destId="{6086A18E-2C43-44CE-9C80-250F829467B7}" srcOrd="12" destOrd="0" presId="urn:microsoft.com/office/officeart/2005/8/layout/cycle1"/>
    <dgm:cxn modelId="{40D604CC-67F2-4C11-90BB-35A37007D32C}" type="presParOf" srcId="{704D3EC1-548E-4413-AC25-13EF0A479571}" destId="{B47D7C9E-DCF6-45F0-A311-DF8E1AEFAC93}" srcOrd="13" destOrd="0" presId="urn:microsoft.com/office/officeart/2005/8/layout/cycle1"/>
    <dgm:cxn modelId="{1BF8B302-8BA7-45B5-BFC4-4E60EBF4BBDB}" type="presParOf" srcId="{704D3EC1-548E-4413-AC25-13EF0A479571}" destId="{7CB114DB-4898-417C-9848-BEB2A1581C2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F9516-3BEA-4FB0-87BD-D885065186DE}">
      <dsp:nvSpPr>
        <dsp:cNvPr id="0" name=""/>
        <dsp:cNvSpPr/>
      </dsp:nvSpPr>
      <dsp:spPr>
        <a:xfrm>
          <a:off x="3256506" y="34102"/>
          <a:ext cx="1140939" cy="114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Set Clear Expectations</a:t>
          </a:r>
        </a:p>
      </dsp:txBody>
      <dsp:txXfrm>
        <a:off x="3256506" y="34102"/>
        <a:ext cx="1140939" cy="1140939"/>
      </dsp:txXfrm>
    </dsp:sp>
    <dsp:sp modelId="{7845A39D-7179-4F90-9CB4-19C5A0C8D270}">
      <dsp:nvSpPr>
        <dsp:cNvPr id="0" name=""/>
        <dsp:cNvSpPr/>
      </dsp:nvSpPr>
      <dsp:spPr>
        <a:xfrm>
          <a:off x="570616" y="856"/>
          <a:ext cx="4280213" cy="4280213"/>
        </a:xfrm>
        <a:prstGeom prst="circularArrow">
          <a:avLst>
            <a:gd name="adj1" fmla="val 5195"/>
            <a:gd name="adj2" fmla="val 335525"/>
            <a:gd name="adj3" fmla="val 21294825"/>
            <a:gd name="adj4" fmla="val 19764852"/>
            <a:gd name="adj5" fmla="val 6061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EAA4A-F319-49A7-A81E-243B7EC9EB24}">
      <dsp:nvSpPr>
        <dsp:cNvPr id="0" name=""/>
        <dsp:cNvSpPr/>
      </dsp:nvSpPr>
      <dsp:spPr>
        <a:xfrm>
          <a:off x="3946389" y="2157342"/>
          <a:ext cx="1140939" cy="114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Provide the Tools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3946389" y="2157342"/>
        <a:ext cx="1140939" cy="1140939"/>
      </dsp:txXfrm>
    </dsp:sp>
    <dsp:sp modelId="{17692655-28A5-4CDE-89EF-72B1DC2570A2}">
      <dsp:nvSpPr>
        <dsp:cNvPr id="0" name=""/>
        <dsp:cNvSpPr/>
      </dsp:nvSpPr>
      <dsp:spPr>
        <a:xfrm>
          <a:off x="570616" y="856"/>
          <a:ext cx="4280213" cy="4280213"/>
        </a:xfrm>
        <a:prstGeom prst="circularArrow">
          <a:avLst>
            <a:gd name="adj1" fmla="val 5195"/>
            <a:gd name="adj2" fmla="val 335525"/>
            <a:gd name="adj3" fmla="val 4016338"/>
            <a:gd name="adj4" fmla="val 2251926"/>
            <a:gd name="adj5" fmla="val 6061"/>
          </a:avLst>
        </a:prstGeom>
        <a:solidFill>
          <a:schemeClr val="accent1">
            <a:shade val="80000"/>
            <a:hueOff val="80679"/>
            <a:satOff val="-5311"/>
            <a:lumOff val="762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426C1-2C48-4C16-AB55-276BA2B64E97}">
      <dsp:nvSpPr>
        <dsp:cNvPr id="0" name=""/>
        <dsp:cNvSpPr/>
      </dsp:nvSpPr>
      <dsp:spPr>
        <a:xfrm>
          <a:off x="2140253" y="3469576"/>
          <a:ext cx="1140939" cy="114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Observe Behaviors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2140253" y="3469576"/>
        <a:ext cx="1140939" cy="1140939"/>
      </dsp:txXfrm>
    </dsp:sp>
    <dsp:sp modelId="{F7F57E1D-0760-482F-91DD-0B7C913A6E6B}">
      <dsp:nvSpPr>
        <dsp:cNvPr id="0" name=""/>
        <dsp:cNvSpPr/>
      </dsp:nvSpPr>
      <dsp:spPr>
        <a:xfrm>
          <a:off x="570616" y="856"/>
          <a:ext cx="4280213" cy="4280213"/>
        </a:xfrm>
        <a:prstGeom prst="circularArrow">
          <a:avLst>
            <a:gd name="adj1" fmla="val 5195"/>
            <a:gd name="adj2" fmla="val 335525"/>
            <a:gd name="adj3" fmla="val 8212549"/>
            <a:gd name="adj4" fmla="val 6448137"/>
            <a:gd name="adj5" fmla="val 6061"/>
          </a:avLst>
        </a:prstGeom>
        <a:solidFill>
          <a:schemeClr val="accent1">
            <a:shade val="80000"/>
            <a:hueOff val="161358"/>
            <a:satOff val="-10622"/>
            <a:lumOff val="1524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FD68E-4A08-49A1-943B-F0FFD53CFEA0}">
      <dsp:nvSpPr>
        <dsp:cNvPr id="0" name=""/>
        <dsp:cNvSpPr/>
      </dsp:nvSpPr>
      <dsp:spPr>
        <a:xfrm>
          <a:off x="334118" y="2157342"/>
          <a:ext cx="1140939" cy="114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Measure Results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334118" y="2157342"/>
        <a:ext cx="1140939" cy="1140939"/>
      </dsp:txXfrm>
    </dsp:sp>
    <dsp:sp modelId="{0ED85F3D-AA1A-4957-B424-086D97E65C18}">
      <dsp:nvSpPr>
        <dsp:cNvPr id="0" name=""/>
        <dsp:cNvSpPr/>
      </dsp:nvSpPr>
      <dsp:spPr>
        <a:xfrm>
          <a:off x="570616" y="856"/>
          <a:ext cx="4280213" cy="4280213"/>
        </a:xfrm>
        <a:prstGeom prst="circularArrow">
          <a:avLst>
            <a:gd name="adj1" fmla="val 5195"/>
            <a:gd name="adj2" fmla="val 335525"/>
            <a:gd name="adj3" fmla="val 12299623"/>
            <a:gd name="adj4" fmla="val 10769651"/>
            <a:gd name="adj5" fmla="val 6061"/>
          </a:avLst>
        </a:prstGeom>
        <a:solidFill>
          <a:schemeClr val="accent1">
            <a:shade val="80000"/>
            <a:hueOff val="242037"/>
            <a:satOff val="-15933"/>
            <a:lumOff val="2286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D7C9E-DCF6-45F0-A311-DF8E1AEFAC93}">
      <dsp:nvSpPr>
        <dsp:cNvPr id="0" name=""/>
        <dsp:cNvSpPr/>
      </dsp:nvSpPr>
      <dsp:spPr>
        <a:xfrm>
          <a:off x="1024000" y="34102"/>
          <a:ext cx="1140939" cy="114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Adjust and Update</a:t>
          </a:r>
        </a:p>
      </dsp:txBody>
      <dsp:txXfrm>
        <a:off x="1024000" y="34102"/>
        <a:ext cx="1140939" cy="1140939"/>
      </dsp:txXfrm>
    </dsp:sp>
    <dsp:sp modelId="{7CB114DB-4898-417C-9848-BEB2A1581C2D}">
      <dsp:nvSpPr>
        <dsp:cNvPr id="0" name=""/>
        <dsp:cNvSpPr/>
      </dsp:nvSpPr>
      <dsp:spPr>
        <a:xfrm>
          <a:off x="570616" y="856"/>
          <a:ext cx="4280213" cy="4280213"/>
        </a:xfrm>
        <a:prstGeom prst="circularArrow">
          <a:avLst>
            <a:gd name="adj1" fmla="val 5195"/>
            <a:gd name="adj2" fmla="val 335525"/>
            <a:gd name="adj3" fmla="val 16867322"/>
            <a:gd name="adj4" fmla="val 15197154"/>
            <a:gd name="adj5" fmla="val 6061"/>
          </a:avLst>
        </a:prstGeom>
        <a:solidFill>
          <a:schemeClr val="accent1">
            <a:shade val="80000"/>
            <a:hueOff val="322716"/>
            <a:satOff val="-21244"/>
            <a:lumOff val="3048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F9516-3BEA-4FB0-87BD-D885065186DE}">
      <dsp:nvSpPr>
        <dsp:cNvPr id="0" name=""/>
        <dsp:cNvSpPr/>
      </dsp:nvSpPr>
      <dsp:spPr>
        <a:xfrm>
          <a:off x="3663569" y="34822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/>
              <a:ea typeface="+mn-ea"/>
              <a:cs typeface="+mn-cs"/>
            </a:rPr>
            <a:t>Set Clear Expectations</a:t>
          </a:r>
          <a:endParaRPr lang="en-US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3663569" y="34822"/>
        <a:ext cx="1205507" cy="1205507"/>
      </dsp:txXfrm>
    </dsp:sp>
    <dsp:sp modelId="{7845A39D-7179-4F90-9CB4-19C5A0C8D270}">
      <dsp:nvSpPr>
        <dsp:cNvPr id="0" name=""/>
        <dsp:cNvSpPr/>
      </dsp:nvSpPr>
      <dsp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21294825"/>
            <a:gd name="adj4" fmla="val 19764852"/>
            <a:gd name="adj5" fmla="val 6061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EAA4A-F319-49A7-A81E-243B7EC9EB24}">
      <dsp:nvSpPr>
        <dsp:cNvPr id="0" name=""/>
        <dsp:cNvSpPr/>
      </dsp:nvSpPr>
      <dsp:spPr>
        <a:xfrm>
          <a:off x="4392986" y="2279739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/>
              <a:ea typeface="+mn-ea"/>
              <a:cs typeface="+mn-cs"/>
            </a:rPr>
            <a:t>Provide the Tools</a:t>
          </a:r>
          <a:endParaRPr lang="en-US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4392986" y="2279739"/>
        <a:ext cx="1205507" cy="1205507"/>
      </dsp:txXfrm>
    </dsp:sp>
    <dsp:sp modelId="{17692655-28A5-4CDE-89EF-72B1DC2570A2}">
      <dsp:nvSpPr>
        <dsp:cNvPr id="0" name=""/>
        <dsp:cNvSpPr/>
      </dsp:nvSpPr>
      <dsp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4016338"/>
            <a:gd name="adj4" fmla="val 2251926"/>
            <a:gd name="adj5" fmla="val 6061"/>
          </a:avLst>
        </a:prstGeom>
        <a:solidFill>
          <a:schemeClr val="accent1">
            <a:shade val="80000"/>
            <a:hueOff val="80679"/>
            <a:satOff val="-5311"/>
            <a:lumOff val="762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426C1-2C48-4C16-AB55-276BA2B64E97}">
      <dsp:nvSpPr>
        <dsp:cNvPr id="0" name=""/>
        <dsp:cNvSpPr/>
      </dsp:nvSpPr>
      <dsp:spPr>
        <a:xfrm>
          <a:off x="2483346" y="3667175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/>
              <a:ea typeface="+mn-ea"/>
              <a:cs typeface="+mn-cs"/>
            </a:rPr>
            <a:t>Observe Behaviors</a:t>
          </a:r>
          <a:endParaRPr lang="en-US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2483346" y="3667175"/>
        <a:ext cx="1205507" cy="1205507"/>
      </dsp:txXfrm>
    </dsp:sp>
    <dsp:sp modelId="{F7F57E1D-0760-482F-91DD-0B7C913A6E6B}">
      <dsp:nvSpPr>
        <dsp:cNvPr id="0" name=""/>
        <dsp:cNvSpPr/>
      </dsp:nvSpPr>
      <dsp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8212549"/>
            <a:gd name="adj4" fmla="val 6448137"/>
            <a:gd name="adj5" fmla="val 6061"/>
          </a:avLst>
        </a:prstGeom>
        <a:solidFill>
          <a:schemeClr val="accent1">
            <a:shade val="80000"/>
            <a:hueOff val="161358"/>
            <a:satOff val="-10622"/>
            <a:lumOff val="1524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FD68E-4A08-49A1-943B-F0FFD53CFEA0}">
      <dsp:nvSpPr>
        <dsp:cNvPr id="0" name=""/>
        <dsp:cNvSpPr/>
      </dsp:nvSpPr>
      <dsp:spPr>
        <a:xfrm>
          <a:off x="573705" y="2279739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/>
              <a:ea typeface="+mn-ea"/>
              <a:cs typeface="+mn-cs"/>
            </a:rPr>
            <a:t>Measure Results</a:t>
          </a:r>
          <a:endParaRPr lang="en-US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573705" y="2279739"/>
        <a:ext cx="1205507" cy="1205507"/>
      </dsp:txXfrm>
    </dsp:sp>
    <dsp:sp modelId="{0ED85F3D-AA1A-4957-B424-086D97E65C18}">
      <dsp:nvSpPr>
        <dsp:cNvPr id="0" name=""/>
        <dsp:cNvSpPr/>
      </dsp:nvSpPr>
      <dsp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12299623"/>
            <a:gd name="adj4" fmla="val 10769651"/>
            <a:gd name="adj5" fmla="val 6061"/>
          </a:avLst>
        </a:prstGeom>
        <a:solidFill>
          <a:schemeClr val="accent1">
            <a:shade val="80000"/>
            <a:hueOff val="242037"/>
            <a:satOff val="-15933"/>
            <a:lumOff val="2286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D7C9E-DCF6-45F0-A311-DF8E1AEFAC93}">
      <dsp:nvSpPr>
        <dsp:cNvPr id="0" name=""/>
        <dsp:cNvSpPr/>
      </dsp:nvSpPr>
      <dsp:spPr>
        <a:xfrm>
          <a:off x="1303123" y="34822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latin typeface="Calibri" panose="020F050202020403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/>
              <a:ea typeface="+mn-ea"/>
              <a:cs typeface="+mn-cs"/>
            </a:rPr>
            <a:t>Adjust and Update</a:t>
          </a:r>
          <a:endParaRPr lang="en-US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1303123" y="34822"/>
        <a:ext cx="1205507" cy="1205507"/>
      </dsp:txXfrm>
    </dsp:sp>
    <dsp:sp modelId="{7CB114DB-4898-417C-9848-BEB2A1581C2D}">
      <dsp:nvSpPr>
        <dsp:cNvPr id="0" name=""/>
        <dsp:cNvSpPr/>
      </dsp:nvSpPr>
      <dsp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16867322"/>
            <a:gd name="adj4" fmla="val 15197154"/>
            <a:gd name="adj5" fmla="val 6061"/>
          </a:avLst>
        </a:prstGeom>
        <a:solidFill>
          <a:schemeClr val="accent1">
            <a:shade val="80000"/>
            <a:hueOff val="322716"/>
            <a:satOff val="-21244"/>
            <a:lumOff val="3048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17F07-2D03-8642-97E7-72C845F18F31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B93E-E680-AC44-9220-9F008CFB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0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Develop</a:t>
            </a:r>
            <a:r>
              <a:rPr lang="en-US" baseline="0" dirty="0"/>
              <a:t> “kaizen eyes”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EB93E-E680-AC44-9220-9F008CFB19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Develop</a:t>
            </a:r>
            <a:r>
              <a:rPr lang="en-US" baseline="0" dirty="0"/>
              <a:t> “kaizen eyes”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EB93E-E680-AC44-9220-9F008CFB19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6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 kata to find your way. No</a:t>
            </a:r>
            <a:r>
              <a:rPr lang="en-US" baseline="0" dirty="0"/>
              <a:t> one can show you precisely how your management system should look and function – we don’t want to </a:t>
            </a:r>
            <a:r>
              <a:rPr lang="en-US" i="1" baseline="0" dirty="0"/>
              <a:t>jump to solutions</a:t>
            </a:r>
            <a:r>
              <a:rPr lang="en-US" i="0" baseline="0" dirty="0"/>
              <a:t>. Start with some fundamentals, just like in sports, but then go through an iterative process of experiments and adjustments to find what works best for you. – Mike Rother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EB93E-E680-AC44-9220-9F008CFB19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0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EB93E-E680-AC44-9220-9F008CFB19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7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30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8000" b="1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086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94" y="6223022"/>
            <a:ext cx="3032505" cy="304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9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2751"/>
            <a:ext cx="8229600" cy="937005"/>
          </a:xfrm>
        </p:spPr>
        <p:txBody>
          <a:bodyPr/>
          <a:lstStyle>
            <a:lvl1pPr>
              <a:defRPr sz="6000">
                <a:solidFill>
                  <a:srgbClr val="AA4F2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Blank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296"/>
            <a:ext cx="8229600" cy="4128867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libri" charset="0"/>
                <a:ea typeface="Calibri" charset="0"/>
                <a:cs typeface="Calibri" charset="0"/>
              </a:defRPr>
            </a:lvl1pPr>
            <a:lvl2pPr>
              <a:defRPr sz="4000">
                <a:latin typeface="Calibri" charset="0"/>
                <a:ea typeface="Calibri" charset="0"/>
                <a:cs typeface="Calibri" charset="0"/>
              </a:defRPr>
            </a:lvl2pPr>
            <a:lvl3pPr>
              <a:defRPr sz="4000">
                <a:latin typeface="Calibri" charset="0"/>
                <a:ea typeface="Calibri" charset="0"/>
                <a:cs typeface="Calibri" charset="0"/>
              </a:defRPr>
            </a:lvl3pPr>
            <a:lvl4pPr>
              <a:defRPr sz="4000">
                <a:latin typeface="Calibri" charset="0"/>
                <a:ea typeface="Calibri" charset="0"/>
                <a:cs typeface="Calibri" charset="0"/>
              </a:defRPr>
            </a:lvl4pPr>
            <a:lvl5pPr>
              <a:defRPr sz="4000">
                <a:latin typeface="Calibri" charset="0"/>
                <a:ea typeface="Calibri" charset="0"/>
                <a:cs typeface="Calibri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029" y="6243673"/>
            <a:ext cx="1821091" cy="561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/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000" b="1" kern="1200" baseline="0" dirty="0" smtClean="0">
                <a:solidFill>
                  <a:srgbClr val="AA4F24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"/>
            <a:ext cx="8229600" cy="1479479"/>
          </a:xfrm>
        </p:spPr>
        <p:txBody>
          <a:bodyPr/>
          <a:lstStyle>
            <a:lvl1pPr>
              <a:defRPr b="1">
                <a:solidFill>
                  <a:srgbClr val="AA4F2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libri" charset="0"/>
                <a:ea typeface="Calibri" charset="0"/>
                <a:cs typeface="Calibri" charset="0"/>
              </a:defRPr>
            </a:lvl1pPr>
            <a:lvl2pPr>
              <a:defRPr sz="4000">
                <a:latin typeface="Calibri" charset="0"/>
                <a:ea typeface="Calibri" charset="0"/>
                <a:cs typeface="Calibri" charset="0"/>
              </a:defRPr>
            </a:lvl2pPr>
            <a:lvl3pPr>
              <a:defRPr sz="4000">
                <a:latin typeface="Calibri" charset="0"/>
                <a:ea typeface="Calibri" charset="0"/>
                <a:cs typeface="Calibri" charset="0"/>
              </a:defRPr>
            </a:lvl3pPr>
            <a:lvl4pPr>
              <a:defRPr sz="4000">
                <a:latin typeface="Mission Gothic Thin"/>
                <a:cs typeface="Mission Gothic Thin"/>
              </a:defRPr>
            </a:lvl4pPr>
            <a:lvl5pPr>
              <a:defRPr sz="4000">
                <a:latin typeface="Mission Gothic Thin"/>
                <a:cs typeface="Mission Gothic Thin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Test</a:t>
            </a:r>
          </a:p>
          <a:p>
            <a:pPr lvl="2"/>
            <a:r>
              <a:rPr lang="en-US" dirty="0"/>
              <a:t>Test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Mission Gothic Thin"/>
                <a:cs typeface="Mission Gothic Thin"/>
              </a:defRPr>
            </a:lvl2pPr>
            <a:lvl3pPr>
              <a:defRPr>
                <a:latin typeface="Mission Gothic Thin"/>
                <a:cs typeface="Mission Gothic Thin"/>
              </a:defRPr>
            </a:lvl3pPr>
            <a:lvl4pPr>
              <a:defRPr>
                <a:latin typeface="Mission Gothic Thin"/>
                <a:cs typeface="Mission Gothic Thin"/>
              </a:defRPr>
            </a:lvl4pPr>
            <a:lvl5pPr>
              <a:defRPr>
                <a:latin typeface="Mission Gothic Thin"/>
                <a:cs typeface="Mission Gothic Thi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029" y="6243673"/>
            <a:ext cx="1821091" cy="561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146"/>
            <a:ext cx="8229600" cy="973991"/>
          </a:xfrm>
        </p:spPr>
        <p:txBody>
          <a:bodyPr/>
          <a:lstStyle>
            <a:lvl1pPr>
              <a:defRPr b="1">
                <a:solidFill>
                  <a:srgbClr val="AA4F2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029" y="6243673"/>
            <a:ext cx="1821091" cy="561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06879" y="493161"/>
            <a:ext cx="4081126" cy="5819282"/>
          </a:xfrm>
          <a:prstGeom prst="rect">
            <a:avLst/>
          </a:prstGeom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</a:t>
            </a:r>
          </a:p>
          <a:p>
            <a:r>
              <a:rPr lang="en-US" dirty="0"/>
              <a:t>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4702054" y="493161"/>
            <a:ext cx="4081126" cy="5819282"/>
          </a:xfrm>
          <a:prstGeom prst="rect">
            <a:avLst/>
          </a:prstGeom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</a:t>
            </a:r>
          </a:p>
          <a:p>
            <a:r>
              <a:rPr lang="en-US" dirty="0"/>
              <a:t>placeholder or </a:t>
            </a:r>
          </a:p>
          <a:p>
            <a:r>
              <a:rPr lang="en-US" dirty="0"/>
              <a:t>click icon to add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029" y="6243673"/>
            <a:ext cx="1821091" cy="561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19006"/>
            <a:ext cx="9144000" cy="6838994"/>
          </a:xfrm>
          <a:prstGeom prst="rect">
            <a:avLst/>
          </a:prstGeom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</a:t>
            </a:r>
          </a:p>
          <a:p>
            <a:r>
              <a:rPr lang="en-US" dirty="0"/>
              <a:t>placeholder or </a:t>
            </a:r>
          </a:p>
          <a:p>
            <a:r>
              <a:rPr lang="en-US" dirty="0"/>
              <a:t>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91880" y="19006"/>
            <a:ext cx="6252120" cy="6838994"/>
          </a:xfrm>
          <a:prstGeom prst="rect">
            <a:avLst/>
          </a:prstGeom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</a:t>
            </a:r>
          </a:p>
          <a:p>
            <a:r>
              <a:rPr lang="en-US" dirty="0"/>
              <a:t>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6484" y="2712377"/>
            <a:ext cx="20343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AA4F24"/>
                </a:solidFill>
                <a:latin typeface="Mission Gothic Thin"/>
                <a:cs typeface="Mission Gothic Thin"/>
              </a:rPr>
              <a:t>Picture</a:t>
            </a:r>
            <a:r>
              <a:rPr lang="en-US" sz="2500" baseline="0" dirty="0">
                <a:solidFill>
                  <a:srgbClr val="AA4F24"/>
                </a:solidFill>
                <a:latin typeface="Mission Gothic Thin"/>
                <a:cs typeface="Mission Gothic Thin"/>
              </a:rPr>
              <a:t> Caption</a:t>
            </a:r>
            <a:endParaRPr lang="en-US" sz="2500" dirty="0">
              <a:solidFill>
                <a:srgbClr val="AA4F24"/>
              </a:solidFill>
              <a:latin typeface="Mission Gothic Thin"/>
              <a:cs typeface="Mission Gothic Thin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9006"/>
            <a:ext cx="2891880" cy="6838994"/>
          </a:xfrm>
          <a:prstGeom prst="rect">
            <a:avLst/>
          </a:prstGeom>
          <a:solidFill>
            <a:srgbClr val="F4D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DDB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57561" y="2376390"/>
            <a:ext cx="2293321" cy="1626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92A1E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800">
                <a:latin typeface="Mission Gothic Thin"/>
                <a:cs typeface="Mission Gothic Thin"/>
              </a:defRPr>
            </a:lvl2pPr>
            <a:lvl3pPr>
              <a:defRPr sz="2400">
                <a:latin typeface="Mission Gothic Thin"/>
                <a:cs typeface="Mission Gothic Thin"/>
              </a:defRPr>
            </a:lvl3pPr>
            <a:lvl4pPr>
              <a:defRPr sz="2000">
                <a:latin typeface="Mission Gothic Thin"/>
                <a:cs typeface="Mission Gothic Thin"/>
              </a:defRPr>
            </a:lvl4pPr>
            <a:lvl5pPr>
              <a:defRPr sz="2000">
                <a:latin typeface="Mission Gothic Thin"/>
                <a:cs typeface="Mission Gothic Thin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3500" b="1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libri" charset="0"/>
                <a:ea typeface="Calibri" charset="0"/>
                <a:cs typeface="Calibri" charset="0"/>
              </a:defRPr>
            </a:lvl1pPr>
            <a:lvl2pPr>
              <a:defRPr sz="2800">
                <a:latin typeface="Mission Gothic Thin"/>
                <a:cs typeface="Mission Gothic Thin"/>
              </a:defRPr>
            </a:lvl2pPr>
            <a:lvl3pPr>
              <a:defRPr sz="2400">
                <a:latin typeface="Mission Gothic Thin"/>
                <a:cs typeface="Mission Gothic Thin"/>
              </a:defRPr>
            </a:lvl3pPr>
            <a:lvl4pPr>
              <a:defRPr sz="2000">
                <a:latin typeface="Mission Gothic Thin"/>
                <a:cs typeface="Mission Gothic Thin"/>
              </a:defRPr>
            </a:lvl4pPr>
            <a:lvl5pPr>
              <a:defRPr sz="2000">
                <a:latin typeface="Mission Gothic Thin"/>
                <a:cs typeface="Mission Gothic Thin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4000"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029" y="6243673"/>
            <a:ext cx="1821091" cy="5613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bg1">
                <a:tint val="80000"/>
                <a:satMod val="250000"/>
              </a:schemeClr>
            </a:gs>
            <a:gs pos="84000">
              <a:schemeClr val="bg1">
                <a:tint val="90000"/>
                <a:shade val="90000"/>
                <a:satMod val="200000"/>
              </a:schemeClr>
            </a:gs>
            <a:gs pos="96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2751"/>
            <a:ext cx="8229600" cy="1479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1" r:id="rId5"/>
    <p:sldLayoutId id="2147483750" r:id="rId6"/>
    <p:sldLayoutId id="2147483752" r:id="rId7"/>
    <p:sldLayoutId id="2147483754" r:id="rId8"/>
    <p:sldLayoutId id="2147483753" r:id="rId9"/>
    <p:sldLayoutId id="2147483755" r:id="rId10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rgbClr val="5F853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Geared Slab Bold"/>
          <a:ea typeface="+mj-ea"/>
          <a:cs typeface="Geared Slab 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26434" y="1036320"/>
            <a:ext cx="7331765" cy="2303228"/>
          </a:xfrm>
          <a:effectLst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5F8531"/>
                </a:solidFill>
              </a:rPr>
              <a:t>Principles of Lean Enterprise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26434" y="4953000"/>
            <a:ext cx="6645966" cy="12192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Presenter: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457200" y="6482080"/>
            <a:ext cx="211916" cy="18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A3C92-041A-9941-BE3C-440276B34A16}"/>
              </a:ext>
            </a:extLst>
          </p:cNvPr>
          <p:cNvSpPr txBox="1"/>
          <p:nvPr/>
        </p:nvSpPr>
        <p:spPr>
          <a:xfrm>
            <a:off x="1792224" y="3608832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Session 4: Lean Leadership </a:t>
            </a:r>
          </a:p>
        </p:txBody>
      </p:sp>
    </p:spTree>
    <p:extLst>
      <p:ext uri="{BB962C8B-B14F-4D97-AF65-F5344CB8AC3E}">
        <p14:creationId xmlns:p14="http://schemas.microsoft.com/office/powerpoint/2010/main" val="304271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23FA-E99F-A04E-92FD-D55D313C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Vs. Attitude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6C722C55-9475-6249-98D7-8BF22C1CA7DB}"/>
              </a:ext>
            </a:extLst>
          </p:cNvPr>
          <p:cNvSpPr txBox="1">
            <a:spLocks/>
          </p:cNvSpPr>
          <p:nvPr/>
        </p:nvSpPr>
        <p:spPr>
          <a:xfrm>
            <a:off x="4648200" y="1786040"/>
            <a:ext cx="4038600" cy="45259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/>
              <a:t>Blame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/>
              <a:t>Fault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/>
              <a:t>Judgement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/>
              <a:t>Evaluation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/>
              <a:t>Interpretation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/>
              <a:t>Attribution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5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4CCD-9A2F-F942-934B-82CCC478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Vs. Attitude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753BD0E0-CFA9-0E41-B81F-72E3F0682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273" y="2175164"/>
            <a:ext cx="3006436" cy="345796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B050"/>
                </a:solidFill>
              </a:rPr>
              <a:t>Observable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B050"/>
                </a:solidFill>
              </a:rPr>
              <a:t>Measurable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B050"/>
                </a:solidFill>
              </a:rPr>
              <a:t>Objective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B050"/>
                </a:solidFill>
              </a:rPr>
              <a:t>Actionable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95B47C2F-2FD9-8944-B3E4-B04DEF4C74EC}"/>
              </a:ext>
            </a:extLst>
          </p:cNvPr>
          <p:cNvSpPr txBox="1">
            <a:spLocks/>
          </p:cNvSpPr>
          <p:nvPr/>
        </p:nvSpPr>
        <p:spPr>
          <a:xfrm>
            <a:off x="5077692" y="2007713"/>
            <a:ext cx="3318164" cy="45259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Blame &amp; Fault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Judgement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Evaluation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Interpretation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Attribution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Subjective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6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B302-20B3-0346-A219-586CAB89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Observable &amp; Measurable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BB1C0-6082-984D-8D0E-F0A11363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34" y="2112399"/>
            <a:ext cx="1365662" cy="1144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97956E-F16D-7F40-9BAA-54CF246FC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388" y="3693045"/>
            <a:ext cx="1559430" cy="1318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8C956-7ED7-4F45-A374-ECE559B1A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39756"/>
            <a:ext cx="6400800" cy="45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0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964E-A289-034C-AF9E-5925D04D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Gear, Layered Expectations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B6EA27-9581-2745-BF76-9608AB691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425" y="1639756"/>
            <a:ext cx="5129149" cy="49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831B-88D5-944C-BDC4-F9794F04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Vs. Lagging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094A87E-FD71-294E-B60C-F9658BB04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218" y="1883023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+mn-lt"/>
              </a:rPr>
              <a:t>Process Metrics</a:t>
            </a:r>
          </a:p>
          <a:p>
            <a:pPr marL="0" indent="0" algn="ctr">
              <a:buNone/>
            </a:pPr>
            <a:r>
              <a:rPr lang="en-US" sz="2400" dirty="0">
                <a:latin typeface="+mn-lt"/>
              </a:rPr>
              <a:t>Real Time</a:t>
            </a:r>
          </a:p>
          <a:p>
            <a:pPr marL="0" indent="0" algn="ctr">
              <a:buNone/>
            </a:pPr>
            <a:r>
              <a:rPr lang="en-US" sz="2400" dirty="0">
                <a:latin typeface="+mn-lt"/>
              </a:rPr>
              <a:t>Predictive</a:t>
            </a:r>
          </a:p>
          <a:p>
            <a:pPr marL="0" indent="0" algn="ctr">
              <a:buNone/>
            </a:pPr>
            <a:r>
              <a:rPr lang="en-US" sz="2400" dirty="0">
                <a:latin typeface="+mn-lt"/>
              </a:rPr>
              <a:t>Responsive</a:t>
            </a:r>
          </a:p>
          <a:p>
            <a:pPr marL="0" indent="0" algn="ctr">
              <a:buNone/>
            </a:pPr>
            <a:endParaRPr lang="en-US" sz="2400" dirty="0">
              <a:latin typeface="+mn-lt"/>
            </a:endParaRPr>
          </a:p>
          <a:p>
            <a:pPr marL="0" indent="0" algn="ctr">
              <a:buNone/>
            </a:pPr>
            <a:r>
              <a:rPr lang="en-US" sz="2400" dirty="0">
                <a:latin typeface="+mn-lt"/>
              </a:rPr>
              <a:t>Useful for making near real time adjustments before “its too late”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43C9D2BE-090F-B341-81AE-C114C4C85C02}"/>
              </a:ext>
            </a:extLst>
          </p:cNvPr>
          <p:cNvSpPr txBox="1">
            <a:spLocks/>
          </p:cNvSpPr>
          <p:nvPr/>
        </p:nvSpPr>
        <p:spPr>
          <a:xfrm>
            <a:off x="4675913" y="1883022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/>
              <a:t>Results Metrics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/>
              <a:t>Retrospective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/>
              <a:t>Reactive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  <a:p>
            <a:pPr marL="0" indent="0" algn="ctr">
              <a:buFont typeface="Arial" pitchFamily="34" charset="0"/>
              <a:buNone/>
            </a:pPr>
            <a:r>
              <a:rPr lang="en-US" dirty="0"/>
              <a:t>Useful for evaluating and adjusting processes in the future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0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10A2-8718-E649-A75B-C73AD4A8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551"/>
            <a:ext cx="8229600" cy="937005"/>
          </a:xfrm>
        </p:spPr>
        <p:txBody>
          <a:bodyPr/>
          <a:lstStyle/>
          <a:p>
            <a:r>
              <a:rPr lang="en-US" dirty="0"/>
              <a:t>Processes Get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983EAB-C6C0-264E-A088-D2E963EB0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0" r="1835" b="46670"/>
          <a:stretch/>
        </p:blipFill>
        <p:spPr>
          <a:xfrm>
            <a:off x="775855" y="1450286"/>
            <a:ext cx="7606145" cy="44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A667-364E-6E48-A4E1-DD184E63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405"/>
            <a:ext cx="9144000" cy="937005"/>
          </a:xfrm>
        </p:spPr>
        <p:txBody>
          <a:bodyPr/>
          <a:lstStyle/>
          <a:p>
            <a:r>
              <a:rPr lang="en-US" dirty="0"/>
              <a:t>Forming Behaviors: ABC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2E39E7-7D51-3749-A6A7-0543A56CC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602" y="1436432"/>
            <a:ext cx="620279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6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C0D2-ADBE-E84B-9AB3-350790F0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2751"/>
            <a:ext cx="9144000" cy="937005"/>
          </a:xfrm>
        </p:spPr>
        <p:txBody>
          <a:bodyPr/>
          <a:lstStyle/>
          <a:p>
            <a:r>
              <a:rPr lang="en-US" dirty="0"/>
              <a:t>ABC Model: Consequences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517307-D749-EA46-B117-BA9510AD4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16" y="1639756"/>
            <a:ext cx="74654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1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2893-E145-784C-ACA1-D49D3088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7951"/>
            <a:ext cx="9144000" cy="937005"/>
          </a:xfrm>
        </p:spPr>
        <p:txBody>
          <a:bodyPr/>
          <a:lstStyle/>
          <a:p>
            <a:r>
              <a:rPr lang="en-US" dirty="0"/>
              <a:t>Performance Equation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2D1E269-FAC9-424A-AD56-902DE071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1938"/>
            <a:ext cx="8229600" cy="4603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CLEAR EXPECTATIONS</a:t>
            </a:r>
          </a:p>
          <a:p>
            <a:pPr marL="0" indent="0" algn="ctr">
              <a:buNone/>
            </a:pPr>
            <a:r>
              <a:rPr lang="en-US" sz="3600" b="1" dirty="0"/>
              <a:t>+</a:t>
            </a:r>
          </a:p>
          <a:p>
            <a:pPr marL="0" indent="0" algn="ctr">
              <a:buNone/>
            </a:pPr>
            <a:r>
              <a:rPr lang="en-US" sz="3600" b="1" dirty="0"/>
              <a:t>PERFORMANCE MEASURES</a:t>
            </a:r>
          </a:p>
          <a:p>
            <a:pPr marL="0" indent="0" algn="ctr">
              <a:buNone/>
            </a:pPr>
            <a:r>
              <a:rPr lang="en-US" sz="3600" b="1" dirty="0"/>
              <a:t>+</a:t>
            </a:r>
          </a:p>
          <a:p>
            <a:pPr marL="0" indent="0" algn="ctr">
              <a:buNone/>
            </a:pPr>
            <a:r>
              <a:rPr lang="en-US" sz="3600" b="1" dirty="0"/>
              <a:t>FEEDBACK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HUMAN PERFORMANCE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E97420-A844-D545-93C0-35DA5B785E2D}"/>
              </a:ext>
            </a:extLst>
          </p:cNvPr>
          <p:cNvCxnSpPr/>
          <p:nvPr/>
        </p:nvCxnSpPr>
        <p:spPr>
          <a:xfrm flipV="1">
            <a:off x="838200" y="4987635"/>
            <a:ext cx="746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7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6ABF-B73A-DD49-BC73-7F54AC30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842"/>
            <a:ext cx="8229600" cy="937005"/>
          </a:xfrm>
        </p:spPr>
        <p:txBody>
          <a:bodyPr/>
          <a:lstStyle/>
          <a:p>
            <a:r>
              <a:rPr lang="en-US" dirty="0"/>
              <a:t>Manager Cycle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6019F15-645E-A944-A7CB-8AF153CE8A2A}"/>
              </a:ext>
            </a:extLst>
          </p:cNvPr>
          <p:cNvSpPr txBox="1">
            <a:spLocks/>
          </p:cNvSpPr>
          <p:nvPr/>
        </p:nvSpPr>
        <p:spPr>
          <a:xfrm>
            <a:off x="277091" y="1469033"/>
            <a:ext cx="3932237" cy="4751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Expectations: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that you have communicated through both words and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what the organization needs each day.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tools to do the work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This includes fully functioning equipment, the right tools,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standards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training necessary to safely do the work.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Go to where the work is happening and observe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they compare to work standards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Every day measure the critical outcomes that matter most to the business.  Share measurements visually in a way that makes sense to the people doing the work.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based on observations and measurement, provide constructive and corrective feedback to your team.  Problem solve with them to remove obstacles to their success.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 and Update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update expectations, tools, process, etc. based on what you learned in this cycle.  Prepare to run the cycle again the next day.</a:t>
            </a:r>
          </a:p>
        </p:txBody>
      </p:sp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84F28FA7-9933-054C-9E72-42D783FD3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737667"/>
              </p:ext>
            </p:extLst>
          </p:nvPr>
        </p:nvGraphicFramePr>
        <p:xfrm>
          <a:off x="3835254" y="1469033"/>
          <a:ext cx="5421447" cy="461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52688D7-24A9-5D45-B4EB-E6529326BC1C}"/>
              </a:ext>
            </a:extLst>
          </p:cNvPr>
          <p:cNvSpPr txBox="1"/>
          <p:nvPr/>
        </p:nvSpPr>
        <p:spPr>
          <a:xfrm>
            <a:off x="5514106" y="3073694"/>
            <a:ext cx="209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DAILY</a:t>
            </a:r>
          </a:p>
        </p:txBody>
      </p:sp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40D7F8F3-071F-B547-8C73-3CFC8E72F0BE}"/>
              </a:ext>
            </a:extLst>
          </p:cNvPr>
          <p:cNvSpPr/>
          <p:nvPr/>
        </p:nvSpPr>
        <p:spPr>
          <a:xfrm>
            <a:off x="5004952" y="3587935"/>
            <a:ext cx="509154" cy="618259"/>
          </a:xfrm>
          <a:prstGeom prst="circularArrow">
            <a:avLst/>
          </a:prstGeom>
          <a:solidFill>
            <a:srgbClr val="AAC64B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09CAD125-BF40-2647-9B9B-25CF28D025BD}"/>
              </a:ext>
            </a:extLst>
          </p:cNvPr>
          <p:cNvSpPr txBox="1"/>
          <p:nvPr/>
        </p:nvSpPr>
        <p:spPr>
          <a:xfrm>
            <a:off x="5186796" y="3844974"/>
            <a:ext cx="836469" cy="6001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Feedback &amp; Problem Solving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FF943953-7FF0-E84E-BB98-672A22122AB4}"/>
              </a:ext>
            </a:extLst>
          </p:cNvPr>
          <p:cNvSpPr txBox="1"/>
          <p:nvPr/>
        </p:nvSpPr>
        <p:spPr>
          <a:xfrm>
            <a:off x="6206403" y="4629741"/>
            <a:ext cx="836469" cy="6001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Feedback &amp; Problem Solving</a:t>
            </a:r>
          </a:p>
        </p:txBody>
      </p:sp>
      <p:sp>
        <p:nvSpPr>
          <p:cNvPr id="18" name="Circular Arrow 17">
            <a:extLst>
              <a:ext uri="{FF2B5EF4-FFF2-40B4-BE49-F238E27FC236}">
                <a16:creationId xmlns:a16="http://schemas.microsoft.com/office/drawing/2014/main" id="{F4DD6C3F-7865-D04B-8290-435BD031E5FF}"/>
              </a:ext>
            </a:extLst>
          </p:cNvPr>
          <p:cNvSpPr/>
          <p:nvPr/>
        </p:nvSpPr>
        <p:spPr>
          <a:xfrm rot="17889303">
            <a:off x="5951826" y="4728455"/>
            <a:ext cx="509154" cy="618259"/>
          </a:xfrm>
          <a:prstGeom prst="circularArrow">
            <a:avLst/>
          </a:prstGeom>
          <a:solidFill>
            <a:srgbClr val="AAC64B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5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Stir The Paint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19EED2B-AAC6-9B40-B126-69D76D2DC492}"/>
              </a:ext>
            </a:extLst>
          </p:cNvPr>
          <p:cNvSpPr txBox="1">
            <a:spLocks/>
          </p:cNvSpPr>
          <p:nvPr/>
        </p:nvSpPr>
        <p:spPr>
          <a:xfrm>
            <a:off x="7174887" y="2236155"/>
            <a:ext cx="1524105" cy="40535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u="sng"/>
              <a:t>“Right Side”</a:t>
            </a:r>
          </a:p>
          <a:p>
            <a:pPr marL="0" indent="0">
              <a:buFont typeface="Arial"/>
              <a:buNone/>
            </a:pPr>
            <a:endParaRPr lang="en-US" sz="1600" b="1"/>
          </a:p>
          <a:p>
            <a:pPr marL="0" indent="0">
              <a:buFont typeface="Arial"/>
              <a:buNone/>
            </a:pPr>
            <a:r>
              <a:rPr lang="en-US" sz="1600" b="1"/>
              <a:t>Project Management</a:t>
            </a:r>
          </a:p>
          <a:p>
            <a:pPr marL="0" indent="0">
              <a:buFont typeface="Arial"/>
              <a:buNone/>
            </a:pPr>
            <a:endParaRPr lang="en-US" sz="1600" b="1"/>
          </a:p>
          <a:p>
            <a:pPr marL="0" indent="0">
              <a:buFont typeface="Arial"/>
              <a:buNone/>
            </a:pPr>
            <a:r>
              <a:rPr lang="en-US" sz="1600" b="1"/>
              <a:t>Check &amp; Adjust</a:t>
            </a:r>
          </a:p>
          <a:p>
            <a:pPr marL="0" indent="0">
              <a:buFont typeface="Arial"/>
              <a:buNone/>
            </a:pPr>
            <a:endParaRPr lang="en-US" sz="1600" b="1"/>
          </a:p>
          <a:p>
            <a:pPr marL="0" indent="0">
              <a:buFont typeface="Arial"/>
              <a:buNone/>
            </a:pPr>
            <a:r>
              <a:rPr lang="en-US" sz="1600" b="1"/>
              <a:t>Standardize</a:t>
            </a:r>
            <a:endParaRPr lang="en-US" sz="1600" b="1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8D7DF01-33F2-EB41-A8E0-9178B19EAF25}"/>
              </a:ext>
            </a:extLst>
          </p:cNvPr>
          <p:cNvSpPr txBox="1">
            <a:spLocks/>
          </p:cNvSpPr>
          <p:nvPr/>
        </p:nvSpPr>
        <p:spPr>
          <a:xfrm>
            <a:off x="316993" y="2236155"/>
            <a:ext cx="1286360" cy="40538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u="sng"/>
              <a:t>“Left Side”</a:t>
            </a:r>
            <a:endParaRPr lang="en-US" sz="1600" u="sng"/>
          </a:p>
          <a:p>
            <a:pPr marL="0" indent="0">
              <a:buFont typeface="Arial"/>
              <a:buNone/>
            </a:pPr>
            <a:endParaRPr lang="en-US" sz="1600" b="1"/>
          </a:p>
          <a:p>
            <a:pPr marL="0" indent="0">
              <a:buFont typeface="Arial"/>
              <a:buNone/>
            </a:pPr>
            <a:r>
              <a:rPr lang="en-US" sz="1600" b="1"/>
              <a:t>Research, Planning &amp; Consensus Building</a:t>
            </a:r>
          </a:p>
          <a:p>
            <a:pPr marL="0" indent="0">
              <a:buFont typeface="Arial"/>
              <a:buNone/>
            </a:pPr>
            <a:endParaRPr lang="en-US" sz="1600" b="1"/>
          </a:p>
          <a:p>
            <a:pPr marL="0" indent="0">
              <a:buFont typeface="Arial"/>
              <a:buNone/>
            </a:pPr>
            <a:r>
              <a:rPr lang="en-US" sz="1600" b="1"/>
              <a:t>Most of your time spent here</a:t>
            </a:r>
            <a:endParaRPr lang="en-US" sz="1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779301-C84E-FF48-9A87-CB7988B6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409" y="1745548"/>
            <a:ext cx="5540629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EEB34F-8138-314D-925D-B2D085EDB0CA}"/>
              </a:ext>
            </a:extLst>
          </p:cNvPr>
          <p:cNvSpPr txBox="1">
            <a:spLocks/>
          </p:cNvSpPr>
          <p:nvPr/>
        </p:nvSpPr>
        <p:spPr>
          <a:xfrm>
            <a:off x="1368553" y="5827715"/>
            <a:ext cx="3185160" cy="6146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ission Gothic Thin"/>
                <a:ea typeface="+mn-ea"/>
                <a:cs typeface="Mission Gothic Thin"/>
              </a:rPr>
              <a:t>Plan Carefully with Consensus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F134D15-33A4-C643-963B-E4132040ED70}"/>
              </a:ext>
            </a:extLst>
          </p:cNvPr>
          <p:cNvSpPr txBox="1">
            <a:spLocks/>
          </p:cNvSpPr>
          <p:nvPr/>
        </p:nvSpPr>
        <p:spPr>
          <a:xfrm>
            <a:off x="3605785" y="5832796"/>
            <a:ext cx="4300728" cy="6146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ission Gothic Thin"/>
                <a:ea typeface="+mn-ea"/>
                <a:cs typeface="Mission Gothic Thin"/>
              </a:rPr>
              <a:t>Implement and Learn Rapidly</a:t>
            </a:r>
          </a:p>
        </p:txBody>
      </p:sp>
    </p:spTree>
    <p:extLst>
      <p:ext uri="{BB962C8B-B14F-4D97-AF65-F5344CB8AC3E}">
        <p14:creationId xmlns:p14="http://schemas.microsoft.com/office/powerpoint/2010/main" val="210468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E7F8-CA33-0E44-8A10-F32054EF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The Gemba</a:t>
            </a:r>
          </a:p>
        </p:txBody>
      </p:sp>
      <p:pic>
        <p:nvPicPr>
          <p:cNvPr id="4" name="Picture 2" descr="http://1.bp.blogspot.com/-Ahkz5zT5gIs/TmRcUxXgzHI/AAAAAAAAAtA/m6Gjk_2hHkU/s1600/38519.strip.sunday.gif">
            <a:extLst>
              <a:ext uri="{FF2B5EF4-FFF2-40B4-BE49-F238E27FC236}">
                <a16:creationId xmlns:a16="http://schemas.microsoft.com/office/drawing/2014/main" id="{A0662FE7-98BC-414C-8F36-872C626AA9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2" y="2084647"/>
            <a:ext cx="7743195" cy="34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2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9D26-6E58-1F42-9C60-1141246940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6932" y="2360492"/>
            <a:ext cx="2293321" cy="1078011"/>
          </a:xfrm>
        </p:spPr>
        <p:txBody>
          <a:bodyPr/>
          <a:lstStyle/>
          <a:p>
            <a:pPr algn="ctr"/>
            <a:r>
              <a:rPr lang="en-US" dirty="0"/>
              <a:t>How to Gemba Walk</a:t>
            </a:r>
          </a:p>
        </p:txBody>
      </p:sp>
      <p:pic>
        <p:nvPicPr>
          <p:cNvPr id="4" name="Picture 2" descr="Image result for gemba walk process">
            <a:extLst>
              <a:ext uri="{FF2B5EF4-FFF2-40B4-BE49-F238E27FC236}">
                <a16:creationId xmlns:a16="http://schemas.microsoft.com/office/drawing/2014/main" id="{9241D1D0-E75B-3C44-9A86-2F9A90CDB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"/>
          <a:stretch/>
        </p:blipFill>
        <p:spPr bwMode="auto">
          <a:xfrm>
            <a:off x="3323773" y="103157"/>
            <a:ext cx="5007427" cy="66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D83B-F957-4547-B9F7-D3650304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7005"/>
          </a:xfrm>
        </p:spPr>
        <p:txBody>
          <a:bodyPr/>
          <a:lstStyle/>
          <a:p>
            <a:r>
              <a:rPr lang="en-US" dirty="0"/>
              <a:t>Coaching Kata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430E2-6C84-B143-BA70-3E5EA91E9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453" y="937005"/>
            <a:ext cx="6827684" cy="5090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65FE62-2B6E-EC44-8CD2-67BD84B548B3}"/>
              </a:ext>
            </a:extLst>
          </p:cNvPr>
          <p:cNvSpPr txBox="1"/>
          <p:nvPr/>
        </p:nvSpPr>
        <p:spPr>
          <a:xfrm>
            <a:off x="1363453" y="5543243"/>
            <a:ext cx="234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©Mike </a:t>
            </a:r>
            <a:r>
              <a:rPr lang="en-US" sz="1200" dirty="0" err="1"/>
              <a:t>Rother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9413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085D-E196-A542-903B-7A5846F7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7005"/>
          </a:xfrm>
        </p:spPr>
        <p:txBody>
          <a:bodyPr/>
          <a:lstStyle/>
          <a:p>
            <a:r>
              <a:rPr lang="en-US" dirty="0"/>
              <a:t>Manager Cycle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F940214-3610-CE43-92B4-9AFB95E924ED}"/>
              </a:ext>
            </a:extLst>
          </p:cNvPr>
          <p:cNvSpPr txBox="1">
            <a:spLocks/>
          </p:cNvSpPr>
          <p:nvPr/>
        </p:nvSpPr>
        <p:spPr>
          <a:xfrm>
            <a:off x="126418" y="1537834"/>
            <a:ext cx="3932237" cy="4751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Expectations: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that you have communicated through both words and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what the organization needs each day.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tools to do the work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This includes fully functioning equipment, the right tools,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standards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training necessary to safely do the work.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Go to where the work is happening and observe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they compare to work standards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Every day measure the critical outcomes that matter most to the business.  Share measurements visually in a way that makes sense to the people doing the work.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based on observations and measurement, provide constructive and corrective feedback to your team.  Problem solve with them to remove obstacles to their success.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 and Update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update expectations, tools, process, etc. based on what you learned in this cycle.  Prepare to run the cycle again the next day.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1D86CED3-8146-5A43-819E-161043548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97723"/>
              </p:ext>
            </p:extLst>
          </p:nvPr>
        </p:nvGraphicFramePr>
        <p:xfrm>
          <a:off x="3529075" y="1276578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910CA0-58B3-3F4B-BF37-62E05D877305}"/>
              </a:ext>
            </a:extLst>
          </p:cNvPr>
          <p:cNvSpPr txBox="1"/>
          <p:nvPr/>
        </p:nvSpPr>
        <p:spPr>
          <a:xfrm>
            <a:off x="5565260" y="2666650"/>
            <a:ext cx="209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DAILY</a:t>
            </a:r>
          </a:p>
        </p:txBody>
      </p:sp>
      <p:sp>
        <p:nvSpPr>
          <p:cNvPr id="7" name="Circular Arrow 6">
            <a:extLst>
              <a:ext uri="{FF2B5EF4-FFF2-40B4-BE49-F238E27FC236}">
                <a16:creationId xmlns:a16="http://schemas.microsoft.com/office/drawing/2014/main" id="{0464F2E5-78CC-D143-A531-59FD74D4BDE3}"/>
              </a:ext>
            </a:extLst>
          </p:cNvPr>
          <p:cNvSpPr/>
          <p:nvPr/>
        </p:nvSpPr>
        <p:spPr>
          <a:xfrm>
            <a:off x="5049815" y="3444266"/>
            <a:ext cx="509154" cy="618259"/>
          </a:xfrm>
          <a:prstGeom prst="circularArrow">
            <a:avLst/>
          </a:prstGeom>
          <a:solidFill>
            <a:srgbClr val="AAC64B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D3E066CD-EF24-E04E-BDBE-F93D38B8501F}"/>
              </a:ext>
            </a:extLst>
          </p:cNvPr>
          <p:cNvSpPr txBox="1"/>
          <p:nvPr/>
        </p:nvSpPr>
        <p:spPr>
          <a:xfrm>
            <a:off x="5231659" y="3701305"/>
            <a:ext cx="836469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COACHING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KATA</a:t>
            </a:r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514A388F-272B-9A49-B345-32DC9AB573BC}"/>
              </a:ext>
            </a:extLst>
          </p:cNvPr>
          <p:cNvSpPr/>
          <p:nvPr/>
        </p:nvSpPr>
        <p:spPr>
          <a:xfrm rot="17889303">
            <a:off x="6013182" y="4742341"/>
            <a:ext cx="509154" cy="618259"/>
          </a:xfrm>
          <a:prstGeom prst="circularArrow">
            <a:avLst/>
          </a:prstGeom>
          <a:solidFill>
            <a:srgbClr val="AAC64B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F14BE58-70D0-C847-8ADB-0F0A1205E745}"/>
              </a:ext>
            </a:extLst>
          </p:cNvPr>
          <p:cNvSpPr txBox="1"/>
          <p:nvPr/>
        </p:nvSpPr>
        <p:spPr>
          <a:xfrm>
            <a:off x="6267759" y="4643627"/>
            <a:ext cx="836469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COACHING KATA</a:t>
            </a:r>
          </a:p>
        </p:txBody>
      </p:sp>
    </p:spTree>
    <p:extLst>
      <p:ext uri="{BB962C8B-B14F-4D97-AF65-F5344CB8AC3E}">
        <p14:creationId xmlns:p14="http://schemas.microsoft.com/office/powerpoint/2010/main" val="1380175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2508-3944-8B46-8211-4FE16CE0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894"/>
            <a:ext cx="9144000" cy="937005"/>
          </a:xfrm>
        </p:spPr>
        <p:txBody>
          <a:bodyPr/>
          <a:lstStyle/>
          <a:p>
            <a:r>
              <a:rPr lang="en-US" dirty="0"/>
              <a:t>Let’s Practice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59ED1F8-9427-6C4F-A2B8-AF963072C155}"/>
              </a:ext>
            </a:extLst>
          </p:cNvPr>
          <p:cNvSpPr txBox="1">
            <a:spLocks/>
          </p:cNvSpPr>
          <p:nvPr/>
        </p:nvSpPr>
        <p:spPr>
          <a:xfrm>
            <a:off x="7267923" y="2131072"/>
            <a:ext cx="1524105" cy="40535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u="sng"/>
              <a:t>“Right Side”</a:t>
            </a:r>
          </a:p>
          <a:p>
            <a:pPr marL="0" indent="0">
              <a:buFont typeface="Arial"/>
              <a:buNone/>
            </a:pPr>
            <a:endParaRPr lang="en-US" sz="1600" b="1"/>
          </a:p>
          <a:p>
            <a:pPr marL="0" indent="0">
              <a:buFont typeface="Arial"/>
              <a:buNone/>
            </a:pPr>
            <a:r>
              <a:rPr lang="en-US" sz="1600" b="1"/>
              <a:t>Project Management</a:t>
            </a:r>
          </a:p>
          <a:p>
            <a:pPr marL="0" indent="0">
              <a:buFont typeface="Arial"/>
              <a:buNone/>
            </a:pPr>
            <a:endParaRPr lang="en-US" sz="1600" b="1"/>
          </a:p>
          <a:p>
            <a:pPr marL="0" indent="0">
              <a:buFont typeface="Arial"/>
              <a:buNone/>
            </a:pPr>
            <a:r>
              <a:rPr lang="en-US" sz="1600" b="1"/>
              <a:t>Check &amp; Adjust</a:t>
            </a:r>
          </a:p>
          <a:p>
            <a:pPr marL="0" indent="0">
              <a:buFont typeface="Arial"/>
              <a:buNone/>
            </a:pPr>
            <a:endParaRPr lang="en-US" sz="1600" b="1"/>
          </a:p>
          <a:p>
            <a:pPr marL="0" indent="0">
              <a:buFont typeface="Arial"/>
              <a:buNone/>
            </a:pPr>
            <a:r>
              <a:rPr lang="en-US" sz="1600" b="1"/>
              <a:t>Standardize</a:t>
            </a:r>
            <a:endParaRPr lang="en-US" sz="1600" b="1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3BC146E-A06B-5743-A9C5-A8A3ACC0FBB3}"/>
              </a:ext>
            </a:extLst>
          </p:cNvPr>
          <p:cNvSpPr txBox="1">
            <a:spLocks/>
          </p:cNvSpPr>
          <p:nvPr/>
        </p:nvSpPr>
        <p:spPr>
          <a:xfrm>
            <a:off x="410029" y="2131072"/>
            <a:ext cx="1286360" cy="40538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u="sng" dirty="0"/>
              <a:t>“Left Side”</a:t>
            </a:r>
            <a:endParaRPr lang="en-US" sz="1600" u="sng" dirty="0"/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r>
              <a:rPr lang="en-US" sz="1600" b="1" dirty="0"/>
              <a:t>Research, Planning &amp; Consensus Building</a:t>
            </a:r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r>
              <a:rPr lang="en-US" sz="1600" b="1" dirty="0"/>
              <a:t>Most of your time spent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CB072-F966-B847-B941-E6C9B04F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2445" y="1640465"/>
            <a:ext cx="5540629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B415B1-D450-4C45-892B-4B1DAD521413}"/>
              </a:ext>
            </a:extLst>
          </p:cNvPr>
          <p:cNvSpPr txBox="1">
            <a:spLocks/>
          </p:cNvSpPr>
          <p:nvPr/>
        </p:nvSpPr>
        <p:spPr>
          <a:xfrm>
            <a:off x="1461589" y="5722632"/>
            <a:ext cx="3185160" cy="6146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ission Gothic Thin"/>
                <a:ea typeface="+mn-ea"/>
                <a:cs typeface="Mission Gothic Thin"/>
              </a:rPr>
              <a:t>Plan Carefully with Consensus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4652B3D-F79C-684A-9397-3B5A697817B3}"/>
              </a:ext>
            </a:extLst>
          </p:cNvPr>
          <p:cNvSpPr txBox="1">
            <a:spLocks/>
          </p:cNvSpPr>
          <p:nvPr/>
        </p:nvSpPr>
        <p:spPr>
          <a:xfrm>
            <a:off x="3698821" y="5727713"/>
            <a:ext cx="4300728" cy="6146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ission Gothic Thin"/>
                <a:ea typeface="+mn-ea"/>
                <a:cs typeface="Mission Gothic Thin"/>
              </a:rPr>
              <a:t>Implement and Learn Rapidly</a:t>
            </a:r>
          </a:p>
        </p:txBody>
      </p:sp>
      <p:sp>
        <p:nvSpPr>
          <p:cNvPr id="9" name="U-Turn Arrow 8">
            <a:extLst>
              <a:ext uri="{FF2B5EF4-FFF2-40B4-BE49-F238E27FC236}">
                <a16:creationId xmlns:a16="http://schemas.microsoft.com/office/drawing/2014/main" id="{E0B30698-2FE5-9941-B4CE-5772A7856800}"/>
              </a:ext>
            </a:extLst>
          </p:cNvPr>
          <p:cNvSpPr/>
          <p:nvPr/>
        </p:nvSpPr>
        <p:spPr>
          <a:xfrm>
            <a:off x="4173357" y="1686942"/>
            <a:ext cx="1977242" cy="2971800"/>
          </a:xfrm>
          <a:prstGeom prst="uturnArrow">
            <a:avLst>
              <a:gd name="adj1" fmla="val 11817"/>
              <a:gd name="adj2" fmla="val 16910"/>
              <a:gd name="adj3" fmla="val 19975"/>
              <a:gd name="adj4" fmla="val 43750"/>
              <a:gd name="adj5" fmla="val 24121"/>
            </a:avLst>
          </a:prstGeom>
          <a:solidFill>
            <a:srgbClr val="FF6600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U-Turn Arrow 9">
            <a:extLst>
              <a:ext uri="{FF2B5EF4-FFF2-40B4-BE49-F238E27FC236}">
                <a16:creationId xmlns:a16="http://schemas.microsoft.com/office/drawing/2014/main" id="{7EFA4545-2B00-4249-926C-7C3488A013EE}"/>
              </a:ext>
            </a:extLst>
          </p:cNvPr>
          <p:cNvSpPr/>
          <p:nvPr/>
        </p:nvSpPr>
        <p:spPr>
          <a:xfrm rot="10800000" flipH="1">
            <a:off x="1721238" y="1865904"/>
            <a:ext cx="2975994" cy="3749040"/>
          </a:xfrm>
          <a:prstGeom prst="uturnArrow">
            <a:avLst>
              <a:gd name="adj1" fmla="val 7433"/>
              <a:gd name="adj2" fmla="val 13211"/>
              <a:gd name="adj3" fmla="val 15871"/>
              <a:gd name="adj4" fmla="val 43750"/>
              <a:gd name="adj5" fmla="val 24121"/>
            </a:avLst>
          </a:prstGeom>
          <a:solidFill>
            <a:srgbClr val="FF6600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72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5FEB-E6BF-DB4F-922A-54EEBFF5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322"/>
            <a:ext cx="9144000" cy="937005"/>
          </a:xfrm>
        </p:spPr>
        <p:txBody>
          <a:bodyPr/>
          <a:lstStyle/>
          <a:p>
            <a:r>
              <a:rPr lang="en-US" dirty="0"/>
              <a:t>Personal Responsibility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AA124-6604-434E-B51A-C98730192C2D}"/>
              </a:ext>
            </a:extLst>
          </p:cNvPr>
          <p:cNvSpPr/>
          <p:nvPr/>
        </p:nvSpPr>
        <p:spPr>
          <a:xfrm>
            <a:off x="384630" y="1971209"/>
            <a:ext cx="4521200" cy="280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What does this look like at work?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Are you seeing this during your A3 project?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100%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&gt; 100%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&lt; 100%</a:t>
            </a:r>
          </a:p>
        </p:txBody>
      </p:sp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3A7E03B9-7C8E-5041-8990-58B889396A8B}"/>
              </a:ext>
            </a:extLst>
          </p:cNvPr>
          <p:cNvSpPr/>
          <p:nvPr/>
        </p:nvSpPr>
        <p:spPr>
          <a:xfrm>
            <a:off x="5167884" y="1439752"/>
            <a:ext cx="2149272" cy="1799692"/>
          </a:xfrm>
          <a:prstGeom prst="noSmoking">
            <a:avLst/>
          </a:prstGeom>
          <a:solidFill>
            <a:srgbClr val="FF6600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BLAME</a:t>
            </a:r>
          </a:p>
        </p:txBody>
      </p: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4343BB79-F66C-A548-AFBC-3338E2CF7F2E}"/>
              </a:ext>
            </a:extLst>
          </p:cNvPr>
          <p:cNvSpPr/>
          <p:nvPr/>
        </p:nvSpPr>
        <p:spPr>
          <a:xfrm>
            <a:off x="6814094" y="3239444"/>
            <a:ext cx="2014389" cy="1686747"/>
          </a:xfrm>
          <a:prstGeom prst="noSmoking">
            <a:avLst/>
          </a:prstGeom>
          <a:solidFill>
            <a:srgbClr val="FF6600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FAULT</a:t>
            </a:r>
          </a:p>
        </p:txBody>
      </p:sp>
      <p:sp>
        <p:nvSpPr>
          <p:cNvPr id="7" name="&quot;No&quot; Symbol 6">
            <a:extLst>
              <a:ext uri="{FF2B5EF4-FFF2-40B4-BE49-F238E27FC236}">
                <a16:creationId xmlns:a16="http://schemas.microsoft.com/office/drawing/2014/main" id="{246266B8-A5CF-6244-AB26-82C51B3DC8D5}"/>
              </a:ext>
            </a:extLst>
          </p:cNvPr>
          <p:cNvSpPr/>
          <p:nvPr/>
        </p:nvSpPr>
        <p:spPr>
          <a:xfrm>
            <a:off x="3986698" y="3920504"/>
            <a:ext cx="2362371" cy="1933835"/>
          </a:xfrm>
          <a:prstGeom prst="noSmoking">
            <a:avLst/>
          </a:prstGeom>
          <a:solidFill>
            <a:srgbClr val="FF6600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1672960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296984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7D452"/>
                </a:solidFill>
                <a:latin typeface="Century Gothic" charset="0"/>
                <a:ea typeface="Century Gothic" charset="0"/>
                <a:cs typeface="Century Gothic" charset="0"/>
              </a:rPr>
              <a:t>Questions?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28800" y="1657350"/>
            <a:ext cx="5486400" cy="3943350"/>
          </a:xfrm>
          <a:prstGeom prst="rect">
            <a:avLst/>
          </a:prstGeom>
          <a:ln w="28575">
            <a:solidFill>
              <a:srgbClr val="AA4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/>
          <p:cNvSpPr/>
          <p:nvPr/>
        </p:nvSpPr>
        <p:spPr>
          <a:xfrm>
            <a:off x="3514725" y="857251"/>
            <a:ext cx="2114550" cy="1284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110" y="1123422"/>
            <a:ext cx="963781" cy="96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029" y="6243673"/>
            <a:ext cx="1821091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10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F8531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383"/>
            <a:ext cx="8229600" cy="3927780"/>
          </a:xfrm>
        </p:spPr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John Hunt</a:t>
            </a:r>
          </a:p>
          <a:p>
            <a:pPr marL="0" indent="0" algn="ctr">
              <a:buNone/>
            </a:pPr>
            <a:r>
              <a:rPr lang="en-US" sz="2800" dirty="0"/>
              <a:t>Oregon Manufacturing Extension Partnership</a:t>
            </a:r>
          </a:p>
          <a:p>
            <a:pPr marL="0" indent="0" algn="ctr">
              <a:buNone/>
            </a:pPr>
            <a:r>
              <a:rPr lang="en-US" sz="2800" dirty="0" err="1"/>
              <a:t>jhunt@omep.org</a:t>
            </a:r>
            <a:endParaRPr lang="en-US" sz="2800" dirty="0"/>
          </a:p>
          <a:p>
            <a:pPr marL="0" indent="0" algn="ctr">
              <a:buNone/>
            </a:pPr>
            <a:r>
              <a:rPr lang="en-US" sz="2800"/>
              <a:t>(541)-289-9921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dirty="0">
              <a:latin typeface="Mission Gothic Thin"/>
              <a:cs typeface="Mission Gothic Thin"/>
            </a:endParaRPr>
          </a:p>
          <a:p>
            <a:pPr marL="0" indent="0">
              <a:buNone/>
            </a:pPr>
            <a:endParaRPr lang="en-US" dirty="0">
              <a:latin typeface="Mission Gothic Thin"/>
              <a:cs typeface="Mission Gothic Thin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457200" y="6482080"/>
            <a:ext cx="211916" cy="18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CF4C-8E13-7749-B747-8AAC6505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183"/>
            <a:ext cx="8229600" cy="937005"/>
          </a:xfrm>
        </p:spPr>
        <p:txBody>
          <a:bodyPr/>
          <a:lstStyle/>
          <a:p>
            <a:r>
              <a:rPr lang="en-US" dirty="0"/>
              <a:t>Implementing Lean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04C744-4CAD-DD4C-A772-7EE870544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54" y="1639756"/>
            <a:ext cx="8745892" cy="42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B256-1F3D-6E4D-ADDF-E93EC6EB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Lean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F36B74-C52A-C844-A270-1B9032B86C2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4" y="1639756"/>
            <a:ext cx="8745892" cy="420212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A0A1E70-CB6F-8944-A416-08CC8A153CDC}"/>
              </a:ext>
            </a:extLst>
          </p:cNvPr>
          <p:cNvSpPr/>
          <p:nvPr/>
        </p:nvSpPr>
        <p:spPr>
          <a:xfrm>
            <a:off x="4228335" y="3740816"/>
            <a:ext cx="846083" cy="7672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1C6123-4566-7D4B-B4A7-AAECC8AACFE9}"/>
              </a:ext>
            </a:extLst>
          </p:cNvPr>
          <p:cNvSpPr/>
          <p:nvPr/>
        </p:nvSpPr>
        <p:spPr>
          <a:xfrm>
            <a:off x="2021163" y="2379727"/>
            <a:ext cx="846083" cy="7672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08BCCF-F493-E345-B89C-D3A7E06BC2EE}"/>
              </a:ext>
            </a:extLst>
          </p:cNvPr>
          <p:cNvSpPr/>
          <p:nvPr/>
        </p:nvSpPr>
        <p:spPr>
          <a:xfrm>
            <a:off x="5605190" y="2668760"/>
            <a:ext cx="846083" cy="7672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4B47F5-90C9-0C43-ABA6-C106C221CA11}"/>
              </a:ext>
            </a:extLst>
          </p:cNvPr>
          <p:cNvSpPr/>
          <p:nvPr/>
        </p:nvSpPr>
        <p:spPr>
          <a:xfrm>
            <a:off x="8064752" y="3803878"/>
            <a:ext cx="846083" cy="7672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8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69C6-47AC-8A4A-9E92-30FC2FBD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Lean</a:t>
            </a:r>
          </a:p>
        </p:txBody>
      </p:sp>
      <p:pic>
        <p:nvPicPr>
          <p:cNvPr id="4" name="Picture 2" descr="http://www-personal.umich.edu/~mrother/Extras_files/Kata%20Aid.jpg">
            <a:extLst>
              <a:ext uri="{FF2B5EF4-FFF2-40B4-BE49-F238E27FC236}">
                <a16:creationId xmlns:a16="http://schemas.microsoft.com/office/drawing/2014/main" id="{2216C15F-827A-8247-B8CC-281D77706F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43" y="1749051"/>
            <a:ext cx="5207713" cy="43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0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F301-EC42-8849-81AC-151DF0F5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1EC583-38BD-5840-B731-90BD780A4FE7}"/>
              </a:ext>
            </a:extLst>
          </p:cNvPr>
          <p:cNvSpPr/>
          <p:nvPr/>
        </p:nvSpPr>
        <p:spPr>
          <a:xfrm>
            <a:off x="670899" y="2372406"/>
            <a:ext cx="8015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Know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how to use the Gallup 12 as a tool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Understand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personal responsibility and what it looks like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Develop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skillset for delivery of clear expectations and performance measurement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Learn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how to drive desirable behaviors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Build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toolset for mentoring employees by using kata and 5Qs</a:t>
            </a:r>
          </a:p>
        </p:txBody>
      </p:sp>
    </p:spTree>
    <p:extLst>
      <p:ext uri="{BB962C8B-B14F-4D97-AF65-F5344CB8AC3E}">
        <p14:creationId xmlns:p14="http://schemas.microsoft.com/office/powerpoint/2010/main" val="394844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8891-9BD5-614A-8B07-2483E409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97951"/>
            <a:ext cx="8229600" cy="937005"/>
          </a:xfrm>
        </p:spPr>
        <p:txBody>
          <a:bodyPr/>
          <a:lstStyle/>
          <a:p>
            <a:r>
              <a:rPr lang="en-US" dirty="0"/>
              <a:t>Gallup 12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D55394-CB69-EF4D-A64D-4F04121E1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101" y="1612826"/>
            <a:ext cx="704779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1480-7C71-9740-A305-C255CB5E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12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C85A24-A604-D347-8F14-5A5505E0D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690" y="1639756"/>
            <a:ext cx="62486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8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3EF7-7477-944A-9370-B4D1CA44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Responsibility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CB14A8-3532-E842-9AD7-C082D5BA031F}"/>
              </a:ext>
            </a:extLst>
          </p:cNvPr>
          <p:cNvSpPr/>
          <p:nvPr/>
        </p:nvSpPr>
        <p:spPr>
          <a:xfrm>
            <a:off x="560337" y="2248791"/>
            <a:ext cx="3694671" cy="24006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Name of the game: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Personal Responsibility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What’s the goal: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World class manufacturing!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How do we get there?</a:t>
            </a:r>
          </a:p>
        </p:txBody>
      </p:sp>
      <p:pic>
        <p:nvPicPr>
          <p:cNvPr id="5" name="Picture 4" descr="Image result for chopsticks drawing">
            <a:extLst>
              <a:ext uri="{FF2B5EF4-FFF2-40B4-BE49-F238E27FC236}">
                <a16:creationId xmlns:a16="http://schemas.microsoft.com/office/drawing/2014/main" id="{D8E84E48-D891-A543-A1E0-3A10774EC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/>
          <a:stretch/>
        </p:blipFill>
        <p:spPr bwMode="auto">
          <a:xfrm>
            <a:off x="4364182" y="2489756"/>
            <a:ext cx="3434814" cy="23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98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6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71943F"/>
      </a:accent1>
      <a:accent2>
        <a:srgbClr val="B9632F"/>
      </a:accent2>
      <a:accent3>
        <a:srgbClr val="AAC54B"/>
      </a:accent3>
      <a:accent4>
        <a:srgbClr val="F6E3C9"/>
      </a:accent4>
      <a:accent5>
        <a:srgbClr val="EBEBEB"/>
      </a:accent5>
      <a:accent6>
        <a:srgbClr val="363729"/>
      </a:accent6>
      <a:hlink>
        <a:srgbClr val="B9632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9023</TotalTime>
  <Words>753</Words>
  <Application>Microsoft Macintosh PowerPoint</Application>
  <PresentationFormat>On-screen Show (4:3)</PresentationFormat>
  <Paragraphs>153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Geared Slab Bold</vt:lpstr>
      <vt:lpstr>Mission Gothic Thin</vt:lpstr>
      <vt:lpstr>Executive</vt:lpstr>
      <vt:lpstr>Principles of Lean Enterprise </vt:lpstr>
      <vt:lpstr>Stir The Paint</vt:lpstr>
      <vt:lpstr>Implementing Lean</vt:lpstr>
      <vt:lpstr>Implementing Lean</vt:lpstr>
      <vt:lpstr>Implementing Lean</vt:lpstr>
      <vt:lpstr>Learning Objectives</vt:lpstr>
      <vt:lpstr>Gallup 12 </vt:lpstr>
      <vt:lpstr>Gallup 12</vt:lpstr>
      <vt:lpstr>Personal Responsibility</vt:lpstr>
      <vt:lpstr>Behavior Vs. Attitude</vt:lpstr>
      <vt:lpstr>Behavior Vs. Attitude</vt:lpstr>
      <vt:lpstr>Observable &amp; Measurable</vt:lpstr>
      <vt:lpstr>Gear, Layered Expectations</vt:lpstr>
      <vt:lpstr>Leading Vs. Lagging</vt:lpstr>
      <vt:lpstr>Processes Get Results</vt:lpstr>
      <vt:lpstr>Forming Behaviors: ABC</vt:lpstr>
      <vt:lpstr>ABC Model: Consequences</vt:lpstr>
      <vt:lpstr>Performance Equation</vt:lpstr>
      <vt:lpstr>Manager Cycle</vt:lpstr>
      <vt:lpstr>Go to The Gemba</vt:lpstr>
      <vt:lpstr>PowerPoint Presentation</vt:lpstr>
      <vt:lpstr>Coaching Kata</vt:lpstr>
      <vt:lpstr>Manager Cycle</vt:lpstr>
      <vt:lpstr>Let’s Practice</vt:lpstr>
      <vt:lpstr>Personal Responsibility</vt:lpstr>
      <vt:lpstr>PowerPoint Presentation</vt:lpstr>
      <vt:lpstr>Thank You!</vt:lpstr>
    </vt:vector>
  </TitlesOfParts>
  <Company>OMEP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Agnor</dc:creator>
  <cp:lastModifiedBy>Microsoft Office User</cp:lastModifiedBy>
  <cp:revision>36</cp:revision>
  <dcterms:created xsi:type="dcterms:W3CDTF">2015-12-11T17:29:30Z</dcterms:created>
  <dcterms:modified xsi:type="dcterms:W3CDTF">2018-10-31T18:55:58Z</dcterms:modified>
</cp:coreProperties>
</file>