
<file path=[Content_Types].xml><?xml version="1.0" encoding="utf-8"?>
<Types xmlns="http://schemas.openxmlformats.org/package/2006/content-types">
  <Default Extension="png" ContentType="image/png"/>
  <Default Extension="jpeg" ContentType="image/jpeg"/>
  <Default Extension="emf" ContentType="image/x-emf"/>
  <Default Extension="xls" ContentType="application/vnd.ms-excel"/>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45" r:id="rId1"/>
  </p:sldMasterIdLst>
  <p:notesMasterIdLst>
    <p:notesMasterId r:id="rId48"/>
  </p:notesMasterIdLst>
  <p:sldIdLst>
    <p:sldId id="256" r:id="rId2"/>
    <p:sldId id="274" r:id="rId3"/>
    <p:sldId id="291" r:id="rId4"/>
    <p:sldId id="292" r:id="rId5"/>
    <p:sldId id="293" r:id="rId6"/>
    <p:sldId id="294" r:id="rId7"/>
    <p:sldId id="295" r:id="rId8"/>
    <p:sldId id="296" r:id="rId9"/>
    <p:sldId id="297" r:id="rId10"/>
    <p:sldId id="298" r:id="rId11"/>
    <p:sldId id="299" r:id="rId12"/>
    <p:sldId id="300" r:id="rId13"/>
    <p:sldId id="301" r:id="rId14"/>
    <p:sldId id="302" r:id="rId15"/>
    <p:sldId id="303" r:id="rId16"/>
    <p:sldId id="304" r:id="rId17"/>
    <p:sldId id="305" r:id="rId18"/>
    <p:sldId id="306" r:id="rId19"/>
    <p:sldId id="307" r:id="rId20"/>
    <p:sldId id="308" r:id="rId21"/>
    <p:sldId id="309" r:id="rId22"/>
    <p:sldId id="310" r:id="rId23"/>
    <p:sldId id="311" r:id="rId24"/>
    <p:sldId id="312" r:id="rId25"/>
    <p:sldId id="313" r:id="rId26"/>
    <p:sldId id="314" r:id="rId27"/>
    <p:sldId id="316" r:id="rId28"/>
    <p:sldId id="317" r:id="rId29"/>
    <p:sldId id="318" r:id="rId30"/>
    <p:sldId id="319" r:id="rId31"/>
    <p:sldId id="320" r:id="rId32"/>
    <p:sldId id="321" r:id="rId33"/>
    <p:sldId id="322" r:id="rId34"/>
    <p:sldId id="323" r:id="rId35"/>
    <p:sldId id="324" r:id="rId36"/>
    <p:sldId id="325" r:id="rId37"/>
    <p:sldId id="326" r:id="rId38"/>
    <p:sldId id="327" r:id="rId39"/>
    <p:sldId id="328" r:id="rId40"/>
    <p:sldId id="329" r:id="rId41"/>
    <p:sldId id="330" r:id="rId42"/>
    <p:sldId id="331" r:id="rId43"/>
    <p:sldId id="332" r:id="rId44"/>
    <p:sldId id="333" r:id="rId45"/>
    <p:sldId id="290" r:id="rId46"/>
    <p:sldId id="267" r:id="rId4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clrMode="bw"/>
  <p:clrMru>
    <a:srgbClr val="AAC64B"/>
    <a:srgbClr val="AA4F24"/>
    <a:srgbClr val="5F8531"/>
    <a:srgbClr val="F4DDBE"/>
    <a:srgbClr val="292A1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033"/>
    <p:restoredTop sz="85302"/>
  </p:normalViewPr>
  <p:slideViewPr>
    <p:cSldViewPr snapToGrid="0" snapToObjects="1">
      <p:cViewPr>
        <p:scale>
          <a:sx n="65" d="100"/>
          <a:sy n="65" d="100"/>
        </p:scale>
        <p:origin x="1992" y="122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BAFA0E0-2825-4761-BD38-DD948CC7B961}" type="doc">
      <dgm:prSet loTypeId="urn:microsoft.com/office/officeart/2005/8/layout/cycle8" loCatId="cycle" qsTypeId="urn:microsoft.com/office/officeart/2005/8/quickstyle/simple1" qsCatId="simple" csTypeId="urn:microsoft.com/office/officeart/2005/8/colors/colorful3" csCatId="colorful" phldr="1"/>
      <dgm:spPr/>
    </dgm:pt>
    <dgm:pt modelId="{11D49578-802E-47BA-9327-1F8CD795C3BE}">
      <dgm:prSet phldrT="[Text]"/>
      <dgm:spPr>
        <a:solidFill>
          <a:schemeClr val="accent1">
            <a:lumMod val="40000"/>
            <a:lumOff val="60000"/>
          </a:schemeClr>
        </a:solidFill>
      </dgm:spPr>
      <dgm:t>
        <a:bodyPr/>
        <a:lstStyle/>
        <a:p>
          <a:r>
            <a:rPr lang="en-US" dirty="0"/>
            <a:t>Plan</a:t>
          </a:r>
        </a:p>
      </dgm:t>
    </dgm:pt>
    <dgm:pt modelId="{2B05B61F-FB14-4840-A77A-9A83ECCD20B2}" type="parTrans" cxnId="{A40D3AC7-5E18-4CBE-A124-018E33C50466}">
      <dgm:prSet/>
      <dgm:spPr/>
      <dgm:t>
        <a:bodyPr/>
        <a:lstStyle/>
        <a:p>
          <a:endParaRPr lang="en-US"/>
        </a:p>
      </dgm:t>
    </dgm:pt>
    <dgm:pt modelId="{7DD7579E-762A-43F3-84A3-2BDD79E02A80}" type="sibTrans" cxnId="{A40D3AC7-5E18-4CBE-A124-018E33C50466}">
      <dgm:prSet/>
      <dgm:spPr/>
      <dgm:t>
        <a:bodyPr/>
        <a:lstStyle/>
        <a:p>
          <a:endParaRPr lang="en-US"/>
        </a:p>
      </dgm:t>
    </dgm:pt>
    <dgm:pt modelId="{0CF57F87-B7A6-4EF7-B3C3-29973F3A9FEB}">
      <dgm:prSet phldrT="[Text]"/>
      <dgm:spPr>
        <a:solidFill>
          <a:schemeClr val="accent3">
            <a:lumMod val="40000"/>
            <a:lumOff val="60000"/>
          </a:schemeClr>
        </a:solidFill>
      </dgm:spPr>
      <dgm:t>
        <a:bodyPr/>
        <a:lstStyle/>
        <a:p>
          <a:r>
            <a:rPr lang="en-US" dirty="0"/>
            <a:t>Do</a:t>
          </a:r>
        </a:p>
      </dgm:t>
    </dgm:pt>
    <dgm:pt modelId="{535CF63D-ED74-41F1-9748-A240B5848666}" type="parTrans" cxnId="{D16F8F64-3882-49D2-A0BF-7490B3B7453F}">
      <dgm:prSet/>
      <dgm:spPr/>
      <dgm:t>
        <a:bodyPr/>
        <a:lstStyle/>
        <a:p>
          <a:endParaRPr lang="en-US"/>
        </a:p>
      </dgm:t>
    </dgm:pt>
    <dgm:pt modelId="{17766ACE-7692-4521-8ECD-313F99B9BF36}" type="sibTrans" cxnId="{D16F8F64-3882-49D2-A0BF-7490B3B7453F}">
      <dgm:prSet/>
      <dgm:spPr/>
      <dgm:t>
        <a:bodyPr/>
        <a:lstStyle/>
        <a:p>
          <a:endParaRPr lang="en-US"/>
        </a:p>
      </dgm:t>
    </dgm:pt>
    <dgm:pt modelId="{A13EA432-5D04-44D9-A11C-BB2CB9054C17}">
      <dgm:prSet phldrT="[Text]"/>
      <dgm:spPr>
        <a:solidFill>
          <a:schemeClr val="accent3">
            <a:lumMod val="20000"/>
            <a:lumOff val="80000"/>
          </a:schemeClr>
        </a:solidFill>
      </dgm:spPr>
      <dgm:t>
        <a:bodyPr/>
        <a:lstStyle/>
        <a:p>
          <a:r>
            <a:rPr lang="en-US" dirty="0"/>
            <a:t>Check</a:t>
          </a:r>
        </a:p>
      </dgm:t>
    </dgm:pt>
    <dgm:pt modelId="{0105D04F-2713-49B8-880C-3E2C21BC85B8}" type="parTrans" cxnId="{632E150D-FEA8-4EC9-87BE-2025E3697AED}">
      <dgm:prSet/>
      <dgm:spPr/>
      <dgm:t>
        <a:bodyPr/>
        <a:lstStyle/>
        <a:p>
          <a:endParaRPr lang="en-US"/>
        </a:p>
      </dgm:t>
    </dgm:pt>
    <dgm:pt modelId="{AA23D434-39F2-443A-A537-2673DCF419F7}" type="sibTrans" cxnId="{632E150D-FEA8-4EC9-87BE-2025E3697AED}">
      <dgm:prSet/>
      <dgm:spPr/>
      <dgm:t>
        <a:bodyPr/>
        <a:lstStyle/>
        <a:p>
          <a:endParaRPr lang="en-US"/>
        </a:p>
      </dgm:t>
    </dgm:pt>
    <dgm:pt modelId="{BF822D39-7D1D-498C-B647-6004347F3F9D}">
      <dgm:prSet phldrT="[Text]"/>
      <dgm:spPr>
        <a:solidFill>
          <a:schemeClr val="bg1">
            <a:lumMod val="85000"/>
          </a:schemeClr>
        </a:solidFill>
      </dgm:spPr>
      <dgm:t>
        <a:bodyPr/>
        <a:lstStyle/>
        <a:p>
          <a:r>
            <a:rPr lang="en-US" dirty="0"/>
            <a:t>Adjust</a:t>
          </a:r>
        </a:p>
      </dgm:t>
    </dgm:pt>
    <dgm:pt modelId="{F7FAA5CD-CA4B-4B06-B5B6-40F31E1B5015}" type="parTrans" cxnId="{4A941035-D4F9-4925-A7E3-BA3E6BC8D661}">
      <dgm:prSet/>
      <dgm:spPr/>
      <dgm:t>
        <a:bodyPr/>
        <a:lstStyle/>
        <a:p>
          <a:endParaRPr lang="en-US"/>
        </a:p>
      </dgm:t>
    </dgm:pt>
    <dgm:pt modelId="{A52B7AB9-F27A-4DB7-B5F6-2C89F0C132E4}" type="sibTrans" cxnId="{4A941035-D4F9-4925-A7E3-BA3E6BC8D661}">
      <dgm:prSet/>
      <dgm:spPr/>
      <dgm:t>
        <a:bodyPr/>
        <a:lstStyle/>
        <a:p>
          <a:endParaRPr lang="en-US"/>
        </a:p>
      </dgm:t>
    </dgm:pt>
    <dgm:pt modelId="{00A160A5-068A-4F06-850E-C952AFDCCDC1}" type="pres">
      <dgm:prSet presAssocID="{9BAFA0E0-2825-4761-BD38-DD948CC7B961}" presName="compositeShape" presStyleCnt="0">
        <dgm:presLayoutVars>
          <dgm:chMax val="7"/>
          <dgm:dir/>
          <dgm:resizeHandles val="exact"/>
        </dgm:presLayoutVars>
      </dgm:prSet>
      <dgm:spPr/>
    </dgm:pt>
    <dgm:pt modelId="{C0D8F48D-8792-43BE-9C85-2C182BCC9C2C}" type="pres">
      <dgm:prSet presAssocID="{9BAFA0E0-2825-4761-BD38-DD948CC7B961}" presName="wedge1" presStyleLbl="node1" presStyleIdx="0" presStyleCnt="4"/>
      <dgm:spPr/>
    </dgm:pt>
    <dgm:pt modelId="{6FD7407A-1B2F-49DD-82D9-2E54C9776EB5}" type="pres">
      <dgm:prSet presAssocID="{9BAFA0E0-2825-4761-BD38-DD948CC7B961}" presName="dummy1a" presStyleCnt="0"/>
      <dgm:spPr/>
    </dgm:pt>
    <dgm:pt modelId="{E5EC0E5A-6301-4A14-B1BC-8C9B07D34AA0}" type="pres">
      <dgm:prSet presAssocID="{9BAFA0E0-2825-4761-BD38-DD948CC7B961}" presName="dummy1b" presStyleCnt="0"/>
      <dgm:spPr/>
    </dgm:pt>
    <dgm:pt modelId="{CB2B2624-95E1-422B-8429-707C56A7F817}" type="pres">
      <dgm:prSet presAssocID="{9BAFA0E0-2825-4761-BD38-DD948CC7B961}" presName="wedge1Tx" presStyleLbl="node1" presStyleIdx="0" presStyleCnt="4">
        <dgm:presLayoutVars>
          <dgm:chMax val="0"/>
          <dgm:chPref val="0"/>
          <dgm:bulletEnabled val="1"/>
        </dgm:presLayoutVars>
      </dgm:prSet>
      <dgm:spPr/>
    </dgm:pt>
    <dgm:pt modelId="{2012ADAD-1A4B-4383-A900-452C6BCC79C5}" type="pres">
      <dgm:prSet presAssocID="{9BAFA0E0-2825-4761-BD38-DD948CC7B961}" presName="wedge2" presStyleLbl="node1" presStyleIdx="1" presStyleCnt="4"/>
      <dgm:spPr/>
    </dgm:pt>
    <dgm:pt modelId="{0B21E797-3DFB-489A-8F94-BFD0D56C9D4C}" type="pres">
      <dgm:prSet presAssocID="{9BAFA0E0-2825-4761-BD38-DD948CC7B961}" presName="dummy2a" presStyleCnt="0"/>
      <dgm:spPr/>
    </dgm:pt>
    <dgm:pt modelId="{4D1F8D13-E661-45A3-BEF1-3CC9E4C9881C}" type="pres">
      <dgm:prSet presAssocID="{9BAFA0E0-2825-4761-BD38-DD948CC7B961}" presName="dummy2b" presStyleCnt="0"/>
      <dgm:spPr/>
    </dgm:pt>
    <dgm:pt modelId="{E37B1960-8B1B-49E3-AE9B-E39E267F35FE}" type="pres">
      <dgm:prSet presAssocID="{9BAFA0E0-2825-4761-BD38-DD948CC7B961}" presName="wedge2Tx" presStyleLbl="node1" presStyleIdx="1" presStyleCnt="4">
        <dgm:presLayoutVars>
          <dgm:chMax val="0"/>
          <dgm:chPref val="0"/>
          <dgm:bulletEnabled val="1"/>
        </dgm:presLayoutVars>
      </dgm:prSet>
      <dgm:spPr/>
    </dgm:pt>
    <dgm:pt modelId="{755B1D31-DFEF-4E99-882D-F9E16D5FF4FF}" type="pres">
      <dgm:prSet presAssocID="{9BAFA0E0-2825-4761-BD38-DD948CC7B961}" presName="wedge3" presStyleLbl="node1" presStyleIdx="2" presStyleCnt="4"/>
      <dgm:spPr/>
    </dgm:pt>
    <dgm:pt modelId="{0E7993ED-FE85-4F1F-B31E-6E1EC1AE7C2E}" type="pres">
      <dgm:prSet presAssocID="{9BAFA0E0-2825-4761-BD38-DD948CC7B961}" presName="dummy3a" presStyleCnt="0"/>
      <dgm:spPr/>
    </dgm:pt>
    <dgm:pt modelId="{1E9674A9-D585-4C04-B2B7-25C37BBA6346}" type="pres">
      <dgm:prSet presAssocID="{9BAFA0E0-2825-4761-BD38-DD948CC7B961}" presName="dummy3b" presStyleCnt="0"/>
      <dgm:spPr/>
    </dgm:pt>
    <dgm:pt modelId="{E65B8298-FCE4-4721-8CB4-24993AEEFA35}" type="pres">
      <dgm:prSet presAssocID="{9BAFA0E0-2825-4761-BD38-DD948CC7B961}" presName="wedge3Tx" presStyleLbl="node1" presStyleIdx="2" presStyleCnt="4">
        <dgm:presLayoutVars>
          <dgm:chMax val="0"/>
          <dgm:chPref val="0"/>
          <dgm:bulletEnabled val="1"/>
        </dgm:presLayoutVars>
      </dgm:prSet>
      <dgm:spPr/>
    </dgm:pt>
    <dgm:pt modelId="{EC8D6FC1-A13E-4965-B807-8641D184CAD1}" type="pres">
      <dgm:prSet presAssocID="{9BAFA0E0-2825-4761-BD38-DD948CC7B961}" presName="wedge4" presStyleLbl="node1" presStyleIdx="3" presStyleCnt="4"/>
      <dgm:spPr/>
    </dgm:pt>
    <dgm:pt modelId="{47713E4D-598C-4A17-B1A9-3CC4740234E8}" type="pres">
      <dgm:prSet presAssocID="{9BAFA0E0-2825-4761-BD38-DD948CC7B961}" presName="dummy4a" presStyleCnt="0"/>
      <dgm:spPr/>
    </dgm:pt>
    <dgm:pt modelId="{78C73ABB-82C6-4EF9-AABA-4A1FA3C48E81}" type="pres">
      <dgm:prSet presAssocID="{9BAFA0E0-2825-4761-BD38-DD948CC7B961}" presName="dummy4b" presStyleCnt="0"/>
      <dgm:spPr/>
    </dgm:pt>
    <dgm:pt modelId="{14A2932B-B3FE-4DD6-9CF1-442A3F023B4A}" type="pres">
      <dgm:prSet presAssocID="{9BAFA0E0-2825-4761-BD38-DD948CC7B961}" presName="wedge4Tx" presStyleLbl="node1" presStyleIdx="3" presStyleCnt="4">
        <dgm:presLayoutVars>
          <dgm:chMax val="0"/>
          <dgm:chPref val="0"/>
          <dgm:bulletEnabled val="1"/>
        </dgm:presLayoutVars>
      </dgm:prSet>
      <dgm:spPr/>
    </dgm:pt>
    <dgm:pt modelId="{8AC7F158-8DF4-4985-B836-71865E65AF57}" type="pres">
      <dgm:prSet presAssocID="{7DD7579E-762A-43F3-84A3-2BDD79E02A80}" presName="arrowWedge1" presStyleLbl="fgSibTrans2D1" presStyleIdx="0" presStyleCnt="4"/>
      <dgm:spPr/>
    </dgm:pt>
    <dgm:pt modelId="{3C3C6F0F-D00B-49F0-9B9D-74F0EB00A810}" type="pres">
      <dgm:prSet presAssocID="{17766ACE-7692-4521-8ECD-313F99B9BF36}" presName="arrowWedge2" presStyleLbl="fgSibTrans2D1" presStyleIdx="1" presStyleCnt="4"/>
      <dgm:spPr/>
    </dgm:pt>
    <dgm:pt modelId="{C552C3F1-A967-4CFC-8DFA-4E6554E4BC11}" type="pres">
      <dgm:prSet presAssocID="{AA23D434-39F2-443A-A537-2673DCF419F7}" presName="arrowWedge3" presStyleLbl="fgSibTrans2D1" presStyleIdx="2" presStyleCnt="4"/>
      <dgm:spPr/>
    </dgm:pt>
    <dgm:pt modelId="{BEE4505D-C7A7-43F9-8BF4-6D34B7793A72}" type="pres">
      <dgm:prSet presAssocID="{A52B7AB9-F27A-4DB7-B5F6-2C89F0C132E4}" presName="arrowWedge4" presStyleLbl="fgSibTrans2D1" presStyleIdx="3" presStyleCnt="4"/>
      <dgm:spPr/>
    </dgm:pt>
  </dgm:ptLst>
  <dgm:cxnLst>
    <dgm:cxn modelId="{D62C6005-DCFC-495C-B12D-EADEA400836D}" type="presOf" srcId="{11D49578-802E-47BA-9327-1F8CD795C3BE}" destId="{C0D8F48D-8792-43BE-9C85-2C182BCC9C2C}" srcOrd="0" destOrd="0" presId="urn:microsoft.com/office/officeart/2005/8/layout/cycle8"/>
    <dgm:cxn modelId="{632E150D-FEA8-4EC9-87BE-2025E3697AED}" srcId="{9BAFA0E0-2825-4761-BD38-DD948CC7B961}" destId="{A13EA432-5D04-44D9-A11C-BB2CB9054C17}" srcOrd="2" destOrd="0" parTransId="{0105D04F-2713-49B8-880C-3E2C21BC85B8}" sibTransId="{AA23D434-39F2-443A-A537-2673DCF419F7}"/>
    <dgm:cxn modelId="{A2761A20-F8B8-43F4-82CB-BED7B089FC93}" type="presOf" srcId="{9BAFA0E0-2825-4761-BD38-DD948CC7B961}" destId="{00A160A5-068A-4F06-850E-C952AFDCCDC1}" srcOrd="0" destOrd="0" presId="urn:microsoft.com/office/officeart/2005/8/layout/cycle8"/>
    <dgm:cxn modelId="{4A941035-D4F9-4925-A7E3-BA3E6BC8D661}" srcId="{9BAFA0E0-2825-4761-BD38-DD948CC7B961}" destId="{BF822D39-7D1D-498C-B647-6004347F3F9D}" srcOrd="3" destOrd="0" parTransId="{F7FAA5CD-CA4B-4B06-B5B6-40F31E1B5015}" sibTransId="{A52B7AB9-F27A-4DB7-B5F6-2C89F0C132E4}"/>
    <dgm:cxn modelId="{AD193A47-8B38-4C91-9302-317A625F87B3}" type="presOf" srcId="{A13EA432-5D04-44D9-A11C-BB2CB9054C17}" destId="{E65B8298-FCE4-4721-8CB4-24993AEEFA35}" srcOrd="1" destOrd="0" presId="urn:microsoft.com/office/officeart/2005/8/layout/cycle8"/>
    <dgm:cxn modelId="{D16F8F64-3882-49D2-A0BF-7490B3B7453F}" srcId="{9BAFA0E0-2825-4761-BD38-DD948CC7B961}" destId="{0CF57F87-B7A6-4EF7-B3C3-29973F3A9FEB}" srcOrd="1" destOrd="0" parTransId="{535CF63D-ED74-41F1-9748-A240B5848666}" sibTransId="{17766ACE-7692-4521-8ECD-313F99B9BF36}"/>
    <dgm:cxn modelId="{D216D865-A3F0-4125-B014-82F15C22D1BC}" type="presOf" srcId="{A13EA432-5D04-44D9-A11C-BB2CB9054C17}" destId="{755B1D31-DFEF-4E99-882D-F9E16D5FF4FF}" srcOrd="0" destOrd="0" presId="urn:microsoft.com/office/officeart/2005/8/layout/cycle8"/>
    <dgm:cxn modelId="{64BA3B9C-CC05-4DE4-BD2C-5DB097CC1E2B}" type="presOf" srcId="{0CF57F87-B7A6-4EF7-B3C3-29973F3A9FEB}" destId="{2012ADAD-1A4B-4383-A900-452C6BCC79C5}" srcOrd="0" destOrd="0" presId="urn:microsoft.com/office/officeart/2005/8/layout/cycle8"/>
    <dgm:cxn modelId="{1A42429C-DC44-4FBA-8A30-40FC14155F35}" type="presOf" srcId="{11D49578-802E-47BA-9327-1F8CD795C3BE}" destId="{CB2B2624-95E1-422B-8429-707C56A7F817}" srcOrd="1" destOrd="0" presId="urn:microsoft.com/office/officeart/2005/8/layout/cycle8"/>
    <dgm:cxn modelId="{A40D3AC7-5E18-4CBE-A124-018E33C50466}" srcId="{9BAFA0E0-2825-4761-BD38-DD948CC7B961}" destId="{11D49578-802E-47BA-9327-1F8CD795C3BE}" srcOrd="0" destOrd="0" parTransId="{2B05B61F-FB14-4840-A77A-9A83ECCD20B2}" sibTransId="{7DD7579E-762A-43F3-84A3-2BDD79E02A80}"/>
    <dgm:cxn modelId="{183A57D5-6615-46ED-9EDF-D771242297E7}" type="presOf" srcId="{0CF57F87-B7A6-4EF7-B3C3-29973F3A9FEB}" destId="{E37B1960-8B1B-49E3-AE9B-E39E267F35FE}" srcOrd="1" destOrd="0" presId="urn:microsoft.com/office/officeart/2005/8/layout/cycle8"/>
    <dgm:cxn modelId="{E38E78F0-2094-442D-977A-946052AD328E}" type="presOf" srcId="{BF822D39-7D1D-498C-B647-6004347F3F9D}" destId="{14A2932B-B3FE-4DD6-9CF1-442A3F023B4A}" srcOrd="1" destOrd="0" presId="urn:microsoft.com/office/officeart/2005/8/layout/cycle8"/>
    <dgm:cxn modelId="{614890FA-B69D-46BD-97FB-49D7AFFF9127}" type="presOf" srcId="{BF822D39-7D1D-498C-B647-6004347F3F9D}" destId="{EC8D6FC1-A13E-4965-B807-8641D184CAD1}" srcOrd="0" destOrd="0" presId="urn:microsoft.com/office/officeart/2005/8/layout/cycle8"/>
    <dgm:cxn modelId="{42FC16D3-023F-40D6-9902-D900DB604130}" type="presParOf" srcId="{00A160A5-068A-4F06-850E-C952AFDCCDC1}" destId="{C0D8F48D-8792-43BE-9C85-2C182BCC9C2C}" srcOrd="0" destOrd="0" presId="urn:microsoft.com/office/officeart/2005/8/layout/cycle8"/>
    <dgm:cxn modelId="{05E56A63-F45B-4347-A007-E90A33031436}" type="presParOf" srcId="{00A160A5-068A-4F06-850E-C952AFDCCDC1}" destId="{6FD7407A-1B2F-49DD-82D9-2E54C9776EB5}" srcOrd="1" destOrd="0" presId="urn:microsoft.com/office/officeart/2005/8/layout/cycle8"/>
    <dgm:cxn modelId="{2F603D94-1A32-4601-BAFE-3DE5472BB553}" type="presParOf" srcId="{00A160A5-068A-4F06-850E-C952AFDCCDC1}" destId="{E5EC0E5A-6301-4A14-B1BC-8C9B07D34AA0}" srcOrd="2" destOrd="0" presId="urn:microsoft.com/office/officeart/2005/8/layout/cycle8"/>
    <dgm:cxn modelId="{9959D6E2-399D-4A61-9B06-D60311397ED5}" type="presParOf" srcId="{00A160A5-068A-4F06-850E-C952AFDCCDC1}" destId="{CB2B2624-95E1-422B-8429-707C56A7F817}" srcOrd="3" destOrd="0" presId="urn:microsoft.com/office/officeart/2005/8/layout/cycle8"/>
    <dgm:cxn modelId="{1D4BA89F-3746-4BAE-8686-63D40644F1CD}" type="presParOf" srcId="{00A160A5-068A-4F06-850E-C952AFDCCDC1}" destId="{2012ADAD-1A4B-4383-A900-452C6BCC79C5}" srcOrd="4" destOrd="0" presId="urn:microsoft.com/office/officeart/2005/8/layout/cycle8"/>
    <dgm:cxn modelId="{CEE03321-5680-44F1-9EC6-4E49A8B9D975}" type="presParOf" srcId="{00A160A5-068A-4F06-850E-C952AFDCCDC1}" destId="{0B21E797-3DFB-489A-8F94-BFD0D56C9D4C}" srcOrd="5" destOrd="0" presId="urn:microsoft.com/office/officeart/2005/8/layout/cycle8"/>
    <dgm:cxn modelId="{D19C8D95-D32B-4600-8637-68357B8B932E}" type="presParOf" srcId="{00A160A5-068A-4F06-850E-C952AFDCCDC1}" destId="{4D1F8D13-E661-45A3-BEF1-3CC9E4C9881C}" srcOrd="6" destOrd="0" presId="urn:microsoft.com/office/officeart/2005/8/layout/cycle8"/>
    <dgm:cxn modelId="{6428797C-F628-4929-9A43-8CBA8DC991FB}" type="presParOf" srcId="{00A160A5-068A-4F06-850E-C952AFDCCDC1}" destId="{E37B1960-8B1B-49E3-AE9B-E39E267F35FE}" srcOrd="7" destOrd="0" presId="urn:microsoft.com/office/officeart/2005/8/layout/cycle8"/>
    <dgm:cxn modelId="{BFC34F8A-612E-4363-946A-13F475A19EA9}" type="presParOf" srcId="{00A160A5-068A-4F06-850E-C952AFDCCDC1}" destId="{755B1D31-DFEF-4E99-882D-F9E16D5FF4FF}" srcOrd="8" destOrd="0" presId="urn:microsoft.com/office/officeart/2005/8/layout/cycle8"/>
    <dgm:cxn modelId="{41016DB4-08EC-4C2A-BCD0-04B102C38C59}" type="presParOf" srcId="{00A160A5-068A-4F06-850E-C952AFDCCDC1}" destId="{0E7993ED-FE85-4F1F-B31E-6E1EC1AE7C2E}" srcOrd="9" destOrd="0" presId="urn:microsoft.com/office/officeart/2005/8/layout/cycle8"/>
    <dgm:cxn modelId="{8AD3D8B9-2013-4FBE-B4B9-5F9829BFB8D7}" type="presParOf" srcId="{00A160A5-068A-4F06-850E-C952AFDCCDC1}" destId="{1E9674A9-D585-4C04-B2B7-25C37BBA6346}" srcOrd="10" destOrd="0" presId="urn:microsoft.com/office/officeart/2005/8/layout/cycle8"/>
    <dgm:cxn modelId="{667B3361-990D-441E-92B8-7EDB0D6BD852}" type="presParOf" srcId="{00A160A5-068A-4F06-850E-C952AFDCCDC1}" destId="{E65B8298-FCE4-4721-8CB4-24993AEEFA35}" srcOrd="11" destOrd="0" presId="urn:microsoft.com/office/officeart/2005/8/layout/cycle8"/>
    <dgm:cxn modelId="{E39BD389-6C7C-43B3-AF47-13D33AED8E7D}" type="presParOf" srcId="{00A160A5-068A-4F06-850E-C952AFDCCDC1}" destId="{EC8D6FC1-A13E-4965-B807-8641D184CAD1}" srcOrd="12" destOrd="0" presId="urn:microsoft.com/office/officeart/2005/8/layout/cycle8"/>
    <dgm:cxn modelId="{CD5D6ED4-6147-4351-A60D-4C400434F826}" type="presParOf" srcId="{00A160A5-068A-4F06-850E-C952AFDCCDC1}" destId="{47713E4D-598C-4A17-B1A9-3CC4740234E8}" srcOrd="13" destOrd="0" presId="urn:microsoft.com/office/officeart/2005/8/layout/cycle8"/>
    <dgm:cxn modelId="{6D177D4A-C4A1-4BDF-A1E0-F821EEB129D3}" type="presParOf" srcId="{00A160A5-068A-4F06-850E-C952AFDCCDC1}" destId="{78C73ABB-82C6-4EF9-AABA-4A1FA3C48E81}" srcOrd="14" destOrd="0" presId="urn:microsoft.com/office/officeart/2005/8/layout/cycle8"/>
    <dgm:cxn modelId="{CBD3B21A-AC50-4FAB-815D-F5BEF3CAB2DB}" type="presParOf" srcId="{00A160A5-068A-4F06-850E-C952AFDCCDC1}" destId="{14A2932B-B3FE-4DD6-9CF1-442A3F023B4A}" srcOrd="15" destOrd="0" presId="urn:microsoft.com/office/officeart/2005/8/layout/cycle8"/>
    <dgm:cxn modelId="{9FC1781D-113F-4410-9AA7-94EA48C58B9C}" type="presParOf" srcId="{00A160A5-068A-4F06-850E-C952AFDCCDC1}" destId="{8AC7F158-8DF4-4985-B836-71865E65AF57}" srcOrd="16" destOrd="0" presId="urn:microsoft.com/office/officeart/2005/8/layout/cycle8"/>
    <dgm:cxn modelId="{9190D80E-CDBA-4F2A-A3FC-4878F8176D67}" type="presParOf" srcId="{00A160A5-068A-4F06-850E-C952AFDCCDC1}" destId="{3C3C6F0F-D00B-49F0-9B9D-74F0EB00A810}" srcOrd="17" destOrd="0" presId="urn:microsoft.com/office/officeart/2005/8/layout/cycle8"/>
    <dgm:cxn modelId="{CD29AC93-72F6-47F8-9952-609716CBB2DF}" type="presParOf" srcId="{00A160A5-068A-4F06-850E-C952AFDCCDC1}" destId="{C552C3F1-A967-4CFC-8DFA-4E6554E4BC11}" srcOrd="18" destOrd="0" presId="urn:microsoft.com/office/officeart/2005/8/layout/cycle8"/>
    <dgm:cxn modelId="{89C6874B-356E-4DA7-8AB4-C5B70091489D}" type="presParOf" srcId="{00A160A5-068A-4F06-850E-C952AFDCCDC1}" destId="{BEE4505D-C7A7-43F9-8BF4-6D34B7793A72}" srcOrd="19" destOrd="0" presId="urn:microsoft.com/office/officeart/2005/8/layout/cycle8"/>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BAFA0E0-2825-4761-BD38-DD948CC7B961}" type="doc">
      <dgm:prSet loTypeId="urn:microsoft.com/office/officeart/2005/8/layout/cycle8" loCatId="cycle" qsTypeId="urn:microsoft.com/office/officeart/2005/8/quickstyle/simple1" qsCatId="simple" csTypeId="urn:microsoft.com/office/officeart/2005/8/colors/colorful3" csCatId="colorful" phldr="1"/>
      <dgm:spPr/>
    </dgm:pt>
    <dgm:pt modelId="{11D49578-802E-47BA-9327-1F8CD795C3BE}">
      <dgm:prSet phldrT="[Text]"/>
      <dgm:spPr>
        <a:solidFill>
          <a:schemeClr val="bg1">
            <a:lumMod val="85000"/>
          </a:schemeClr>
        </a:solidFill>
      </dgm:spPr>
      <dgm:t>
        <a:bodyPr/>
        <a:lstStyle/>
        <a:p>
          <a:r>
            <a:rPr lang="en-US" dirty="0"/>
            <a:t>Plan</a:t>
          </a:r>
        </a:p>
      </dgm:t>
    </dgm:pt>
    <dgm:pt modelId="{2B05B61F-FB14-4840-A77A-9A83ECCD20B2}" type="parTrans" cxnId="{A40D3AC7-5E18-4CBE-A124-018E33C50466}">
      <dgm:prSet/>
      <dgm:spPr/>
      <dgm:t>
        <a:bodyPr/>
        <a:lstStyle/>
        <a:p>
          <a:endParaRPr lang="en-US"/>
        </a:p>
      </dgm:t>
    </dgm:pt>
    <dgm:pt modelId="{7DD7579E-762A-43F3-84A3-2BDD79E02A80}" type="sibTrans" cxnId="{A40D3AC7-5E18-4CBE-A124-018E33C50466}">
      <dgm:prSet/>
      <dgm:spPr/>
      <dgm:t>
        <a:bodyPr/>
        <a:lstStyle/>
        <a:p>
          <a:endParaRPr lang="en-US"/>
        </a:p>
      </dgm:t>
    </dgm:pt>
    <dgm:pt modelId="{0CF57F87-B7A6-4EF7-B3C3-29973F3A9FEB}">
      <dgm:prSet phldrT="[Text]"/>
      <dgm:spPr/>
      <dgm:t>
        <a:bodyPr/>
        <a:lstStyle/>
        <a:p>
          <a:r>
            <a:rPr lang="en-US" dirty="0"/>
            <a:t>Do</a:t>
          </a:r>
        </a:p>
      </dgm:t>
    </dgm:pt>
    <dgm:pt modelId="{535CF63D-ED74-41F1-9748-A240B5848666}" type="parTrans" cxnId="{D16F8F64-3882-49D2-A0BF-7490B3B7453F}">
      <dgm:prSet/>
      <dgm:spPr/>
      <dgm:t>
        <a:bodyPr/>
        <a:lstStyle/>
        <a:p>
          <a:endParaRPr lang="en-US"/>
        </a:p>
      </dgm:t>
    </dgm:pt>
    <dgm:pt modelId="{17766ACE-7692-4521-8ECD-313F99B9BF36}" type="sibTrans" cxnId="{D16F8F64-3882-49D2-A0BF-7490B3B7453F}">
      <dgm:prSet/>
      <dgm:spPr/>
      <dgm:t>
        <a:bodyPr/>
        <a:lstStyle/>
        <a:p>
          <a:endParaRPr lang="en-US"/>
        </a:p>
      </dgm:t>
    </dgm:pt>
    <dgm:pt modelId="{A13EA432-5D04-44D9-A11C-BB2CB9054C17}">
      <dgm:prSet phldrT="[Text]"/>
      <dgm:spPr/>
      <dgm:t>
        <a:bodyPr/>
        <a:lstStyle/>
        <a:p>
          <a:r>
            <a:rPr lang="en-US" dirty="0"/>
            <a:t>Check</a:t>
          </a:r>
        </a:p>
      </dgm:t>
    </dgm:pt>
    <dgm:pt modelId="{0105D04F-2713-49B8-880C-3E2C21BC85B8}" type="parTrans" cxnId="{632E150D-FEA8-4EC9-87BE-2025E3697AED}">
      <dgm:prSet/>
      <dgm:spPr/>
      <dgm:t>
        <a:bodyPr/>
        <a:lstStyle/>
        <a:p>
          <a:endParaRPr lang="en-US"/>
        </a:p>
      </dgm:t>
    </dgm:pt>
    <dgm:pt modelId="{AA23D434-39F2-443A-A537-2673DCF419F7}" type="sibTrans" cxnId="{632E150D-FEA8-4EC9-87BE-2025E3697AED}">
      <dgm:prSet/>
      <dgm:spPr/>
      <dgm:t>
        <a:bodyPr/>
        <a:lstStyle/>
        <a:p>
          <a:endParaRPr lang="en-US"/>
        </a:p>
      </dgm:t>
    </dgm:pt>
    <dgm:pt modelId="{BF822D39-7D1D-498C-B647-6004347F3F9D}">
      <dgm:prSet phldrT="[Text]"/>
      <dgm:spPr/>
      <dgm:t>
        <a:bodyPr/>
        <a:lstStyle/>
        <a:p>
          <a:r>
            <a:rPr lang="en-US" dirty="0"/>
            <a:t>Adjust</a:t>
          </a:r>
        </a:p>
      </dgm:t>
    </dgm:pt>
    <dgm:pt modelId="{F7FAA5CD-CA4B-4B06-B5B6-40F31E1B5015}" type="parTrans" cxnId="{4A941035-D4F9-4925-A7E3-BA3E6BC8D661}">
      <dgm:prSet/>
      <dgm:spPr/>
      <dgm:t>
        <a:bodyPr/>
        <a:lstStyle/>
        <a:p>
          <a:endParaRPr lang="en-US"/>
        </a:p>
      </dgm:t>
    </dgm:pt>
    <dgm:pt modelId="{A52B7AB9-F27A-4DB7-B5F6-2C89F0C132E4}" type="sibTrans" cxnId="{4A941035-D4F9-4925-A7E3-BA3E6BC8D661}">
      <dgm:prSet/>
      <dgm:spPr/>
      <dgm:t>
        <a:bodyPr/>
        <a:lstStyle/>
        <a:p>
          <a:endParaRPr lang="en-US"/>
        </a:p>
      </dgm:t>
    </dgm:pt>
    <dgm:pt modelId="{00A160A5-068A-4F06-850E-C952AFDCCDC1}" type="pres">
      <dgm:prSet presAssocID="{9BAFA0E0-2825-4761-BD38-DD948CC7B961}" presName="compositeShape" presStyleCnt="0">
        <dgm:presLayoutVars>
          <dgm:chMax val="7"/>
          <dgm:dir/>
          <dgm:resizeHandles val="exact"/>
        </dgm:presLayoutVars>
      </dgm:prSet>
      <dgm:spPr/>
    </dgm:pt>
    <dgm:pt modelId="{C0D8F48D-8792-43BE-9C85-2C182BCC9C2C}" type="pres">
      <dgm:prSet presAssocID="{9BAFA0E0-2825-4761-BD38-DD948CC7B961}" presName="wedge1" presStyleLbl="node1" presStyleIdx="0" presStyleCnt="4"/>
      <dgm:spPr/>
    </dgm:pt>
    <dgm:pt modelId="{6FD7407A-1B2F-49DD-82D9-2E54C9776EB5}" type="pres">
      <dgm:prSet presAssocID="{9BAFA0E0-2825-4761-BD38-DD948CC7B961}" presName="dummy1a" presStyleCnt="0"/>
      <dgm:spPr/>
    </dgm:pt>
    <dgm:pt modelId="{E5EC0E5A-6301-4A14-B1BC-8C9B07D34AA0}" type="pres">
      <dgm:prSet presAssocID="{9BAFA0E0-2825-4761-BD38-DD948CC7B961}" presName="dummy1b" presStyleCnt="0"/>
      <dgm:spPr/>
    </dgm:pt>
    <dgm:pt modelId="{CB2B2624-95E1-422B-8429-707C56A7F817}" type="pres">
      <dgm:prSet presAssocID="{9BAFA0E0-2825-4761-BD38-DD948CC7B961}" presName="wedge1Tx" presStyleLbl="node1" presStyleIdx="0" presStyleCnt="4">
        <dgm:presLayoutVars>
          <dgm:chMax val="0"/>
          <dgm:chPref val="0"/>
          <dgm:bulletEnabled val="1"/>
        </dgm:presLayoutVars>
      </dgm:prSet>
      <dgm:spPr/>
    </dgm:pt>
    <dgm:pt modelId="{2012ADAD-1A4B-4383-A900-452C6BCC79C5}" type="pres">
      <dgm:prSet presAssocID="{9BAFA0E0-2825-4761-BD38-DD948CC7B961}" presName="wedge2" presStyleLbl="node1" presStyleIdx="1" presStyleCnt="4"/>
      <dgm:spPr/>
    </dgm:pt>
    <dgm:pt modelId="{0B21E797-3DFB-489A-8F94-BFD0D56C9D4C}" type="pres">
      <dgm:prSet presAssocID="{9BAFA0E0-2825-4761-BD38-DD948CC7B961}" presName="dummy2a" presStyleCnt="0"/>
      <dgm:spPr/>
    </dgm:pt>
    <dgm:pt modelId="{4D1F8D13-E661-45A3-BEF1-3CC9E4C9881C}" type="pres">
      <dgm:prSet presAssocID="{9BAFA0E0-2825-4761-BD38-DD948CC7B961}" presName="dummy2b" presStyleCnt="0"/>
      <dgm:spPr/>
    </dgm:pt>
    <dgm:pt modelId="{E37B1960-8B1B-49E3-AE9B-E39E267F35FE}" type="pres">
      <dgm:prSet presAssocID="{9BAFA0E0-2825-4761-BD38-DD948CC7B961}" presName="wedge2Tx" presStyleLbl="node1" presStyleIdx="1" presStyleCnt="4">
        <dgm:presLayoutVars>
          <dgm:chMax val="0"/>
          <dgm:chPref val="0"/>
          <dgm:bulletEnabled val="1"/>
        </dgm:presLayoutVars>
      </dgm:prSet>
      <dgm:spPr/>
    </dgm:pt>
    <dgm:pt modelId="{755B1D31-DFEF-4E99-882D-F9E16D5FF4FF}" type="pres">
      <dgm:prSet presAssocID="{9BAFA0E0-2825-4761-BD38-DD948CC7B961}" presName="wedge3" presStyleLbl="node1" presStyleIdx="2" presStyleCnt="4"/>
      <dgm:spPr/>
    </dgm:pt>
    <dgm:pt modelId="{0E7993ED-FE85-4F1F-B31E-6E1EC1AE7C2E}" type="pres">
      <dgm:prSet presAssocID="{9BAFA0E0-2825-4761-BD38-DD948CC7B961}" presName="dummy3a" presStyleCnt="0"/>
      <dgm:spPr/>
    </dgm:pt>
    <dgm:pt modelId="{1E9674A9-D585-4C04-B2B7-25C37BBA6346}" type="pres">
      <dgm:prSet presAssocID="{9BAFA0E0-2825-4761-BD38-DD948CC7B961}" presName="dummy3b" presStyleCnt="0"/>
      <dgm:spPr/>
    </dgm:pt>
    <dgm:pt modelId="{E65B8298-FCE4-4721-8CB4-24993AEEFA35}" type="pres">
      <dgm:prSet presAssocID="{9BAFA0E0-2825-4761-BD38-DD948CC7B961}" presName="wedge3Tx" presStyleLbl="node1" presStyleIdx="2" presStyleCnt="4">
        <dgm:presLayoutVars>
          <dgm:chMax val="0"/>
          <dgm:chPref val="0"/>
          <dgm:bulletEnabled val="1"/>
        </dgm:presLayoutVars>
      </dgm:prSet>
      <dgm:spPr/>
    </dgm:pt>
    <dgm:pt modelId="{EC8D6FC1-A13E-4965-B807-8641D184CAD1}" type="pres">
      <dgm:prSet presAssocID="{9BAFA0E0-2825-4761-BD38-DD948CC7B961}" presName="wedge4" presStyleLbl="node1" presStyleIdx="3" presStyleCnt="4"/>
      <dgm:spPr/>
    </dgm:pt>
    <dgm:pt modelId="{47713E4D-598C-4A17-B1A9-3CC4740234E8}" type="pres">
      <dgm:prSet presAssocID="{9BAFA0E0-2825-4761-BD38-DD948CC7B961}" presName="dummy4a" presStyleCnt="0"/>
      <dgm:spPr/>
    </dgm:pt>
    <dgm:pt modelId="{78C73ABB-82C6-4EF9-AABA-4A1FA3C48E81}" type="pres">
      <dgm:prSet presAssocID="{9BAFA0E0-2825-4761-BD38-DD948CC7B961}" presName="dummy4b" presStyleCnt="0"/>
      <dgm:spPr/>
    </dgm:pt>
    <dgm:pt modelId="{14A2932B-B3FE-4DD6-9CF1-442A3F023B4A}" type="pres">
      <dgm:prSet presAssocID="{9BAFA0E0-2825-4761-BD38-DD948CC7B961}" presName="wedge4Tx" presStyleLbl="node1" presStyleIdx="3" presStyleCnt="4">
        <dgm:presLayoutVars>
          <dgm:chMax val="0"/>
          <dgm:chPref val="0"/>
          <dgm:bulletEnabled val="1"/>
        </dgm:presLayoutVars>
      </dgm:prSet>
      <dgm:spPr/>
    </dgm:pt>
    <dgm:pt modelId="{8AC7F158-8DF4-4985-B836-71865E65AF57}" type="pres">
      <dgm:prSet presAssocID="{7DD7579E-762A-43F3-84A3-2BDD79E02A80}" presName="arrowWedge1" presStyleLbl="fgSibTrans2D1" presStyleIdx="0" presStyleCnt="4"/>
      <dgm:spPr/>
    </dgm:pt>
    <dgm:pt modelId="{3C3C6F0F-D00B-49F0-9B9D-74F0EB00A810}" type="pres">
      <dgm:prSet presAssocID="{17766ACE-7692-4521-8ECD-313F99B9BF36}" presName="arrowWedge2" presStyleLbl="fgSibTrans2D1" presStyleIdx="1" presStyleCnt="4"/>
      <dgm:spPr/>
    </dgm:pt>
    <dgm:pt modelId="{C552C3F1-A967-4CFC-8DFA-4E6554E4BC11}" type="pres">
      <dgm:prSet presAssocID="{AA23D434-39F2-443A-A537-2673DCF419F7}" presName="arrowWedge3" presStyleLbl="fgSibTrans2D1" presStyleIdx="2" presStyleCnt="4"/>
      <dgm:spPr/>
    </dgm:pt>
    <dgm:pt modelId="{BEE4505D-C7A7-43F9-8BF4-6D34B7793A72}" type="pres">
      <dgm:prSet presAssocID="{A52B7AB9-F27A-4DB7-B5F6-2C89F0C132E4}" presName="arrowWedge4" presStyleLbl="fgSibTrans2D1" presStyleIdx="3" presStyleCnt="4"/>
      <dgm:spPr/>
    </dgm:pt>
  </dgm:ptLst>
  <dgm:cxnLst>
    <dgm:cxn modelId="{632E150D-FEA8-4EC9-87BE-2025E3697AED}" srcId="{9BAFA0E0-2825-4761-BD38-DD948CC7B961}" destId="{A13EA432-5D04-44D9-A11C-BB2CB9054C17}" srcOrd="2" destOrd="0" parTransId="{0105D04F-2713-49B8-880C-3E2C21BC85B8}" sibTransId="{AA23D434-39F2-443A-A537-2673DCF419F7}"/>
    <dgm:cxn modelId="{957D2B1F-1B29-4CD5-9229-261F6FD6CA61}" type="presOf" srcId="{11D49578-802E-47BA-9327-1F8CD795C3BE}" destId="{C0D8F48D-8792-43BE-9C85-2C182BCC9C2C}" srcOrd="0" destOrd="0" presId="urn:microsoft.com/office/officeart/2005/8/layout/cycle8"/>
    <dgm:cxn modelId="{44F34529-71D2-4C8D-B512-2C7ADE6DF35F}" type="presOf" srcId="{0CF57F87-B7A6-4EF7-B3C3-29973F3A9FEB}" destId="{2012ADAD-1A4B-4383-A900-452C6BCC79C5}" srcOrd="0" destOrd="0" presId="urn:microsoft.com/office/officeart/2005/8/layout/cycle8"/>
    <dgm:cxn modelId="{11C6FB33-348C-4F66-92B5-BE31E82311E7}" type="presOf" srcId="{9BAFA0E0-2825-4761-BD38-DD948CC7B961}" destId="{00A160A5-068A-4F06-850E-C952AFDCCDC1}" srcOrd="0" destOrd="0" presId="urn:microsoft.com/office/officeart/2005/8/layout/cycle8"/>
    <dgm:cxn modelId="{4A941035-D4F9-4925-A7E3-BA3E6BC8D661}" srcId="{9BAFA0E0-2825-4761-BD38-DD948CC7B961}" destId="{BF822D39-7D1D-498C-B647-6004347F3F9D}" srcOrd="3" destOrd="0" parTransId="{F7FAA5CD-CA4B-4B06-B5B6-40F31E1B5015}" sibTransId="{A52B7AB9-F27A-4DB7-B5F6-2C89F0C132E4}"/>
    <dgm:cxn modelId="{96947C44-689A-4AD7-97FC-5132C2359E1C}" type="presOf" srcId="{BF822D39-7D1D-498C-B647-6004347F3F9D}" destId="{14A2932B-B3FE-4DD6-9CF1-442A3F023B4A}" srcOrd="1" destOrd="0" presId="urn:microsoft.com/office/officeart/2005/8/layout/cycle8"/>
    <dgm:cxn modelId="{A862F449-6C29-4626-BB2C-4C04842941CE}" type="presOf" srcId="{BF822D39-7D1D-498C-B647-6004347F3F9D}" destId="{EC8D6FC1-A13E-4965-B807-8641D184CAD1}" srcOrd="0" destOrd="0" presId="urn:microsoft.com/office/officeart/2005/8/layout/cycle8"/>
    <dgm:cxn modelId="{D16F8F64-3882-49D2-A0BF-7490B3B7453F}" srcId="{9BAFA0E0-2825-4761-BD38-DD948CC7B961}" destId="{0CF57F87-B7A6-4EF7-B3C3-29973F3A9FEB}" srcOrd="1" destOrd="0" parTransId="{535CF63D-ED74-41F1-9748-A240B5848666}" sibTransId="{17766ACE-7692-4521-8ECD-313F99B9BF36}"/>
    <dgm:cxn modelId="{2C8CA065-38EC-4EB9-B990-81EC9A92A993}" type="presOf" srcId="{A13EA432-5D04-44D9-A11C-BB2CB9054C17}" destId="{755B1D31-DFEF-4E99-882D-F9E16D5FF4FF}" srcOrd="0" destOrd="0" presId="urn:microsoft.com/office/officeart/2005/8/layout/cycle8"/>
    <dgm:cxn modelId="{1786CA8A-7E6A-49EC-90F5-AB44033DAD80}" type="presOf" srcId="{11D49578-802E-47BA-9327-1F8CD795C3BE}" destId="{CB2B2624-95E1-422B-8429-707C56A7F817}" srcOrd="1" destOrd="0" presId="urn:microsoft.com/office/officeart/2005/8/layout/cycle8"/>
    <dgm:cxn modelId="{A40D3AC7-5E18-4CBE-A124-018E33C50466}" srcId="{9BAFA0E0-2825-4761-BD38-DD948CC7B961}" destId="{11D49578-802E-47BA-9327-1F8CD795C3BE}" srcOrd="0" destOrd="0" parTransId="{2B05B61F-FB14-4840-A77A-9A83ECCD20B2}" sibTransId="{7DD7579E-762A-43F3-84A3-2BDD79E02A80}"/>
    <dgm:cxn modelId="{024407DE-7536-4737-9EC7-BF4D63251782}" type="presOf" srcId="{A13EA432-5D04-44D9-A11C-BB2CB9054C17}" destId="{E65B8298-FCE4-4721-8CB4-24993AEEFA35}" srcOrd="1" destOrd="0" presId="urn:microsoft.com/office/officeart/2005/8/layout/cycle8"/>
    <dgm:cxn modelId="{46B849FE-E4A5-4417-AF86-312AF855586C}" type="presOf" srcId="{0CF57F87-B7A6-4EF7-B3C3-29973F3A9FEB}" destId="{E37B1960-8B1B-49E3-AE9B-E39E267F35FE}" srcOrd="1" destOrd="0" presId="urn:microsoft.com/office/officeart/2005/8/layout/cycle8"/>
    <dgm:cxn modelId="{7BC2F9F4-43CD-49C1-8C3E-AF67E882B7B2}" type="presParOf" srcId="{00A160A5-068A-4F06-850E-C952AFDCCDC1}" destId="{C0D8F48D-8792-43BE-9C85-2C182BCC9C2C}" srcOrd="0" destOrd="0" presId="urn:microsoft.com/office/officeart/2005/8/layout/cycle8"/>
    <dgm:cxn modelId="{8EC06400-9759-4A0A-98CD-A26BC21E44FB}" type="presParOf" srcId="{00A160A5-068A-4F06-850E-C952AFDCCDC1}" destId="{6FD7407A-1B2F-49DD-82D9-2E54C9776EB5}" srcOrd="1" destOrd="0" presId="urn:microsoft.com/office/officeart/2005/8/layout/cycle8"/>
    <dgm:cxn modelId="{3333AA19-2853-4BC4-86C9-70E0E960911B}" type="presParOf" srcId="{00A160A5-068A-4F06-850E-C952AFDCCDC1}" destId="{E5EC0E5A-6301-4A14-B1BC-8C9B07D34AA0}" srcOrd="2" destOrd="0" presId="urn:microsoft.com/office/officeart/2005/8/layout/cycle8"/>
    <dgm:cxn modelId="{178A4E87-6EED-4A61-8C5E-A364EE9E4207}" type="presParOf" srcId="{00A160A5-068A-4F06-850E-C952AFDCCDC1}" destId="{CB2B2624-95E1-422B-8429-707C56A7F817}" srcOrd="3" destOrd="0" presId="urn:microsoft.com/office/officeart/2005/8/layout/cycle8"/>
    <dgm:cxn modelId="{AE925DDD-273B-4DA9-9D6A-62FCEC70B722}" type="presParOf" srcId="{00A160A5-068A-4F06-850E-C952AFDCCDC1}" destId="{2012ADAD-1A4B-4383-A900-452C6BCC79C5}" srcOrd="4" destOrd="0" presId="urn:microsoft.com/office/officeart/2005/8/layout/cycle8"/>
    <dgm:cxn modelId="{6025D68C-7351-4351-BAD1-67271D04319A}" type="presParOf" srcId="{00A160A5-068A-4F06-850E-C952AFDCCDC1}" destId="{0B21E797-3DFB-489A-8F94-BFD0D56C9D4C}" srcOrd="5" destOrd="0" presId="urn:microsoft.com/office/officeart/2005/8/layout/cycle8"/>
    <dgm:cxn modelId="{61EAAFDB-B205-45C2-8C68-09027B9F2E89}" type="presParOf" srcId="{00A160A5-068A-4F06-850E-C952AFDCCDC1}" destId="{4D1F8D13-E661-45A3-BEF1-3CC9E4C9881C}" srcOrd="6" destOrd="0" presId="urn:microsoft.com/office/officeart/2005/8/layout/cycle8"/>
    <dgm:cxn modelId="{75205D9B-E101-4EF0-A162-97BEE93FF7D8}" type="presParOf" srcId="{00A160A5-068A-4F06-850E-C952AFDCCDC1}" destId="{E37B1960-8B1B-49E3-AE9B-E39E267F35FE}" srcOrd="7" destOrd="0" presId="urn:microsoft.com/office/officeart/2005/8/layout/cycle8"/>
    <dgm:cxn modelId="{29000EE1-CC9E-45C0-B11F-92C1382FBF31}" type="presParOf" srcId="{00A160A5-068A-4F06-850E-C952AFDCCDC1}" destId="{755B1D31-DFEF-4E99-882D-F9E16D5FF4FF}" srcOrd="8" destOrd="0" presId="urn:microsoft.com/office/officeart/2005/8/layout/cycle8"/>
    <dgm:cxn modelId="{74206D34-69F1-467E-ABDF-1FDDDE467A77}" type="presParOf" srcId="{00A160A5-068A-4F06-850E-C952AFDCCDC1}" destId="{0E7993ED-FE85-4F1F-B31E-6E1EC1AE7C2E}" srcOrd="9" destOrd="0" presId="urn:microsoft.com/office/officeart/2005/8/layout/cycle8"/>
    <dgm:cxn modelId="{D190F207-DCAD-4EA5-8875-2BBC6138979E}" type="presParOf" srcId="{00A160A5-068A-4F06-850E-C952AFDCCDC1}" destId="{1E9674A9-D585-4C04-B2B7-25C37BBA6346}" srcOrd="10" destOrd="0" presId="urn:microsoft.com/office/officeart/2005/8/layout/cycle8"/>
    <dgm:cxn modelId="{4BED8A6B-7807-4852-8D2D-5D6AD17F1B4F}" type="presParOf" srcId="{00A160A5-068A-4F06-850E-C952AFDCCDC1}" destId="{E65B8298-FCE4-4721-8CB4-24993AEEFA35}" srcOrd="11" destOrd="0" presId="urn:microsoft.com/office/officeart/2005/8/layout/cycle8"/>
    <dgm:cxn modelId="{25C21CE9-77E6-4D67-9A81-EB9B428BBCD7}" type="presParOf" srcId="{00A160A5-068A-4F06-850E-C952AFDCCDC1}" destId="{EC8D6FC1-A13E-4965-B807-8641D184CAD1}" srcOrd="12" destOrd="0" presId="urn:microsoft.com/office/officeart/2005/8/layout/cycle8"/>
    <dgm:cxn modelId="{5D5B7E14-6F82-4B53-9EB9-C747C0BB9739}" type="presParOf" srcId="{00A160A5-068A-4F06-850E-C952AFDCCDC1}" destId="{47713E4D-598C-4A17-B1A9-3CC4740234E8}" srcOrd="13" destOrd="0" presId="urn:microsoft.com/office/officeart/2005/8/layout/cycle8"/>
    <dgm:cxn modelId="{B8EDF293-3EFD-4ED0-B2AA-1F032C547289}" type="presParOf" srcId="{00A160A5-068A-4F06-850E-C952AFDCCDC1}" destId="{78C73ABB-82C6-4EF9-AABA-4A1FA3C48E81}" srcOrd="14" destOrd="0" presId="urn:microsoft.com/office/officeart/2005/8/layout/cycle8"/>
    <dgm:cxn modelId="{25DC812F-D1A4-4C71-8325-B6586D6F20A6}" type="presParOf" srcId="{00A160A5-068A-4F06-850E-C952AFDCCDC1}" destId="{14A2932B-B3FE-4DD6-9CF1-442A3F023B4A}" srcOrd="15" destOrd="0" presId="urn:microsoft.com/office/officeart/2005/8/layout/cycle8"/>
    <dgm:cxn modelId="{6426ABC7-4F97-4D64-804A-7CC6F3D1B9EC}" type="presParOf" srcId="{00A160A5-068A-4F06-850E-C952AFDCCDC1}" destId="{8AC7F158-8DF4-4985-B836-71865E65AF57}" srcOrd="16" destOrd="0" presId="urn:microsoft.com/office/officeart/2005/8/layout/cycle8"/>
    <dgm:cxn modelId="{9EDF736D-9D5B-4AAD-9923-716362EFCF3D}" type="presParOf" srcId="{00A160A5-068A-4F06-850E-C952AFDCCDC1}" destId="{3C3C6F0F-D00B-49F0-9B9D-74F0EB00A810}" srcOrd="17" destOrd="0" presId="urn:microsoft.com/office/officeart/2005/8/layout/cycle8"/>
    <dgm:cxn modelId="{FED562F4-2BBD-4E49-B9C5-106E6D3A85B7}" type="presParOf" srcId="{00A160A5-068A-4F06-850E-C952AFDCCDC1}" destId="{C552C3F1-A967-4CFC-8DFA-4E6554E4BC11}" srcOrd="18" destOrd="0" presId="urn:microsoft.com/office/officeart/2005/8/layout/cycle8"/>
    <dgm:cxn modelId="{66AEF696-0D19-4F11-9543-C9A355A3CFF1}" type="presParOf" srcId="{00A160A5-068A-4F06-850E-C952AFDCCDC1}" destId="{BEE4505D-C7A7-43F9-8BF4-6D34B7793A72}" srcOrd="19" destOrd="0" presId="urn:microsoft.com/office/officeart/2005/8/layout/cycle8"/>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D8F48D-8792-43BE-9C85-2C182BCC9C2C}">
      <dsp:nvSpPr>
        <dsp:cNvPr id="0" name=""/>
        <dsp:cNvSpPr/>
      </dsp:nvSpPr>
      <dsp:spPr>
        <a:xfrm>
          <a:off x="1380422" y="249817"/>
          <a:ext cx="3413760" cy="3413760"/>
        </a:xfrm>
        <a:prstGeom prst="pie">
          <a:avLst>
            <a:gd name="adj1" fmla="val 16200000"/>
            <a:gd name="adj2" fmla="val 0"/>
          </a:avLst>
        </a:prstGeom>
        <a:solidFill>
          <a:schemeClr val="accent1">
            <a:lumMod val="40000"/>
            <a:lumOff val="6000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Plan</a:t>
          </a:r>
        </a:p>
      </dsp:txBody>
      <dsp:txXfrm>
        <a:off x="3192560" y="957360"/>
        <a:ext cx="1259840" cy="934720"/>
      </dsp:txXfrm>
    </dsp:sp>
    <dsp:sp modelId="{2012ADAD-1A4B-4383-A900-452C6BCC79C5}">
      <dsp:nvSpPr>
        <dsp:cNvPr id="0" name=""/>
        <dsp:cNvSpPr/>
      </dsp:nvSpPr>
      <dsp:spPr>
        <a:xfrm>
          <a:off x="1380422" y="364422"/>
          <a:ext cx="3413760" cy="3413760"/>
        </a:xfrm>
        <a:prstGeom prst="pie">
          <a:avLst>
            <a:gd name="adj1" fmla="val 0"/>
            <a:gd name="adj2" fmla="val 5400000"/>
          </a:avLst>
        </a:prstGeom>
        <a:solidFill>
          <a:schemeClr val="accent3">
            <a:lumMod val="40000"/>
            <a:lumOff val="6000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Do</a:t>
          </a:r>
        </a:p>
      </dsp:txBody>
      <dsp:txXfrm>
        <a:off x="3192560" y="2135920"/>
        <a:ext cx="1259840" cy="934720"/>
      </dsp:txXfrm>
    </dsp:sp>
    <dsp:sp modelId="{755B1D31-DFEF-4E99-882D-F9E16D5FF4FF}">
      <dsp:nvSpPr>
        <dsp:cNvPr id="0" name=""/>
        <dsp:cNvSpPr/>
      </dsp:nvSpPr>
      <dsp:spPr>
        <a:xfrm>
          <a:off x="1265817" y="364422"/>
          <a:ext cx="3413760" cy="3413760"/>
        </a:xfrm>
        <a:prstGeom prst="pie">
          <a:avLst>
            <a:gd name="adj1" fmla="val 5400000"/>
            <a:gd name="adj2" fmla="val 10800000"/>
          </a:avLst>
        </a:prstGeom>
        <a:solidFill>
          <a:schemeClr val="accent3">
            <a:lumMod val="20000"/>
            <a:lumOff val="8000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Check</a:t>
          </a:r>
        </a:p>
      </dsp:txBody>
      <dsp:txXfrm>
        <a:off x="1607600" y="2135920"/>
        <a:ext cx="1259840" cy="934720"/>
      </dsp:txXfrm>
    </dsp:sp>
    <dsp:sp modelId="{EC8D6FC1-A13E-4965-B807-8641D184CAD1}">
      <dsp:nvSpPr>
        <dsp:cNvPr id="0" name=""/>
        <dsp:cNvSpPr/>
      </dsp:nvSpPr>
      <dsp:spPr>
        <a:xfrm>
          <a:off x="1265817" y="249817"/>
          <a:ext cx="3413760" cy="3413760"/>
        </a:xfrm>
        <a:prstGeom prst="pie">
          <a:avLst>
            <a:gd name="adj1" fmla="val 10800000"/>
            <a:gd name="adj2" fmla="val 16200000"/>
          </a:avLst>
        </a:prstGeom>
        <a:solidFill>
          <a:schemeClr val="bg1">
            <a:lumMod val="8500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Adjust</a:t>
          </a:r>
        </a:p>
      </dsp:txBody>
      <dsp:txXfrm>
        <a:off x="1607600" y="957360"/>
        <a:ext cx="1259840" cy="934720"/>
      </dsp:txXfrm>
    </dsp:sp>
    <dsp:sp modelId="{8AC7F158-8DF4-4985-B836-71865E65AF57}">
      <dsp:nvSpPr>
        <dsp:cNvPr id="0" name=""/>
        <dsp:cNvSpPr/>
      </dsp:nvSpPr>
      <dsp:spPr>
        <a:xfrm>
          <a:off x="1169094" y="38489"/>
          <a:ext cx="3836416" cy="3836416"/>
        </a:xfrm>
        <a:prstGeom prst="circularArrow">
          <a:avLst>
            <a:gd name="adj1" fmla="val 5085"/>
            <a:gd name="adj2" fmla="val 327528"/>
            <a:gd name="adj3" fmla="val 21272472"/>
            <a:gd name="adj4" fmla="val 16200000"/>
            <a:gd name="adj5" fmla="val 5932"/>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C3C6F0F-D00B-49F0-9B9D-74F0EB00A810}">
      <dsp:nvSpPr>
        <dsp:cNvPr id="0" name=""/>
        <dsp:cNvSpPr/>
      </dsp:nvSpPr>
      <dsp:spPr>
        <a:xfrm>
          <a:off x="1169094" y="153094"/>
          <a:ext cx="3836416" cy="3836416"/>
        </a:xfrm>
        <a:prstGeom prst="circularArrow">
          <a:avLst>
            <a:gd name="adj1" fmla="val 5085"/>
            <a:gd name="adj2" fmla="val 327528"/>
            <a:gd name="adj3" fmla="val 5072472"/>
            <a:gd name="adj4" fmla="val 0"/>
            <a:gd name="adj5" fmla="val 5932"/>
          </a:avLst>
        </a:prstGeom>
        <a:solidFill>
          <a:schemeClr val="accent3">
            <a:hueOff val="-772239"/>
            <a:satOff val="6723"/>
            <a:lumOff val="11438"/>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552C3F1-A967-4CFC-8DFA-4E6554E4BC11}">
      <dsp:nvSpPr>
        <dsp:cNvPr id="0" name=""/>
        <dsp:cNvSpPr/>
      </dsp:nvSpPr>
      <dsp:spPr>
        <a:xfrm>
          <a:off x="1054489" y="153094"/>
          <a:ext cx="3836416" cy="3836416"/>
        </a:xfrm>
        <a:prstGeom prst="circularArrow">
          <a:avLst>
            <a:gd name="adj1" fmla="val 5085"/>
            <a:gd name="adj2" fmla="val 327528"/>
            <a:gd name="adj3" fmla="val 10472472"/>
            <a:gd name="adj4" fmla="val 5400000"/>
            <a:gd name="adj5" fmla="val 5932"/>
          </a:avLst>
        </a:prstGeom>
        <a:solidFill>
          <a:schemeClr val="accent3">
            <a:hueOff val="-1544479"/>
            <a:satOff val="13445"/>
            <a:lumOff val="22876"/>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EE4505D-C7A7-43F9-8BF4-6D34B7793A72}">
      <dsp:nvSpPr>
        <dsp:cNvPr id="0" name=""/>
        <dsp:cNvSpPr/>
      </dsp:nvSpPr>
      <dsp:spPr>
        <a:xfrm>
          <a:off x="1054489" y="38489"/>
          <a:ext cx="3836416" cy="3836416"/>
        </a:xfrm>
        <a:prstGeom prst="circularArrow">
          <a:avLst>
            <a:gd name="adj1" fmla="val 5085"/>
            <a:gd name="adj2" fmla="val 327528"/>
            <a:gd name="adj3" fmla="val 15872472"/>
            <a:gd name="adj4" fmla="val 10800000"/>
            <a:gd name="adj5" fmla="val 5932"/>
          </a:avLst>
        </a:prstGeom>
        <a:solidFill>
          <a:schemeClr val="accent3">
            <a:hueOff val="-2316718"/>
            <a:satOff val="20168"/>
            <a:lumOff val="34314"/>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D8F48D-8792-43BE-9C85-2C182BCC9C2C}">
      <dsp:nvSpPr>
        <dsp:cNvPr id="0" name=""/>
        <dsp:cNvSpPr/>
      </dsp:nvSpPr>
      <dsp:spPr>
        <a:xfrm>
          <a:off x="1380422" y="249817"/>
          <a:ext cx="3413760" cy="3413760"/>
        </a:xfrm>
        <a:prstGeom prst="pie">
          <a:avLst>
            <a:gd name="adj1" fmla="val 16200000"/>
            <a:gd name="adj2" fmla="val 0"/>
          </a:avLst>
        </a:prstGeom>
        <a:solidFill>
          <a:schemeClr val="bg1">
            <a:lumMod val="8500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Plan</a:t>
          </a:r>
        </a:p>
      </dsp:txBody>
      <dsp:txXfrm>
        <a:off x="3192560" y="957360"/>
        <a:ext cx="1259840" cy="934720"/>
      </dsp:txXfrm>
    </dsp:sp>
    <dsp:sp modelId="{2012ADAD-1A4B-4383-A900-452C6BCC79C5}">
      <dsp:nvSpPr>
        <dsp:cNvPr id="0" name=""/>
        <dsp:cNvSpPr/>
      </dsp:nvSpPr>
      <dsp:spPr>
        <a:xfrm>
          <a:off x="1380422" y="364422"/>
          <a:ext cx="3413760" cy="3413760"/>
        </a:xfrm>
        <a:prstGeom prst="pie">
          <a:avLst>
            <a:gd name="adj1" fmla="val 0"/>
            <a:gd name="adj2" fmla="val 5400000"/>
          </a:avLst>
        </a:prstGeom>
        <a:solidFill>
          <a:schemeClr val="accent3">
            <a:hueOff val="-772239"/>
            <a:satOff val="6723"/>
            <a:lumOff val="11438"/>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Do</a:t>
          </a:r>
        </a:p>
      </dsp:txBody>
      <dsp:txXfrm>
        <a:off x="3192560" y="2135920"/>
        <a:ext cx="1259840" cy="934720"/>
      </dsp:txXfrm>
    </dsp:sp>
    <dsp:sp modelId="{755B1D31-DFEF-4E99-882D-F9E16D5FF4FF}">
      <dsp:nvSpPr>
        <dsp:cNvPr id="0" name=""/>
        <dsp:cNvSpPr/>
      </dsp:nvSpPr>
      <dsp:spPr>
        <a:xfrm>
          <a:off x="1265817" y="364422"/>
          <a:ext cx="3413760" cy="3413760"/>
        </a:xfrm>
        <a:prstGeom prst="pie">
          <a:avLst>
            <a:gd name="adj1" fmla="val 5400000"/>
            <a:gd name="adj2" fmla="val 10800000"/>
          </a:avLst>
        </a:prstGeom>
        <a:solidFill>
          <a:schemeClr val="accent3">
            <a:hueOff val="-1544479"/>
            <a:satOff val="13445"/>
            <a:lumOff val="22876"/>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Check</a:t>
          </a:r>
        </a:p>
      </dsp:txBody>
      <dsp:txXfrm>
        <a:off x="1607600" y="2135920"/>
        <a:ext cx="1259840" cy="934720"/>
      </dsp:txXfrm>
    </dsp:sp>
    <dsp:sp modelId="{EC8D6FC1-A13E-4965-B807-8641D184CAD1}">
      <dsp:nvSpPr>
        <dsp:cNvPr id="0" name=""/>
        <dsp:cNvSpPr/>
      </dsp:nvSpPr>
      <dsp:spPr>
        <a:xfrm>
          <a:off x="1265817" y="249817"/>
          <a:ext cx="3413760" cy="3413760"/>
        </a:xfrm>
        <a:prstGeom prst="pie">
          <a:avLst>
            <a:gd name="adj1" fmla="val 10800000"/>
            <a:gd name="adj2" fmla="val 16200000"/>
          </a:avLst>
        </a:prstGeom>
        <a:solidFill>
          <a:schemeClr val="accent3">
            <a:hueOff val="-2316718"/>
            <a:satOff val="20168"/>
            <a:lumOff val="34314"/>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Adjust</a:t>
          </a:r>
        </a:p>
      </dsp:txBody>
      <dsp:txXfrm>
        <a:off x="1607600" y="957360"/>
        <a:ext cx="1259840" cy="934720"/>
      </dsp:txXfrm>
    </dsp:sp>
    <dsp:sp modelId="{8AC7F158-8DF4-4985-B836-71865E65AF57}">
      <dsp:nvSpPr>
        <dsp:cNvPr id="0" name=""/>
        <dsp:cNvSpPr/>
      </dsp:nvSpPr>
      <dsp:spPr>
        <a:xfrm>
          <a:off x="1169094" y="38489"/>
          <a:ext cx="3836416" cy="3836416"/>
        </a:xfrm>
        <a:prstGeom prst="circularArrow">
          <a:avLst>
            <a:gd name="adj1" fmla="val 5085"/>
            <a:gd name="adj2" fmla="val 327528"/>
            <a:gd name="adj3" fmla="val 21272472"/>
            <a:gd name="adj4" fmla="val 16200000"/>
            <a:gd name="adj5" fmla="val 5932"/>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C3C6F0F-D00B-49F0-9B9D-74F0EB00A810}">
      <dsp:nvSpPr>
        <dsp:cNvPr id="0" name=""/>
        <dsp:cNvSpPr/>
      </dsp:nvSpPr>
      <dsp:spPr>
        <a:xfrm>
          <a:off x="1169094" y="153094"/>
          <a:ext cx="3836416" cy="3836416"/>
        </a:xfrm>
        <a:prstGeom prst="circularArrow">
          <a:avLst>
            <a:gd name="adj1" fmla="val 5085"/>
            <a:gd name="adj2" fmla="val 327528"/>
            <a:gd name="adj3" fmla="val 5072472"/>
            <a:gd name="adj4" fmla="val 0"/>
            <a:gd name="adj5" fmla="val 5932"/>
          </a:avLst>
        </a:prstGeom>
        <a:solidFill>
          <a:schemeClr val="accent3">
            <a:hueOff val="-772239"/>
            <a:satOff val="6723"/>
            <a:lumOff val="11438"/>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552C3F1-A967-4CFC-8DFA-4E6554E4BC11}">
      <dsp:nvSpPr>
        <dsp:cNvPr id="0" name=""/>
        <dsp:cNvSpPr/>
      </dsp:nvSpPr>
      <dsp:spPr>
        <a:xfrm>
          <a:off x="1054489" y="153094"/>
          <a:ext cx="3836416" cy="3836416"/>
        </a:xfrm>
        <a:prstGeom prst="circularArrow">
          <a:avLst>
            <a:gd name="adj1" fmla="val 5085"/>
            <a:gd name="adj2" fmla="val 327528"/>
            <a:gd name="adj3" fmla="val 10472472"/>
            <a:gd name="adj4" fmla="val 5400000"/>
            <a:gd name="adj5" fmla="val 5932"/>
          </a:avLst>
        </a:prstGeom>
        <a:solidFill>
          <a:schemeClr val="accent3">
            <a:hueOff val="-1544479"/>
            <a:satOff val="13445"/>
            <a:lumOff val="22876"/>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EE4505D-C7A7-43F9-8BF4-6D34B7793A72}">
      <dsp:nvSpPr>
        <dsp:cNvPr id="0" name=""/>
        <dsp:cNvSpPr/>
      </dsp:nvSpPr>
      <dsp:spPr>
        <a:xfrm>
          <a:off x="1054489" y="38489"/>
          <a:ext cx="3836416" cy="3836416"/>
        </a:xfrm>
        <a:prstGeom prst="circularArrow">
          <a:avLst>
            <a:gd name="adj1" fmla="val 5085"/>
            <a:gd name="adj2" fmla="val 327528"/>
            <a:gd name="adj3" fmla="val 15872472"/>
            <a:gd name="adj4" fmla="val 10800000"/>
            <a:gd name="adj5" fmla="val 5932"/>
          </a:avLst>
        </a:prstGeom>
        <a:solidFill>
          <a:schemeClr val="accent3">
            <a:hueOff val="-2316718"/>
            <a:satOff val="20168"/>
            <a:lumOff val="34314"/>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617F07-2D03-8642-97E7-72C845F18F31}" type="datetimeFigureOut">
              <a:rPr lang="en-US" smtClean="0"/>
              <a:t>10/24/18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9EB93E-E680-AC44-9220-9F008CFB19B2}" type="slidenum">
              <a:rPr lang="en-US" smtClean="0"/>
              <a:t>‹#›</a:t>
            </a:fld>
            <a:endParaRPr lang="en-US"/>
          </a:p>
        </p:txBody>
      </p:sp>
    </p:spTree>
    <p:extLst>
      <p:ext uri="{BB962C8B-B14F-4D97-AF65-F5344CB8AC3E}">
        <p14:creationId xmlns:p14="http://schemas.microsoft.com/office/powerpoint/2010/main" val="12392048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Flip chart to capture wastes they saw over</a:t>
            </a:r>
            <a:r>
              <a:rPr lang="en-US" baseline="0" dirty="0"/>
              <a:t> the past two weeks, by category</a:t>
            </a:r>
            <a:endParaRPr lang="en-US" dirty="0"/>
          </a:p>
          <a:p>
            <a:endParaRPr lang="en-US" dirty="0"/>
          </a:p>
        </p:txBody>
      </p:sp>
      <p:sp>
        <p:nvSpPr>
          <p:cNvPr id="4" name="Slide Number Placeholder 3"/>
          <p:cNvSpPr>
            <a:spLocks noGrp="1"/>
          </p:cNvSpPr>
          <p:nvPr>
            <p:ph type="sldNum" sz="quarter" idx="5"/>
          </p:nvPr>
        </p:nvSpPr>
        <p:spPr/>
        <p:txBody>
          <a:bodyPr/>
          <a:lstStyle/>
          <a:p>
            <a:fld id="{069EB93E-E680-AC44-9220-9F008CFB19B2}" type="slidenum">
              <a:rPr lang="en-US" smtClean="0"/>
              <a:t>2</a:t>
            </a:fld>
            <a:endParaRPr lang="en-US"/>
          </a:p>
        </p:txBody>
      </p:sp>
    </p:spTree>
    <p:extLst>
      <p:ext uri="{BB962C8B-B14F-4D97-AF65-F5344CB8AC3E}">
        <p14:creationId xmlns:p14="http://schemas.microsoft.com/office/powerpoint/2010/main" val="9706921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9EB93E-E680-AC44-9220-9F008CFB19B2}" type="slidenum">
              <a:rPr lang="en-US" smtClean="0"/>
              <a:t>43</a:t>
            </a:fld>
            <a:endParaRPr lang="en-US"/>
          </a:p>
        </p:txBody>
      </p:sp>
    </p:spTree>
    <p:extLst>
      <p:ext uri="{BB962C8B-B14F-4D97-AF65-F5344CB8AC3E}">
        <p14:creationId xmlns:p14="http://schemas.microsoft.com/office/powerpoint/2010/main" val="36031197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Times New Roman" pitchFamily="18" charset="0"/>
              </a:rPr>
              <a:t>Workshops are one tool to use for improvement -- other tools include Pre-Production Preparation (3P), Distribution Kaizen, and Total Productive Maintenance (TPM).</a:t>
            </a:r>
          </a:p>
          <a:p>
            <a:endParaRPr lang="en-US" altLang="en-US" dirty="0">
              <a:latin typeface="Times New Roman" pitchFamily="18" charset="0"/>
            </a:endParaRPr>
          </a:p>
          <a:p>
            <a:r>
              <a:rPr lang="en-US" altLang="en-US" dirty="0">
                <a:latin typeface="Times New Roman" pitchFamily="18" charset="0"/>
              </a:rPr>
              <a:t>People issues MUST be addressed before the workshop week - work schedule conflicts, union issues, non-participant communication.</a:t>
            </a:r>
          </a:p>
          <a:p>
            <a:endParaRPr lang="en-US" altLang="en-US" dirty="0">
              <a:latin typeface="Times New Roman" pitchFamily="18" charset="0"/>
            </a:endParaRPr>
          </a:p>
          <a:p>
            <a:r>
              <a:rPr lang="en-US" altLang="en-US" dirty="0">
                <a:latin typeface="Times New Roman" pitchFamily="18" charset="0"/>
              </a:rPr>
              <a:t>Emphasize points critical to the success of the workshop.</a:t>
            </a:r>
          </a:p>
          <a:p>
            <a:pPr>
              <a:buFontTx/>
              <a:buChar char="•"/>
            </a:pPr>
            <a:r>
              <a:rPr lang="en-US" altLang="en-US" dirty="0">
                <a:latin typeface="Times New Roman" pitchFamily="18" charset="0"/>
              </a:rPr>
              <a:t> Clearly defined statement of work</a:t>
            </a:r>
          </a:p>
          <a:p>
            <a:pPr>
              <a:buFontTx/>
              <a:buChar char="•"/>
            </a:pPr>
            <a:r>
              <a:rPr lang="en-US" altLang="en-US" dirty="0">
                <a:latin typeface="Times New Roman" pitchFamily="18" charset="0"/>
              </a:rPr>
              <a:t> Early planning and communications</a:t>
            </a:r>
          </a:p>
          <a:p>
            <a:pPr>
              <a:buFontTx/>
              <a:buChar char="•"/>
            </a:pPr>
            <a:r>
              <a:rPr lang="en-US" altLang="en-US" dirty="0">
                <a:latin typeface="Times New Roman" pitchFamily="18" charset="0"/>
              </a:rPr>
              <a:t> Collection and preparation of baseline data for analysis</a:t>
            </a:r>
          </a:p>
          <a:p>
            <a:pPr>
              <a:buFontTx/>
              <a:buChar char="•"/>
            </a:pPr>
            <a:r>
              <a:rPr lang="en-US" altLang="en-US" dirty="0">
                <a:latin typeface="Times New Roman" pitchFamily="18" charset="0"/>
              </a:rPr>
              <a:t> Following the workshop process steps</a:t>
            </a:r>
          </a:p>
          <a:p>
            <a:pPr>
              <a:buFontTx/>
              <a:buChar char="•"/>
            </a:pPr>
            <a:r>
              <a:rPr lang="en-US" altLang="en-US" dirty="0">
                <a:latin typeface="Times New Roman" pitchFamily="18" charset="0"/>
              </a:rPr>
              <a:t> Address people issues immediately</a:t>
            </a:r>
          </a:p>
          <a:p>
            <a:pPr>
              <a:buFontTx/>
              <a:buChar char="•"/>
            </a:pPr>
            <a:r>
              <a:rPr lang="en-US" altLang="en-US" dirty="0">
                <a:latin typeface="Times New Roman" pitchFamily="18" charset="0"/>
              </a:rPr>
              <a:t> Good support from management and peers</a:t>
            </a:r>
          </a:p>
          <a:p>
            <a:pPr>
              <a:buFontTx/>
              <a:buChar char="•"/>
            </a:pPr>
            <a:r>
              <a:rPr lang="en-US" altLang="en-US" dirty="0">
                <a:latin typeface="Times New Roman" pitchFamily="18" charset="0"/>
              </a:rPr>
              <a:t> Linking to other improvements and the business plan</a:t>
            </a:r>
          </a:p>
          <a:p>
            <a:pPr>
              <a:buFontTx/>
              <a:buChar char="•"/>
            </a:pPr>
            <a:r>
              <a:rPr lang="en-US" altLang="en-US" dirty="0">
                <a:latin typeface="Times New Roman" pitchFamily="18" charset="0"/>
              </a:rPr>
              <a:t> Follow up to complete longer-term issues and hold the gains.</a:t>
            </a:r>
          </a:p>
          <a:p>
            <a:endParaRPr lang="en-US" dirty="0"/>
          </a:p>
        </p:txBody>
      </p:sp>
      <p:sp>
        <p:nvSpPr>
          <p:cNvPr id="4" name="Slide Number Placeholder 3"/>
          <p:cNvSpPr>
            <a:spLocks noGrp="1"/>
          </p:cNvSpPr>
          <p:nvPr>
            <p:ph type="sldNum" sz="quarter" idx="5"/>
          </p:nvPr>
        </p:nvSpPr>
        <p:spPr/>
        <p:txBody>
          <a:bodyPr/>
          <a:lstStyle/>
          <a:p>
            <a:fld id="{069EB93E-E680-AC44-9220-9F008CFB19B2}" type="slidenum">
              <a:rPr lang="en-US" smtClean="0"/>
              <a:t>44</a:t>
            </a:fld>
            <a:endParaRPr lang="en-US"/>
          </a:p>
        </p:txBody>
      </p:sp>
    </p:spTree>
    <p:extLst>
      <p:ext uri="{BB962C8B-B14F-4D97-AF65-F5344CB8AC3E}">
        <p14:creationId xmlns:p14="http://schemas.microsoft.com/office/powerpoint/2010/main" val="885425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9EB93E-E680-AC44-9220-9F008CFB19B2}" type="slidenum">
              <a:rPr lang="en-US" smtClean="0"/>
              <a:t>46</a:t>
            </a:fld>
            <a:endParaRPr lang="en-US"/>
          </a:p>
        </p:txBody>
      </p:sp>
    </p:spTree>
    <p:extLst>
      <p:ext uri="{BB962C8B-B14F-4D97-AF65-F5344CB8AC3E}">
        <p14:creationId xmlns:p14="http://schemas.microsoft.com/office/powerpoint/2010/main" val="4843510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an experiment confirms what we believe, we have learned nothing new about the world.</a:t>
            </a:r>
            <a:r>
              <a:rPr lang="en-US" baseline="0" dirty="0"/>
              <a:t>  Confirmation is useful insofar as</a:t>
            </a:r>
            <a:r>
              <a:rPr lang="en-US" dirty="0"/>
              <a:t> we may, for the time being, continue to use our hypothesis to develop predictions.</a:t>
            </a:r>
          </a:p>
          <a:p>
            <a:r>
              <a:rPr lang="en-US" dirty="0"/>
              <a:t>However, when experience refutes our hypothesis, then and only then, have we learned something new about the world and we can then create better predictions in the future.</a:t>
            </a:r>
          </a:p>
          <a:p>
            <a:r>
              <a:rPr lang="en-US" dirty="0"/>
              <a:t>As so</a:t>
            </a:r>
            <a:r>
              <a:rPr lang="en-US" baseline="0" dirty="0"/>
              <a:t> many thinkers and business leaders have said one way or another: “The only true competitive advantage we have is our ability to learn faster than our competition.”</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69EB93E-E680-AC44-9220-9F008CFB19B2}" type="slidenum">
              <a:rPr lang="en-US" smtClean="0"/>
              <a:t>4</a:t>
            </a:fld>
            <a:endParaRPr lang="en-US"/>
          </a:p>
        </p:txBody>
      </p:sp>
    </p:spTree>
    <p:extLst>
      <p:ext uri="{BB962C8B-B14F-4D97-AF65-F5344CB8AC3E}">
        <p14:creationId xmlns:p14="http://schemas.microsoft.com/office/powerpoint/2010/main" val="23321494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a:t>
            </a:r>
            <a:r>
              <a:rPr lang="en-US" baseline="0" dirty="0"/>
              <a:t> simple tools for overcoming some common biases, the list is not exhaustive but it is useful.</a:t>
            </a:r>
          </a:p>
          <a:p>
            <a:endParaRPr lang="en-US" baseline="0" dirty="0"/>
          </a:p>
          <a:p>
            <a:r>
              <a:rPr lang="en-US" baseline="0" dirty="0"/>
              <a:t>More on this can be found in “Decisive” by Chip and Dan Heath</a:t>
            </a:r>
            <a:endParaRPr lang="en-US" dirty="0"/>
          </a:p>
          <a:p>
            <a:endParaRPr lang="en-US" dirty="0"/>
          </a:p>
        </p:txBody>
      </p:sp>
      <p:sp>
        <p:nvSpPr>
          <p:cNvPr id="4" name="Slide Number Placeholder 3"/>
          <p:cNvSpPr>
            <a:spLocks noGrp="1"/>
          </p:cNvSpPr>
          <p:nvPr>
            <p:ph type="sldNum" sz="quarter" idx="5"/>
          </p:nvPr>
        </p:nvSpPr>
        <p:spPr/>
        <p:txBody>
          <a:bodyPr/>
          <a:lstStyle/>
          <a:p>
            <a:fld id="{069EB93E-E680-AC44-9220-9F008CFB19B2}" type="slidenum">
              <a:rPr lang="en-US" smtClean="0"/>
              <a:t>6</a:t>
            </a:fld>
            <a:endParaRPr lang="en-US"/>
          </a:p>
        </p:txBody>
      </p:sp>
    </p:spTree>
    <p:extLst>
      <p:ext uri="{BB962C8B-B14F-4D97-AF65-F5344CB8AC3E}">
        <p14:creationId xmlns:p14="http://schemas.microsoft.com/office/powerpoint/2010/main" val="24846440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9EB93E-E680-AC44-9220-9F008CFB19B2}" type="slidenum">
              <a:rPr lang="en-US" smtClean="0"/>
              <a:t>8</a:t>
            </a:fld>
            <a:endParaRPr lang="en-US"/>
          </a:p>
        </p:txBody>
      </p:sp>
    </p:spTree>
    <p:extLst>
      <p:ext uri="{BB962C8B-B14F-4D97-AF65-F5344CB8AC3E}">
        <p14:creationId xmlns:p14="http://schemas.microsoft.com/office/powerpoint/2010/main" val="29168422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ltLang="en-US" sz="1200" dirty="0"/>
              <a:t>Simulation Instructions:</a:t>
            </a:r>
          </a:p>
          <a:p>
            <a:pPr>
              <a:defRPr/>
            </a:pPr>
            <a:r>
              <a:rPr lang="en-US" altLang="en-US" sz="1200" dirty="0"/>
              <a:t>Divide the workshop participants into the following groups using the ratios assuming 8 participants (if you have more, try to balance to these ratios):</a:t>
            </a:r>
          </a:p>
          <a:p>
            <a:pPr>
              <a:defRPr/>
            </a:pPr>
            <a:r>
              <a:rPr lang="en-US" altLang="en-US" sz="1200" dirty="0"/>
              <a:t>Sales  1,    Engineering 2,   Production 3,   Installation and service 2</a:t>
            </a:r>
          </a:p>
          <a:p>
            <a:pPr>
              <a:defRPr/>
            </a:pPr>
            <a:r>
              <a:rPr lang="en-US" altLang="en-US" sz="1200" dirty="0"/>
              <a:t>While each group is performing their individual tasks, have the rest of the group watch the ‘Toast Video’ in a separate room.</a:t>
            </a:r>
          </a:p>
          <a:p>
            <a:pPr marL="222457" indent="-222457">
              <a:buFont typeface="+mj-lt"/>
              <a:buAutoNum type="arabicPeriod"/>
              <a:defRPr/>
            </a:pPr>
            <a:r>
              <a:rPr lang="en-US" altLang="en-US" sz="1200" dirty="0"/>
              <a:t>Separate the Sales team from the rest of the workshop participants</a:t>
            </a:r>
          </a:p>
          <a:p>
            <a:pPr marL="222457" indent="-222457">
              <a:buFont typeface="+mj-lt"/>
              <a:buAutoNum type="arabicPeriod"/>
              <a:defRPr/>
            </a:pPr>
            <a:r>
              <a:rPr lang="en-US" altLang="en-US" sz="1200" dirty="0"/>
              <a:t>Show the sales team the videos of ‘competitors’ building soda can display towers.  Give them no more information than is provided on this slide, unless they ask for it.  If they ask for specific requirements say: “The can should rest no less than 2 inches off the ground” </a:t>
            </a:r>
          </a:p>
          <a:p>
            <a:pPr marL="222457" indent="-222457">
              <a:buFont typeface="+mj-lt"/>
              <a:buAutoNum type="arabicPeriod"/>
              <a:defRPr/>
            </a:pPr>
            <a:r>
              <a:rPr lang="en-US" altLang="en-US" sz="1200" dirty="0"/>
              <a:t>Have the sales team communicate what they saw on the video to the engineers, providing the engineers only the information on this slide (not showing them the video).</a:t>
            </a:r>
          </a:p>
          <a:p>
            <a:pPr marL="222457" indent="-222457">
              <a:buFont typeface="+mj-lt"/>
              <a:buAutoNum type="arabicPeriod"/>
              <a:defRPr/>
            </a:pPr>
            <a:r>
              <a:rPr lang="en-US" altLang="en-US" sz="1200" dirty="0"/>
              <a:t>Inform the engineers that they will be allowed 10 minutes to design a tower, but do not stop them if they go over.</a:t>
            </a:r>
          </a:p>
          <a:p>
            <a:pPr marL="222457" indent="-222457">
              <a:buFont typeface="+mj-lt"/>
              <a:buAutoNum type="arabicPeriod"/>
              <a:defRPr/>
            </a:pPr>
            <a:r>
              <a:rPr lang="en-US" altLang="en-US" sz="1200" dirty="0"/>
              <a:t>Inform the production team that they will be allowed 15 minutes to build the tower to the engineers specifications.</a:t>
            </a:r>
          </a:p>
          <a:p>
            <a:pPr marL="222457" indent="-222457">
              <a:buFont typeface="+mj-lt"/>
              <a:buAutoNum type="arabicPeriod"/>
              <a:defRPr/>
            </a:pPr>
            <a:r>
              <a:rPr lang="en-US" altLang="en-US" sz="1200" dirty="0"/>
              <a:t>At the end of 30 minutes, the installation and service crew will be provided three minutes to load the tower with as many cans as it can hold (the tower must stand unassisted for at least 5 seconds for cans to count). The team may stop and rearrange the cans at any time during the three minutes).  If the tower successfully holds three cans, but collapses under the weight of four cans, then the team will receive the value of three cans </a:t>
            </a:r>
          </a:p>
          <a:p>
            <a:pPr marL="222457" indent="-222457">
              <a:buFont typeface="+mj-lt"/>
              <a:buAutoNum type="arabicPeriod"/>
              <a:defRPr/>
            </a:pPr>
            <a:r>
              <a:rPr lang="en-US" altLang="en-US" sz="1200" dirty="0"/>
              <a:t>Measure the financial results</a:t>
            </a:r>
            <a:endParaRPr lang="en-US" altLang="en-US" dirty="0"/>
          </a:p>
          <a:p>
            <a:pPr>
              <a:defRPr/>
            </a:pPr>
            <a:endParaRPr lang="en-US" altLang="en-US" dirty="0"/>
          </a:p>
          <a:p>
            <a:endParaRPr lang="en-US" dirty="0"/>
          </a:p>
        </p:txBody>
      </p:sp>
      <p:sp>
        <p:nvSpPr>
          <p:cNvPr id="4" name="Slide Number Placeholder 3"/>
          <p:cNvSpPr>
            <a:spLocks noGrp="1"/>
          </p:cNvSpPr>
          <p:nvPr>
            <p:ph type="sldNum" sz="quarter" idx="5"/>
          </p:nvPr>
        </p:nvSpPr>
        <p:spPr/>
        <p:txBody>
          <a:bodyPr/>
          <a:lstStyle/>
          <a:p>
            <a:fld id="{069EB93E-E680-AC44-9220-9F008CFB19B2}" type="slidenum">
              <a:rPr lang="en-US" smtClean="0"/>
              <a:t>10</a:t>
            </a:fld>
            <a:endParaRPr lang="en-US"/>
          </a:p>
        </p:txBody>
      </p:sp>
    </p:spTree>
    <p:extLst>
      <p:ext uri="{BB962C8B-B14F-4D97-AF65-F5344CB8AC3E}">
        <p14:creationId xmlns:p14="http://schemas.microsoft.com/office/powerpoint/2010/main" val="1816276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9EB93E-E680-AC44-9220-9F008CFB19B2}" type="slidenum">
              <a:rPr lang="en-US" smtClean="0"/>
              <a:t>20</a:t>
            </a:fld>
            <a:endParaRPr lang="en-US"/>
          </a:p>
        </p:txBody>
      </p:sp>
    </p:spTree>
    <p:extLst>
      <p:ext uri="{BB962C8B-B14F-4D97-AF65-F5344CB8AC3E}">
        <p14:creationId xmlns:p14="http://schemas.microsoft.com/office/powerpoint/2010/main" val="21165155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Living document – shouldn’t be completed in one room, in an hour or two!</a:t>
            </a:r>
          </a:p>
          <a:p>
            <a:r>
              <a:rPr lang="en-US" dirty="0"/>
              <a:t>A</a:t>
            </a:r>
            <a:r>
              <a:rPr lang="en-US" baseline="0" dirty="0"/>
              <a:t>3 helps to break free from the drama triangle – bring it back to </a:t>
            </a:r>
            <a:r>
              <a:rPr lang="en-US" i="1" baseline="0" dirty="0"/>
              <a:t>process.</a:t>
            </a:r>
            <a:endParaRPr lang="en-US" dirty="0"/>
          </a:p>
          <a:p>
            <a:endParaRPr lang="en-US" dirty="0"/>
          </a:p>
        </p:txBody>
      </p:sp>
      <p:sp>
        <p:nvSpPr>
          <p:cNvPr id="4" name="Slide Number Placeholder 3"/>
          <p:cNvSpPr>
            <a:spLocks noGrp="1"/>
          </p:cNvSpPr>
          <p:nvPr>
            <p:ph type="sldNum" sz="quarter" idx="5"/>
          </p:nvPr>
        </p:nvSpPr>
        <p:spPr/>
        <p:txBody>
          <a:bodyPr/>
          <a:lstStyle/>
          <a:p>
            <a:fld id="{069EB93E-E680-AC44-9220-9F008CFB19B2}" type="slidenum">
              <a:rPr lang="en-US" smtClean="0"/>
              <a:t>23</a:t>
            </a:fld>
            <a:endParaRPr lang="en-US"/>
          </a:p>
        </p:txBody>
      </p:sp>
    </p:spTree>
    <p:extLst>
      <p:ext uri="{BB962C8B-B14F-4D97-AF65-F5344CB8AC3E}">
        <p14:creationId xmlns:p14="http://schemas.microsoft.com/office/powerpoint/2010/main" val="30852723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Create</a:t>
            </a:r>
            <a:r>
              <a:rPr lang="en-US" baseline="0" dirty="0"/>
              <a:t> a brief, objective description of the problem or opportunity that neither implies cause or solution.  Don’t lead the witnesses </a:t>
            </a:r>
            <a:r>
              <a:rPr lang="en-US" baseline="0" dirty="0">
                <a:sym typeface="Wingdings" panose="05000000000000000000" pitchFamily="2" charset="2"/>
              </a:rPr>
              <a:t></a:t>
            </a:r>
            <a:endParaRPr lang="en-US" dirty="0"/>
          </a:p>
          <a:p>
            <a:endParaRPr lang="en-US" dirty="0"/>
          </a:p>
        </p:txBody>
      </p:sp>
      <p:sp>
        <p:nvSpPr>
          <p:cNvPr id="4" name="Slide Number Placeholder 3"/>
          <p:cNvSpPr>
            <a:spLocks noGrp="1"/>
          </p:cNvSpPr>
          <p:nvPr>
            <p:ph type="sldNum" sz="quarter" idx="5"/>
          </p:nvPr>
        </p:nvSpPr>
        <p:spPr/>
        <p:txBody>
          <a:bodyPr/>
          <a:lstStyle/>
          <a:p>
            <a:fld id="{069EB93E-E680-AC44-9220-9F008CFB19B2}" type="slidenum">
              <a:rPr lang="en-US" smtClean="0"/>
              <a:t>28</a:t>
            </a:fld>
            <a:endParaRPr lang="en-US"/>
          </a:p>
        </p:txBody>
      </p:sp>
    </p:spTree>
    <p:extLst>
      <p:ext uri="{BB962C8B-B14F-4D97-AF65-F5344CB8AC3E}">
        <p14:creationId xmlns:p14="http://schemas.microsoft.com/office/powerpoint/2010/main" val="25187432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Background tells me why I should care and how we got</a:t>
            </a:r>
            <a:r>
              <a:rPr lang="en-US" baseline="0" dirty="0"/>
              <a:t> to where we are now (not root cause)</a:t>
            </a:r>
          </a:p>
          <a:p>
            <a:r>
              <a:rPr lang="en-US" baseline="0" dirty="0"/>
              <a:t>When you are done with background, key stakeholders should all agree that there is something worth pursuing and putting resources into.</a:t>
            </a:r>
          </a:p>
          <a:p>
            <a:endParaRPr lang="en-US" baseline="0" dirty="0"/>
          </a:p>
          <a:p>
            <a:r>
              <a:rPr lang="en-US" baseline="0" dirty="0"/>
              <a:t>Some useful tools would be a timeline that shows history of Lead Time, significant changes in market focus, or changes in core technologies used by the company.</a:t>
            </a:r>
          </a:p>
          <a:p>
            <a:r>
              <a:rPr lang="en-US" baseline="0" dirty="0"/>
              <a:t>Additionally a graph comparing company revenue and revenue per labor hour under a short and long lead time environment would be helpful.</a:t>
            </a:r>
            <a:endParaRPr lang="en-US" dirty="0"/>
          </a:p>
          <a:p>
            <a:endParaRPr lang="en-US" dirty="0"/>
          </a:p>
        </p:txBody>
      </p:sp>
      <p:sp>
        <p:nvSpPr>
          <p:cNvPr id="4" name="Slide Number Placeholder 3"/>
          <p:cNvSpPr>
            <a:spLocks noGrp="1"/>
          </p:cNvSpPr>
          <p:nvPr>
            <p:ph type="sldNum" sz="quarter" idx="5"/>
          </p:nvPr>
        </p:nvSpPr>
        <p:spPr/>
        <p:txBody>
          <a:bodyPr/>
          <a:lstStyle/>
          <a:p>
            <a:fld id="{069EB93E-E680-AC44-9220-9F008CFB19B2}" type="slidenum">
              <a:rPr lang="en-US" smtClean="0"/>
              <a:t>29</a:t>
            </a:fld>
            <a:endParaRPr lang="en-US"/>
          </a:p>
        </p:txBody>
      </p:sp>
    </p:spTree>
    <p:extLst>
      <p:ext uri="{BB962C8B-B14F-4D97-AF65-F5344CB8AC3E}">
        <p14:creationId xmlns:p14="http://schemas.microsoft.com/office/powerpoint/2010/main" val="305465830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3730203"/>
          </a:xfrm>
        </p:spPr>
        <p:txBody>
          <a:bodyPr anchor="b">
            <a:noAutofit/>
          </a:bodyPr>
          <a:lstStyle>
            <a:lvl1pPr algn="l">
              <a:lnSpc>
                <a:spcPct val="100000"/>
              </a:lnSpc>
              <a:defRPr sz="8000" b="1">
                <a:latin typeface="Century Gothic" charset="0"/>
                <a:ea typeface="Century Gothic" charset="0"/>
                <a:cs typeface="Century Gothic" charset="0"/>
              </a:defRPr>
            </a:lvl1pPr>
          </a:lstStyle>
          <a:p>
            <a:r>
              <a:rPr lang="en-US" dirty="0"/>
              <a:t>Click to edit Master title style</a:t>
            </a:r>
          </a:p>
        </p:txBody>
      </p:sp>
      <p:sp>
        <p:nvSpPr>
          <p:cNvPr id="3" name="Subtitle 2"/>
          <p:cNvSpPr>
            <a:spLocks noGrp="1"/>
          </p:cNvSpPr>
          <p:nvPr>
            <p:ph type="subTitle" idx="1"/>
          </p:nvPr>
        </p:nvSpPr>
        <p:spPr>
          <a:xfrm>
            <a:off x="685800" y="4953000"/>
            <a:ext cx="7086600" cy="1219200"/>
          </a:xfrm>
          <a:prstGeom prst="rect">
            <a:avLst/>
          </a:prstGeom>
        </p:spPr>
        <p:txBody>
          <a:bodyPr>
            <a:normAutofit/>
          </a:bodyPr>
          <a:lstStyle>
            <a:lvl1pPr marL="0" indent="0" algn="l">
              <a:buNone/>
              <a:defRPr sz="3000">
                <a:solidFill>
                  <a:schemeClr val="tx1">
                    <a:tint val="75000"/>
                  </a:schemeClr>
                </a:solidFill>
                <a:latin typeface="Calibri" charset="0"/>
                <a:ea typeface="Calibri" charset="0"/>
                <a:cs typeface="Calibri"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49294" y="6223022"/>
            <a:ext cx="3032505" cy="304248"/>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40"/>
        <p:cNvGrpSpPr/>
        <p:nvPr/>
      </p:nvGrpSpPr>
      <p:grpSpPr>
        <a:xfrm>
          <a:off x="0" y="0"/>
          <a:ext cx="0" cy="0"/>
          <a:chOff x="0" y="0"/>
          <a:chExt cx="0" cy="0"/>
        </a:xfrm>
      </p:grpSpPr>
      <p:sp>
        <p:nvSpPr>
          <p:cNvPr id="41" name="Shape 41"/>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2" name="Shape 42"/>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3" name="Shape 43"/>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pPr marL="0" marR="0" lvl="0" indent="0" algn="r" rtl="0">
                <a:spcBef>
                  <a:spcPts val="0"/>
                </a:spcBef>
                <a:buSzPct val="25000"/>
                <a:buNone/>
              </a:pPr>
              <a:t>‹#›</a:t>
            </a:fld>
            <a:endParaRPr lang="en-US"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7178991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702751"/>
            <a:ext cx="8229600" cy="937005"/>
          </a:xfrm>
        </p:spPr>
        <p:txBody>
          <a:bodyPr/>
          <a:lstStyle>
            <a:lvl1pPr>
              <a:defRPr sz="6000">
                <a:solidFill>
                  <a:srgbClr val="AA4F24"/>
                </a:solidFill>
                <a:latin typeface="Century Gothic" charset="0"/>
                <a:ea typeface="Century Gothic" charset="0"/>
                <a:cs typeface="Century Gothic" charset="0"/>
              </a:defRPr>
            </a:lvl1pPr>
          </a:lstStyle>
          <a:p>
            <a:r>
              <a:rPr lang="en-US" dirty="0"/>
              <a:t>Blank Slide Title</a:t>
            </a:r>
          </a:p>
        </p:txBody>
      </p:sp>
      <p:sp>
        <p:nvSpPr>
          <p:cNvPr id="3" name="Content Placeholder 2"/>
          <p:cNvSpPr>
            <a:spLocks noGrp="1"/>
          </p:cNvSpPr>
          <p:nvPr>
            <p:ph idx="1"/>
          </p:nvPr>
        </p:nvSpPr>
        <p:spPr>
          <a:xfrm>
            <a:off x="457200" y="1997296"/>
            <a:ext cx="8229600" cy="4128867"/>
          </a:xfrm>
          <a:prstGeom prst="rect">
            <a:avLst/>
          </a:prstGeom>
        </p:spPr>
        <p:txBody>
          <a:bodyPr/>
          <a:lstStyle>
            <a:lvl1pPr>
              <a:defRPr sz="4000">
                <a:latin typeface="Calibri" charset="0"/>
                <a:ea typeface="Calibri" charset="0"/>
                <a:cs typeface="Calibri" charset="0"/>
              </a:defRPr>
            </a:lvl1pPr>
            <a:lvl2pPr>
              <a:defRPr sz="4000">
                <a:latin typeface="Calibri" charset="0"/>
                <a:ea typeface="Calibri" charset="0"/>
                <a:cs typeface="Calibri" charset="0"/>
              </a:defRPr>
            </a:lvl2pPr>
            <a:lvl3pPr>
              <a:defRPr sz="4000">
                <a:latin typeface="Calibri" charset="0"/>
                <a:ea typeface="Calibri" charset="0"/>
                <a:cs typeface="Calibri" charset="0"/>
              </a:defRPr>
            </a:lvl3pPr>
            <a:lvl4pPr>
              <a:defRPr sz="4000">
                <a:latin typeface="Calibri" charset="0"/>
                <a:ea typeface="Calibri" charset="0"/>
                <a:cs typeface="Calibri" charset="0"/>
              </a:defRPr>
            </a:lvl4pPr>
            <a:lvl5pPr>
              <a:defRPr sz="4000">
                <a:latin typeface="Calibri" charset="0"/>
                <a:ea typeface="Calibri" charset="0"/>
                <a:cs typeface="Calibri" charset="0"/>
              </a:defRPr>
            </a:lvl5pPr>
            <a:lvl6pPr>
              <a:defRPr/>
            </a:lvl6pPr>
            <a:lvl7pPr>
              <a:defRPr/>
            </a:lvl7pPr>
            <a:lvl8pPr>
              <a:defRPr/>
            </a:lvl8pPr>
            <a:lvl9pPr>
              <a:buFont typeface="Arial" pitchFamily="34" charset="0"/>
              <a:buChar cha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886029" y="6243673"/>
            <a:ext cx="1821091" cy="56134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ransition / Section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1371600"/>
            <a:ext cx="7772400" cy="2505075"/>
          </a:xfrm>
        </p:spPr>
        <p:txBody>
          <a:bodyPr anchor="b"/>
          <a:lstStyle>
            <a:lvl1pPr algn="ctr" defTabSz="914400" rtl="0" eaLnBrk="1" latinLnBrk="0" hangingPunct="1">
              <a:lnSpc>
                <a:spcPct val="100000"/>
              </a:lnSpc>
              <a:spcBef>
                <a:spcPct val="0"/>
              </a:spcBef>
              <a:buNone/>
              <a:defRPr lang="en-US" sz="6000" b="1" kern="1200" baseline="0" dirty="0" smtClean="0">
                <a:solidFill>
                  <a:srgbClr val="AA4F24"/>
                </a:solidFill>
                <a:effectLst>
                  <a:outerShdw blurRad="63500" dist="38100" dir="5400000" algn="t" rotWithShape="0">
                    <a:prstClr val="black">
                      <a:alpha val="25000"/>
                    </a:prstClr>
                  </a:outerShdw>
                </a:effectLst>
                <a:latin typeface="Century Gothic" charset="0"/>
                <a:ea typeface="Century Gothic" charset="0"/>
                <a:cs typeface="Century Gothic" charset="0"/>
              </a:defRPr>
            </a:lvl1pPr>
          </a:lstStyle>
          <a:p>
            <a:r>
              <a:rPr lang="en-US" dirty="0"/>
              <a:t>Transition Slide</a:t>
            </a:r>
          </a:p>
        </p:txBody>
      </p:sp>
      <p:sp>
        <p:nvSpPr>
          <p:cNvPr id="3" name="Text Placeholder 2"/>
          <p:cNvSpPr>
            <a:spLocks noGrp="1"/>
          </p:cNvSpPr>
          <p:nvPr>
            <p:ph type="body" idx="1"/>
          </p:nvPr>
        </p:nvSpPr>
        <p:spPr>
          <a:xfrm>
            <a:off x="722313" y="4068763"/>
            <a:ext cx="7772400" cy="1131887"/>
          </a:xfrm>
          <a:prstGeom prst="rect">
            <a:avLst/>
          </a:prstGeom>
        </p:spPr>
        <p:txBody>
          <a:bodyPr anchor="t"/>
          <a:lstStyle>
            <a:lvl1pPr marL="0" indent="0" algn="ctr">
              <a:buNone/>
              <a:defRPr sz="4000">
                <a:solidFill>
                  <a:schemeClr val="tx1">
                    <a:tint val="75000"/>
                  </a:schemeClr>
                </a:solidFill>
                <a:latin typeface="Calibri" charset="0"/>
                <a:ea typeface="Calibri" charset="0"/>
                <a:cs typeface="Calibri"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7" name="Oval 6"/>
          <p:cNvSpPr/>
          <p:nvPr/>
        </p:nvSpPr>
        <p:spPr>
          <a:xfrm>
            <a:off x="4495800"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695825"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296728"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
            <a:ext cx="8229600" cy="1479479"/>
          </a:xfrm>
        </p:spPr>
        <p:txBody>
          <a:bodyPr/>
          <a:lstStyle>
            <a:lvl1pPr>
              <a:defRPr b="1">
                <a:solidFill>
                  <a:srgbClr val="AA4F24"/>
                </a:solidFill>
                <a:latin typeface="Century Gothic" charset="0"/>
                <a:ea typeface="Century Gothic" charset="0"/>
                <a:cs typeface="Century Gothic" charset="0"/>
              </a:defRPr>
            </a:lvl1pPr>
          </a:lstStyle>
          <a:p>
            <a:r>
              <a:rPr lang="en-US" dirty="0"/>
              <a:t>Click to edit Master title style</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4000">
                <a:latin typeface="Calibri" charset="0"/>
                <a:ea typeface="Calibri" charset="0"/>
                <a:cs typeface="Calibri" charset="0"/>
              </a:defRPr>
            </a:lvl1pPr>
            <a:lvl2pPr>
              <a:defRPr sz="4000">
                <a:latin typeface="Calibri" charset="0"/>
                <a:ea typeface="Calibri" charset="0"/>
                <a:cs typeface="Calibri" charset="0"/>
              </a:defRPr>
            </a:lvl2pPr>
            <a:lvl3pPr>
              <a:defRPr sz="4000">
                <a:latin typeface="Calibri" charset="0"/>
                <a:ea typeface="Calibri" charset="0"/>
                <a:cs typeface="Calibri" charset="0"/>
              </a:defRPr>
            </a:lvl3pPr>
            <a:lvl4pPr>
              <a:defRPr sz="4000">
                <a:latin typeface="Mission Gothic Thin"/>
                <a:cs typeface="Mission Gothic Thin"/>
              </a:defRPr>
            </a:lvl4pPr>
            <a:lvl5pPr>
              <a:defRPr sz="4000">
                <a:latin typeface="Mission Gothic Thin"/>
                <a:cs typeface="Mission Gothic Thin"/>
              </a:defRPr>
            </a:lvl5pPr>
            <a:lvl6pPr>
              <a:defRPr sz="1600"/>
            </a:lvl6pPr>
            <a:lvl7pPr>
              <a:defRPr sz="1600"/>
            </a:lvl7pPr>
            <a:lvl8pPr>
              <a:defRPr sz="1600"/>
            </a:lvl8pPr>
            <a:lvl9pPr>
              <a:defRPr sz="1600"/>
            </a:lvl9pPr>
          </a:lstStyle>
          <a:p>
            <a:pPr lvl="0"/>
            <a:r>
              <a:rPr lang="en-US" dirty="0"/>
              <a:t>Click to edit Master text styles</a:t>
            </a:r>
          </a:p>
          <a:p>
            <a:pPr lvl="1"/>
            <a:r>
              <a:rPr lang="en-US" dirty="0"/>
              <a:t>Test</a:t>
            </a:r>
          </a:p>
          <a:p>
            <a:pPr lvl="2"/>
            <a:r>
              <a:rPr lang="en-US" dirty="0"/>
              <a:t>Test</a:t>
            </a:r>
          </a:p>
        </p:txBody>
      </p:sp>
      <p:sp>
        <p:nvSpPr>
          <p:cNvPr id="9" name="Content Placeholder 8"/>
          <p:cNvSpPr>
            <a:spLocks noGrp="1"/>
          </p:cNvSpPr>
          <p:nvPr>
            <p:ph sz="quarter" idx="13"/>
          </p:nvPr>
        </p:nvSpPr>
        <p:spPr>
          <a:xfrm>
            <a:off x="365760" y="1600200"/>
            <a:ext cx="4041648" cy="4526280"/>
          </a:xfrm>
          <a:prstGeom prst="rect">
            <a:avLst/>
          </a:prstGeom>
        </p:spPr>
        <p:txBody>
          <a:bodyPr/>
          <a:lstStyle>
            <a:lvl1pPr>
              <a:defRPr sz="4000">
                <a:latin typeface="Calibri" charset="0"/>
                <a:ea typeface="Calibri" charset="0"/>
                <a:cs typeface="Calibri" charset="0"/>
              </a:defRPr>
            </a:lvl1pPr>
            <a:lvl2pPr>
              <a:defRPr>
                <a:latin typeface="Mission Gothic Thin"/>
                <a:cs typeface="Mission Gothic Thin"/>
              </a:defRPr>
            </a:lvl2pPr>
            <a:lvl3pPr>
              <a:defRPr>
                <a:latin typeface="Mission Gothic Thin"/>
                <a:cs typeface="Mission Gothic Thin"/>
              </a:defRPr>
            </a:lvl3pPr>
            <a:lvl4pPr>
              <a:defRPr>
                <a:latin typeface="Mission Gothic Thin"/>
                <a:cs typeface="Mission Gothic Thin"/>
              </a:defRPr>
            </a:lvl4pPr>
            <a:lvl5pPr>
              <a:defRPr>
                <a:latin typeface="Mission Gothic Thin"/>
                <a:cs typeface="Mission Gothic Thin"/>
              </a:defRPr>
            </a:lvl5pPr>
          </a:lstStyle>
          <a:p>
            <a:pPr lvl="0"/>
            <a:r>
              <a:rPr lang="en-US" dirty="0"/>
              <a:t>Click to edit Master text styles</a:t>
            </a:r>
          </a:p>
        </p:txBody>
      </p:sp>
      <p:pic>
        <p:nvPicPr>
          <p:cNvPr id="6"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886029" y="6243673"/>
            <a:ext cx="1821091" cy="56134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530146"/>
            <a:ext cx="8229600" cy="973991"/>
          </a:xfrm>
        </p:spPr>
        <p:txBody>
          <a:bodyPr/>
          <a:lstStyle>
            <a:lvl1pPr>
              <a:defRPr b="1">
                <a:solidFill>
                  <a:srgbClr val="AA4F24"/>
                </a:solidFill>
                <a:latin typeface="Century Gothic" charset="0"/>
                <a:ea typeface="Century Gothic" charset="0"/>
                <a:cs typeface="Century Gothic" charset="0"/>
              </a:defRPr>
            </a:lvl1pPr>
          </a:lstStyle>
          <a:p>
            <a:r>
              <a:rPr lang="en-US" dirty="0"/>
              <a:t>Click to edit Master title style</a:t>
            </a:r>
          </a:p>
        </p:txBody>
      </p:sp>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886029" y="6243673"/>
            <a:ext cx="1821091" cy="56134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Photo Layout">
    <p:spTree>
      <p:nvGrpSpPr>
        <p:cNvPr id="1" name=""/>
        <p:cNvGrpSpPr/>
        <p:nvPr/>
      </p:nvGrpSpPr>
      <p:grpSpPr>
        <a:xfrm>
          <a:off x="0" y="0"/>
          <a:ext cx="0" cy="0"/>
          <a:chOff x="0" y="0"/>
          <a:chExt cx="0" cy="0"/>
        </a:xfrm>
      </p:grpSpPr>
      <p:sp>
        <p:nvSpPr>
          <p:cNvPr id="10" name="Picture Placeholder 2"/>
          <p:cNvSpPr>
            <a:spLocks noGrp="1"/>
          </p:cNvSpPr>
          <p:nvPr>
            <p:ph type="pic" idx="1"/>
          </p:nvPr>
        </p:nvSpPr>
        <p:spPr>
          <a:xfrm>
            <a:off x="406879" y="493161"/>
            <a:ext cx="4081126" cy="5819282"/>
          </a:xfrm>
          <a:prstGeom prst="rect">
            <a:avLst/>
          </a:prstGeom>
          <a:ln w="76200">
            <a:noFill/>
          </a:ln>
          <a:effectLst>
            <a:outerShdw blurRad="88900" dist="50800" dir="5400000" algn="ctr" rotWithShape="0">
              <a:srgbClr val="000000">
                <a:alpha val="25000"/>
              </a:srgbClr>
            </a:outerShdw>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a:t>
            </a:r>
          </a:p>
          <a:p>
            <a:r>
              <a:rPr lang="en-US" dirty="0"/>
              <a:t>placeholder or </a:t>
            </a:r>
          </a:p>
          <a:p>
            <a:r>
              <a:rPr lang="en-US" dirty="0"/>
              <a:t>click icon to add</a:t>
            </a:r>
          </a:p>
        </p:txBody>
      </p:sp>
      <p:sp>
        <p:nvSpPr>
          <p:cNvPr id="12" name="Picture Placeholder 2"/>
          <p:cNvSpPr>
            <a:spLocks noGrp="1"/>
          </p:cNvSpPr>
          <p:nvPr>
            <p:ph type="pic" idx="10"/>
          </p:nvPr>
        </p:nvSpPr>
        <p:spPr>
          <a:xfrm>
            <a:off x="4702054" y="493161"/>
            <a:ext cx="4081126" cy="5819282"/>
          </a:xfrm>
          <a:prstGeom prst="rect">
            <a:avLst/>
          </a:prstGeom>
          <a:ln w="76200">
            <a:noFill/>
          </a:ln>
          <a:effectLst>
            <a:outerShdw blurRad="88900" dist="50800" dir="5400000" algn="ctr" rotWithShape="0">
              <a:srgbClr val="000000">
                <a:alpha val="25000"/>
              </a:srgbClr>
            </a:outerShdw>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a:t>
            </a:r>
          </a:p>
          <a:p>
            <a:r>
              <a:rPr lang="en-US" dirty="0"/>
              <a:t>placeholder or </a:t>
            </a:r>
          </a:p>
          <a:p>
            <a:r>
              <a:rPr lang="en-US" dirty="0"/>
              <a:t>click icon to add</a:t>
            </a:r>
          </a:p>
        </p:txBody>
      </p:sp>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886029" y="6243673"/>
            <a:ext cx="1821091" cy="56134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ingle Photo">
    <p:spTree>
      <p:nvGrpSpPr>
        <p:cNvPr id="1" name=""/>
        <p:cNvGrpSpPr/>
        <p:nvPr/>
      </p:nvGrpSpPr>
      <p:grpSpPr>
        <a:xfrm>
          <a:off x="0" y="0"/>
          <a:ext cx="0" cy="0"/>
          <a:chOff x="0" y="0"/>
          <a:chExt cx="0" cy="0"/>
        </a:xfrm>
      </p:grpSpPr>
      <p:sp>
        <p:nvSpPr>
          <p:cNvPr id="5" name="Picture Placeholder 2"/>
          <p:cNvSpPr>
            <a:spLocks noGrp="1"/>
          </p:cNvSpPr>
          <p:nvPr>
            <p:ph type="pic" idx="1"/>
          </p:nvPr>
        </p:nvSpPr>
        <p:spPr>
          <a:xfrm>
            <a:off x="0" y="19006"/>
            <a:ext cx="9144000" cy="6838994"/>
          </a:xfrm>
          <a:prstGeom prst="rect">
            <a:avLst/>
          </a:prstGeom>
          <a:ln w="76200">
            <a:noFill/>
          </a:ln>
          <a:effectLst>
            <a:outerShdw blurRad="88900" dist="50800" dir="5400000" algn="ctr" rotWithShape="0">
              <a:srgbClr val="000000">
                <a:alpha val="25000"/>
              </a:srgbClr>
            </a:outerShdw>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a:t>
            </a:r>
          </a:p>
          <a:p>
            <a:r>
              <a:rPr lang="en-US" dirty="0"/>
              <a:t>placeholder or </a:t>
            </a:r>
          </a:p>
          <a:p>
            <a:r>
              <a:rPr lang="en-US" dirty="0"/>
              <a:t>click icon to add</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891880" y="19006"/>
            <a:ext cx="6252120" cy="6838994"/>
          </a:xfrm>
          <a:prstGeom prst="rect">
            <a:avLst/>
          </a:prstGeom>
          <a:ln w="76200">
            <a:noFill/>
          </a:ln>
          <a:effectLst>
            <a:outerShdw blurRad="88900" dist="50800" dir="5400000" algn="ctr" rotWithShape="0">
              <a:srgbClr val="000000">
                <a:alpha val="25000"/>
              </a:srgbClr>
            </a:outerShdw>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a:t>
            </a:r>
          </a:p>
          <a:p>
            <a:r>
              <a:rPr lang="en-US" dirty="0"/>
              <a:t>placeholder or </a:t>
            </a:r>
          </a:p>
          <a:p>
            <a:r>
              <a:rPr lang="en-US" dirty="0"/>
              <a:t>click icon to add</a:t>
            </a:r>
          </a:p>
        </p:txBody>
      </p:sp>
      <p:sp>
        <p:nvSpPr>
          <p:cNvPr id="8" name="TextBox 7"/>
          <p:cNvSpPr txBox="1"/>
          <p:nvPr userDrawn="1"/>
        </p:nvSpPr>
        <p:spPr>
          <a:xfrm>
            <a:off x="616484" y="2712377"/>
            <a:ext cx="2034398" cy="477054"/>
          </a:xfrm>
          <a:prstGeom prst="rect">
            <a:avLst/>
          </a:prstGeom>
          <a:noFill/>
        </p:spPr>
        <p:txBody>
          <a:bodyPr wrap="square" rtlCol="0">
            <a:spAutoFit/>
          </a:bodyPr>
          <a:lstStyle/>
          <a:p>
            <a:r>
              <a:rPr lang="en-US" sz="2500" dirty="0">
                <a:solidFill>
                  <a:srgbClr val="AA4F24"/>
                </a:solidFill>
                <a:latin typeface="Mission Gothic Thin"/>
                <a:cs typeface="Mission Gothic Thin"/>
              </a:rPr>
              <a:t>Picture</a:t>
            </a:r>
            <a:r>
              <a:rPr lang="en-US" sz="2500" baseline="0" dirty="0">
                <a:solidFill>
                  <a:srgbClr val="AA4F24"/>
                </a:solidFill>
                <a:latin typeface="Mission Gothic Thin"/>
                <a:cs typeface="Mission Gothic Thin"/>
              </a:rPr>
              <a:t> Caption</a:t>
            </a:r>
            <a:endParaRPr lang="en-US" sz="2500" dirty="0">
              <a:solidFill>
                <a:srgbClr val="AA4F24"/>
              </a:solidFill>
              <a:latin typeface="Mission Gothic Thin"/>
              <a:cs typeface="Mission Gothic Thin"/>
            </a:endParaRPr>
          </a:p>
        </p:txBody>
      </p:sp>
      <p:sp>
        <p:nvSpPr>
          <p:cNvPr id="9" name="Rectangle 8"/>
          <p:cNvSpPr/>
          <p:nvPr userDrawn="1"/>
        </p:nvSpPr>
        <p:spPr>
          <a:xfrm>
            <a:off x="0" y="19006"/>
            <a:ext cx="2891880" cy="6838994"/>
          </a:xfrm>
          <a:prstGeom prst="rect">
            <a:avLst/>
          </a:prstGeom>
          <a:solidFill>
            <a:srgbClr val="F4DDB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4DDBE"/>
              </a:solidFill>
            </a:endParaRPr>
          </a:p>
        </p:txBody>
      </p:sp>
      <p:sp>
        <p:nvSpPr>
          <p:cNvPr id="11" name="Content Placeholder 2"/>
          <p:cNvSpPr>
            <a:spLocks noGrp="1"/>
          </p:cNvSpPr>
          <p:nvPr>
            <p:ph idx="10"/>
          </p:nvPr>
        </p:nvSpPr>
        <p:spPr>
          <a:xfrm>
            <a:off x="357561" y="2376390"/>
            <a:ext cx="2293321" cy="1626082"/>
          </a:xfrm>
          <a:prstGeom prst="rect">
            <a:avLst/>
          </a:prstGeom>
        </p:spPr>
        <p:txBody>
          <a:bodyPr/>
          <a:lstStyle>
            <a:lvl1pPr marL="0" indent="0">
              <a:buNone/>
              <a:defRPr sz="3200">
                <a:solidFill>
                  <a:srgbClr val="292A1E"/>
                </a:solidFill>
                <a:latin typeface="Calibri" charset="0"/>
                <a:ea typeface="Calibri" charset="0"/>
                <a:cs typeface="Calibri" charset="0"/>
              </a:defRPr>
            </a:lvl1pPr>
            <a:lvl2pPr>
              <a:defRPr sz="2800">
                <a:latin typeface="Mission Gothic Thin"/>
                <a:cs typeface="Mission Gothic Thin"/>
              </a:defRPr>
            </a:lvl2pPr>
            <a:lvl3pPr>
              <a:defRPr sz="2400">
                <a:latin typeface="Mission Gothic Thin"/>
                <a:cs typeface="Mission Gothic Thin"/>
              </a:defRPr>
            </a:lvl3pPr>
            <a:lvl4pPr>
              <a:defRPr sz="2000">
                <a:latin typeface="Mission Gothic Thin"/>
                <a:cs typeface="Mission Gothic Thin"/>
              </a:defRPr>
            </a:lvl4pPr>
            <a:lvl5pPr>
              <a:defRPr sz="2000">
                <a:latin typeface="Mission Gothic Thin"/>
                <a:cs typeface="Mission Gothic Thin"/>
              </a:defRPr>
            </a:lvl5pPr>
            <a:lvl6pPr>
              <a:defRPr sz="2000"/>
            </a:lvl6pPr>
            <a:lvl7pPr>
              <a:defRPr sz="2000"/>
            </a:lvl7pPr>
            <a:lvl8pPr>
              <a:defRPr sz="2000"/>
            </a:lvl8pPr>
            <a:lvl9pPr>
              <a:defRPr sz="2000"/>
            </a:lvl9pPr>
          </a:lstStyle>
          <a:p>
            <a:pPr lvl="0"/>
            <a:r>
              <a:rPr lang="en-US" dirty="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07087" y="266700"/>
            <a:ext cx="3008313" cy="2095500"/>
          </a:xfrm>
        </p:spPr>
        <p:txBody>
          <a:bodyPr anchor="b"/>
          <a:lstStyle>
            <a:lvl1pPr algn="ctr">
              <a:lnSpc>
                <a:spcPct val="100000"/>
              </a:lnSpc>
              <a:defRPr sz="3500" b="1">
                <a:effectLst>
                  <a:outerShdw blurRad="50800" dist="25400" dir="5400000" algn="t" rotWithShape="0">
                    <a:prstClr val="black">
                      <a:alpha val="25000"/>
                    </a:prstClr>
                  </a:outerShdw>
                </a:effectLst>
                <a:latin typeface="Century Gothic" charset="0"/>
                <a:ea typeface="Century Gothic" charset="0"/>
                <a:cs typeface="Century Gothic" charset="0"/>
              </a:defRPr>
            </a:lvl1pPr>
          </a:lstStyle>
          <a:p>
            <a:r>
              <a:rPr lang="en-US" dirty="0"/>
              <a:t>Click to edit Master title style</a:t>
            </a:r>
          </a:p>
        </p:txBody>
      </p:sp>
      <p:sp>
        <p:nvSpPr>
          <p:cNvPr id="3" name="Content Placeholder 2"/>
          <p:cNvSpPr>
            <a:spLocks noGrp="1"/>
          </p:cNvSpPr>
          <p:nvPr>
            <p:ph idx="1"/>
          </p:nvPr>
        </p:nvSpPr>
        <p:spPr>
          <a:xfrm>
            <a:off x="719137" y="273050"/>
            <a:ext cx="4995863" cy="5853113"/>
          </a:xfrm>
          <a:prstGeom prst="rect">
            <a:avLst/>
          </a:prstGeom>
        </p:spPr>
        <p:txBody>
          <a:bodyPr/>
          <a:lstStyle>
            <a:lvl1pPr>
              <a:defRPr sz="4000">
                <a:latin typeface="Calibri" charset="0"/>
                <a:ea typeface="Calibri" charset="0"/>
                <a:cs typeface="Calibri" charset="0"/>
              </a:defRPr>
            </a:lvl1pPr>
            <a:lvl2pPr>
              <a:defRPr sz="2800">
                <a:latin typeface="Mission Gothic Thin"/>
                <a:cs typeface="Mission Gothic Thin"/>
              </a:defRPr>
            </a:lvl2pPr>
            <a:lvl3pPr>
              <a:defRPr sz="2400">
                <a:latin typeface="Mission Gothic Thin"/>
                <a:cs typeface="Mission Gothic Thin"/>
              </a:defRPr>
            </a:lvl3pPr>
            <a:lvl4pPr>
              <a:defRPr sz="2000">
                <a:latin typeface="Mission Gothic Thin"/>
                <a:cs typeface="Mission Gothic Thin"/>
              </a:defRPr>
            </a:lvl4pPr>
            <a:lvl5pPr>
              <a:defRPr sz="2000">
                <a:latin typeface="Mission Gothic Thin"/>
                <a:cs typeface="Mission Gothic Thin"/>
              </a:defRPr>
            </a:lvl5pPr>
            <a:lvl6pPr>
              <a:defRPr sz="2000"/>
            </a:lvl6pPr>
            <a:lvl7pPr>
              <a:defRPr sz="2000"/>
            </a:lvl7pPr>
            <a:lvl8pPr>
              <a:defRPr sz="2000"/>
            </a:lvl8pPr>
            <a:lvl9pPr>
              <a:defRPr sz="2000"/>
            </a:lvl9pPr>
          </a:lstStyle>
          <a:p>
            <a:pPr lvl="0"/>
            <a:r>
              <a:rPr lang="en-US" dirty="0"/>
              <a:t>Click to edit Master text styles</a:t>
            </a:r>
          </a:p>
        </p:txBody>
      </p:sp>
      <p:sp>
        <p:nvSpPr>
          <p:cNvPr id="4" name="Text Placeholder 3"/>
          <p:cNvSpPr>
            <a:spLocks noGrp="1"/>
          </p:cNvSpPr>
          <p:nvPr>
            <p:ph type="body" sz="half" idx="2"/>
          </p:nvPr>
        </p:nvSpPr>
        <p:spPr>
          <a:xfrm>
            <a:off x="5907087" y="2438400"/>
            <a:ext cx="3008313" cy="3687763"/>
          </a:xfrm>
          <a:prstGeom prst="rect">
            <a:avLst/>
          </a:prstGeom>
        </p:spPr>
        <p:txBody>
          <a:bodyPr>
            <a:normAutofit/>
          </a:bodyPr>
          <a:lstStyle>
            <a:lvl1pPr marL="0" indent="0" algn="ctr">
              <a:lnSpc>
                <a:spcPct val="125000"/>
              </a:lnSpc>
              <a:buNone/>
              <a:defRPr sz="4000">
                <a:latin typeface="Calibri" charset="0"/>
                <a:ea typeface="Calibri" charset="0"/>
                <a:cs typeface="Calibri"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pic>
        <p:nvPicPr>
          <p:cNvPr id="6"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886029" y="6243673"/>
            <a:ext cx="1821091" cy="56134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64000">
              <a:schemeClr val="bg1">
                <a:tint val="80000"/>
                <a:satMod val="250000"/>
              </a:schemeClr>
            </a:gs>
            <a:gs pos="84000">
              <a:schemeClr val="bg1">
                <a:tint val="90000"/>
                <a:shade val="90000"/>
                <a:satMod val="200000"/>
              </a:schemeClr>
            </a:gs>
            <a:gs pos="96000">
              <a:schemeClr val="bg1">
                <a:tint val="90000"/>
                <a:shade val="70000"/>
                <a:satMod val="25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702751"/>
            <a:ext cx="8229600" cy="1479479"/>
          </a:xfrm>
          <a:prstGeom prst="rect">
            <a:avLst/>
          </a:prstGeom>
        </p:spPr>
        <p:txBody>
          <a:bodyPr vert="horz" lIns="91440" tIns="45720" rIns="91440" bIns="45720" rtlCol="0" anchor="b">
            <a:noAutofit/>
          </a:bodyPr>
          <a:lstStyle/>
          <a:p>
            <a:r>
              <a:rPr lang="en-US" dirty="0"/>
              <a:t>Click to edit Master title style</a:t>
            </a:r>
          </a:p>
        </p:txBody>
      </p:sp>
    </p:spTree>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1" r:id="rId5"/>
    <p:sldLayoutId id="2147483750" r:id="rId6"/>
    <p:sldLayoutId id="2147483752" r:id="rId7"/>
    <p:sldLayoutId id="2147483754" r:id="rId8"/>
    <p:sldLayoutId id="2147483753" r:id="rId9"/>
    <p:sldLayoutId id="2147483755" r:id="rId10"/>
  </p:sldLayoutIdLst>
  <p:txStyles>
    <p:titleStyle>
      <a:lvl1pPr algn="ctr" defTabSz="914400" rtl="0" eaLnBrk="1" latinLnBrk="0" hangingPunct="1">
        <a:lnSpc>
          <a:spcPts val="5800"/>
        </a:lnSpc>
        <a:spcBef>
          <a:spcPct val="0"/>
        </a:spcBef>
        <a:buNone/>
        <a:defRPr sz="5400" kern="1200">
          <a:solidFill>
            <a:srgbClr val="5F8531"/>
          </a:solidFill>
          <a:effectLst>
            <a:outerShdw blurRad="63500" dist="38100" dir="5400000" algn="t" rotWithShape="0">
              <a:prstClr val="black">
                <a:alpha val="25000"/>
              </a:prstClr>
            </a:outerShdw>
          </a:effectLst>
          <a:latin typeface="Geared Slab Bold"/>
          <a:ea typeface="+mj-ea"/>
          <a:cs typeface="Geared Slab Bold"/>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Microsoft_Excel_97_-_2004_Worksheet.xls"/><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14.emf"/></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wm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1.w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28.gif"/><Relationship Id="rId4" Type="http://schemas.openxmlformats.org/officeDocument/2006/relationships/image" Target="../media/image27.jpeg"/></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 Id="rId9" Type="http://schemas.openxmlformats.org/officeDocument/2006/relationships/image" Target="../media/image42.jpeg"/></Relationships>
</file>

<file path=ppt/slides/_rels/slide44.xml.rels><?xml version="1.0" encoding="UTF-8" standalone="yes"?>
<Relationships xmlns="http://schemas.openxmlformats.org/package/2006/relationships"><Relationship Id="rId3" Type="http://schemas.openxmlformats.org/officeDocument/2006/relationships/image" Target="../media/image43.wm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44.png"/><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3" Type="http://schemas.openxmlformats.org/officeDocument/2006/relationships/hyperlink" Target="mailto:H.Robin.Klein@gmail.com"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1126434" y="1036320"/>
            <a:ext cx="7331765" cy="2303228"/>
          </a:xfrm>
          <a:effectLst/>
        </p:spPr>
        <p:txBody>
          <a:bodyPr>
            <a:normAutofit fontScale="90000"/>
          </a:bodyPr>
          <a:lstStyle/>
          <a:p>
            <a:r>
              <a:rPr lang="en-US" dirty="0">
                <a:solidFill>
                  <a:srgbClr val="5F8531"/>
                </a:solidFill>
              </a:rPr>
              <a:t>Principles of Lean Enterprise</a:t>
            </a:r>
          </a:p>
        </p:txBody>
      </p:sp>
      <p:sp>
        <p:nvSpPr>
          <p:cNvPr id="6" name="Subtitle 5"/>
          <p:cNvSpPr>
            <a:spLocks noGrp="1"/>
          </p:cNvSpPr>
          <p:nvPr>
            <p:ph type="subTitle" idx="1"/>
          </p:nvPr>
        </p:nvSpPr>
        <p:spPr>
          <a:xfrm>
            <a:off x="1126434" y="4953000"/>
            <a:ext cx="6645966" cy="1219200"/>
          </a:xfrm>
        </p:spPr>
        <p:txBody>
          <a:bodyPr>
            <a:normAutofit/>
          </a:bodyPr>
          <a:lstStyle/>
          <a:p>
            <a:pPr algn="l"/>
            <a:r>
              <a:rPr lang="en-US" sz="2800" dirty="0"/>
              <a:t>Presenter:</a:t>
            </a:r>
          </a:p>
        </p:txBody>
      </p:sp>
      <p:sp useBgFill="1">
        <p:nvSpPr>
          <p:cNvPr id="4" name="Rectangle 3"/>
          <p:cNvSpPr/>
          <p:nvPr/>
        </p:nvSpPr>
        <p:spPr>
          <a:xfrm>
            <a:off x="457200" y="6482080"/>
            <a:ext cx="211916" cy="18288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E4F64923-E42C-AC47-81D1-6106B3019D10}"/>
              </a:ext>
            </a:extLst>
          </p:cNvPr>
          <p:cNvSpPr txBox="1"/>
          <p:nvPr/>
        </p:nvSpPr>
        <p:spPr>
          <a:xfrm>
            <a:off x="1126434" y="3339548"/>
            <a:ext cx="3916457" cy="369332"/>
          </a:xfrm>
          <a:prstGeom prst="rect">
            <a:avLst/>
          </a:prstGeom>
          <a:noFill/>
        </p:spPr>
        <p:txBody>
          <a:bodyPr wrap="none" rtlCol="0">
            <a:spAutoFit/>
          </a:bodyPr>
          <a:lstStyle/>
          <a:p>
            <a:r>
              <a:rPr lang="en-US" dirty="0"/>
              <a:t>Session 3 – Intro to Problem Solving</a:t>
            </a:r>
          </a:p>
        </p:txBody>
      </p:sp>
    </p:spTree>
    <p:extLst>
      <p:ext uri="{BB962C8B-B14F-4D97-AF65-F5344CB8AC3E}">
        <p14:creationId xmlns:p14="http://schemas.microsoft.com/office/powerpoint/2010/main" val="30427120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23DC4-F259-C24B-9323-7083D954380E}"/>
              </a:ext>
            </a:extLst>
          </p:cNvPr>
          <p:cNvSpPr>
            <a:spLocks noGrp="1"/>
          </p:cNvSpPr>
          <p:nvPr>
            <p:ph type="title"/>
          </p:nvPr>
        </p:nvSpPr>
        <p:spPr>
          <a:xfrm>
            <a:off x="457200" y="45526"/>
            <a:ext cx="8229600" cy="937005"/>
          </a:xfrm>
        </p:spPr>
        <p:txBody>
          <a:bodyPr/>
          <a:lstStyle/>
          <a:p>
            <a:r>
              <a:rPr lang="en-US" dirty="0"/>
              <a:t>Straw Towers</a:t>
            </a:r>
          </a:p>
        </p:txBody>
      </p:sp>
      <p:sp>
        <p:nvSpPr>
          <p:cNvPr id="4" name="Content Placeholder 2">
            <a:extLst>
              <a:ext uri="{FF2B5EF4-FFF2-40B4-BE49-F238E27FC236}">
                <a16:creationId xmlns:a16="http://schemas.microsoft.com/office/drawing/2014/main" id="{C68406C5-05D2-444E-8DB1-811A1D8418A2}"/>
              </a:ext>
            </a:extLst>
          </p:cNvPr>
          <p:cNvSpPr>
            <a:spLocks noGrp="1"/>
          </p:cNvSpPr>
          <p:nvPr>
            <p:ph idx="1"/>
          </p:nvPr>
        </p:nvSpPr>
        <p:spPr>
          <a:xfrm>
            <a:off x="371475" y="1130300"/>
            <a:ext cx="8458200" cy="5356225"/>
          </a:xfrm>
        </p:spPr>
        <p:txBody>
          <a:bodyPr>
            <a:noAutofit/>
          </a:bodyPr>
          <a:lstStyle/>
          <a:p>
            <a:pPr marL="0" indent="0">
              <a:buFont typeface="Arial" charset="0"/>
              <a:buNone/>
              <a:defRPr/>
            </a:pPr>
            <a:r>
              <a:rPr lang="en-US" altLang="en-US" sz="2400" dirty="0"/>
              <a:t>Your team needs to design and build a 1/10</a:t>
            </a:r>
            <a:r>
              <a:rPr lang="en-US" altLang="en-US" sz="2400" baseline="30000" dirty="0"/>
              <a:t>th</a:t>
            </a:r>
            <a:r>
              <a:rPr lang="en-US" altLang="en-US" sz="2400" dirty="0"/>
              <a:t> scale model of a trade show marketing platform.  This ‘tower’ will be used to display 6-foot tall soda cans at trade shows and in front of mini-markets. </a:t>
            </a:r>
          </a:p>
          <a:p>
            <a:pPr>
              <a:defRPr/>
            </a:pPr>
            <a:r>
              <a:rPr lang="en-US" altLang="en-US" sz="2400" dirty="0"/>
              <a:t>Using only drinking straws and masking tape</a:t>
            </a:r>
          </a:p>
          <a:p>
            <a:pPr>
              <a:defRPr/>
            </a:pPr>
            <a:r>
              <a:rPr lang="en-US" altLang="en-US" sz="2400" dirty="0"/>
              <a:t>Tower must hold free standing ‘full’ can of sodas</a:t>
            </a:r>
          </a:p>
          <a:p>
            <a:pPr>
              <a:defRPr/>
            </a:pPr>
            <a:r>
              <a:rPr lang="en-US" altLang="en-US" sz="2400" dirty="0"/>
              <a:t>Creativity is encouraged</a:t>
            </a:r>
          </a:p>
          <a:p>
            <a:pPr>
              <a:defRPr/>
            </a:pPr>
            <a:r>
              <a:rPr lang="en-US" altLang="en-US" sz="2400" dirty="0"/>
              <a:t>Three critical features:</a:t>
            </a:r>
          </a:p>
          <a:p>
            <a:pPr marL="914400" lvl="1" indent="-514350">
              <a:buFont typeface="Calibri" pitchFamily="34" charset="0"/>
              <a:buAutoNum type="arabicPeriod"/>
              <a:defRPr/>
            </a:pPr>
            <a:r>
              <a:rPr lang="en-US" altLang="en-US" sz="2400" dirty="0"/>
              <a:t>Aesthetically pleasing (scale of 1-10)</a:t>
            </a:r>
          </a:p>
          <a:p>
            <a:pPr marL="914400" lvl="1" indent="-514350">
              <a:buFont typeface="Calibri" pitchFamily="34" charset="0"/>
              <a:buAutoNum type="arabicPeriod"/>
              <a:defRPr/>
            </a:pPr>
            <a:r>
              <a:rPr lang="en-US" altLang="en-US" sz="2400" dirty="0"/>
              <a:t>Height (2 points per inch)</a:t>
            </a:r>
          </a:p>
          <a:p>
            <a:pPr marL="914400" lvl="1" indent="-514350">
              <a:buFont typeface="Calibri" pitchFamily="34" charset="0"/>
              <a:buAutoNum type="arabicPeriod"/>
              <a:defRPr/>
            </a:pPr>
            <a:r>
              <a:rPr lang="en-US" altLang="en-US" sz="2400" dirty="0"/>
              <a:t>Strength (3 points per can held unassisted for minimum of 3 seconds)</a:t>
            </a:r>
          </a:p>
        </p:txBody>
      </p:sp>
    </p:spTree>
    <p:extLst>
      <p:ext uri="{BB962C8B-B14F-4D97-AF65-F5344CB8AC3E}">
        <p14:creationId xmlns:p14="http://schemas.microsoft.com/office/powerpoint/2010/main" val="3586408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4A841D-5C9A-7748-AD85-24561FFB47C7}"/>
              </a:ext>
            </a:extLst>
          </p:cNvPr>
          <p:cNvSpPr>
            <a:spLocks noGrp="1"/>
          </p:cNvSpPr>
          <p:nvPr>
            <p:ph type="title"/>
          </p:nvPr>
        </p:nvSpPr>
        <p:spPr>
          <a:xfrm>
            <a:off x="457200" y="216976"/>
            <a:ext cx="8229600" cy="937005"/>
          </a:xfrm>
        </p:spPr>
        <p:txBody>
          <a:bodyPr/>
          <a:lstStyle/>
          <a:p>
            <a:r>
              <a:rPr lang="en-US" sz="5400" dirty="0"/>
              <a:t>Straw Tower Calculator</a:t>
            </a:r>
          </a:p>
        </p:txBody>
      </p:sp>
      <p:graphicFrame>
        <p:nvGraphicFramePr>
          <p:cNvPr id="4" name="Object 3">
            <a:extLst>
              <a:ext uri="{FF2B5EF4-FFF2-40B4-BE49-F238E27FC236}">
                <a16:creationId xmlns:a16="http://schemas.microsoft.com/office/drawing/2014/main" id="{0A1F2823-E801-D543-A215-DFE1D36FDDFB}"/>
              </a:ext>
            </a:extLst>
          </p:cNvPr>
          <p:cNvGraphicFramePr>
            <a:graphicFrameLocks noChangeAspect="1"/>
          </p:cNvGraphicFramePr>
          <p:nvPr>
            <p:extLst>
              <p:ext uri="{D42A27DB-BD31-4B8C-83A1-F6EECF244321}">
                <p14:modId xmlns:p14="http://schemas.microsoft.com/office/powerpoint/2010/main" val="313521721"/>
              </p:ext>
            </p:extLst>
          </p:nvPr>
        </p:nvGraphicFramePr>
        <p:xfrm>
          <a:off x="594833" y="1857374"/>
          <a:ext cx="7954333" cy="3000375"/>
        </p:xfrm>
        <a:graphic>
          <a:graphicData uri="http://schemas.openxmlformats.org/presentationml/2006/ole">
            <mc:AlternateContent xmlns:mc="http://schemas.openxmlformats.org/markup-compatibility/2006">
              <mc:Choice xmlns:v="urn:schemas-microsoft-com:vml" Requires="v">
                <p:oleObj spid="_x0000_s1029" name="Worksheet" r:id="rId3" imgW="5715000" imgH="2146300" progId="Excel.Sheet.8">
                  <p:embed/>
                </p:oleObj>
              </mc:Choice>
              <mc:Fallback>
                <p:oleObj name="Worksheet" r:id="rId3" imgW="5715000" imgH="2146300" progId="Excel.Sheet.8">
                  <p:embed/>
                  <p:pic>
                    <p:nvPicPr>
                      <p:cNvPr id="0" name=""/>
                      <p:cNvPicPr/>
                      <p:nvPr/>
                    </p:nvPicPr>
                    <p:blipFill>
                      <a:blip r:embed="rId4"/>
                      <a:stretch>
                        <a:fillRect/>
                      </a:stretch>
                    </p:blipFill>
                    <p:spPr>
                      <a:xfrm>
                        <a:off x="594833" y="1857374"/>
                        <a:ext cx="7954333" cy="3000375"/>
                      </a:xfrm>
                      <a:prstGeom prst="rect">
                        <a:avLst/>
                      </a:prstGeom>
                    </p:spPr>
                  </p:pic>
                </p:oleObj>
              </mc:Fallback>
            </mc:AlternateContent>
          </a:graphicData>
        </a:graphic>
      </p:graphicFrame>
      <p:sp>
        <p:nvSpPr>
          <p:cNvPr id="5" name="TextBox 4">
            <a:extLst>
              <a:ext uri="{FF2B5EF4-FFF2-40B4-BE49-F238E27FC236}">
                <a16:creationId xmlns:a16="http://schemas.microsoft.com/office/drawing/2014/main" id="{62CE4C02-E6EC-B442-A1AE-AE3F13F3B745}"/>
              </a:ext>
            </a:extLst>
          </p:cNvPr>
          <p:cNvSpPr txBox="1"/>
          <p:nvPr/>
        </p:nvSpPr>
        <p:spPr>
          <a:xfrm>
            <a:off x="1237593" y="5438775"/>
            <a:ext cx="6668813" cy="400110"/>
          </a:xfrm>
          <a:prstGeom prst="rect">
            <a:avLst/>
          </a:prstGeom>
          <a:noFill/>
        </p:spPr>
        <p:txBody>
          <a:bodyPr wrap="none" rtlCol="0">
            <a:spAutoFit/>
          </a:bodyPr>
          <a:lstStyle/>
          <a:p>
            <a:pPr algn="ctr"/>
            <a:r>
              <a:rPr lang="en-US" sz="2000" dirty="0"/>
              <a:t>Double Click on Green Field to Open Excel Spreadsheet </a:t>
            </a:r>
          </a:p>
        </p:txBody>
      </p:sp>
    </p:spTree>
    <p:extLst>
      <p:ext uri="{BB962C8B-B14F-4D97-AF65-F5344CB8AC3E}">
        <p14:creationId xmlns:p14="http://schemas.microsoft.com/office/powerpoint/2010/main" val="9274367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0201B0-BC73-0146-A4C1-AD26DE7445EE}"/>
              </a:ext>
            </a:extLst>
          </p:cNvPr>
          <p:cNvSpPr>
            <a:spLocks noGrp="1"/>
          </p:cNvSpPr>
          <p:nvPr>
            <p:ph type="title"/>
          </p:nvPr>
        </p:nvSpPr>
        <p:spPr>
          <a:xfrm>
            <a:off x="457200" y="417001"/>
            <a:ext cx="8229600" cy="937005"/>
          </a:xfrm>
        </p:spPr>
        <p:txBody>
          <a:bodyPr/>
          <a:lstStyle/>
          <a:p>
            <a:r>
              <a:rPr lang="en-US" dirty="0"/>
              <a:t>Let’s Plan</a:t>
            </a:r>
          </a:p>
        </p:txBody>
      </p:sp>
      <p:sp>
        <p:nvSpPr>
          <p:cNvPr id="4" name="Title 1">
            <a:extLst>
              <a:ext uri="{FF2B5EF4-FFF2-40B4-BE49-F238E27FC236}">
                <a16:creationId xmlns:a16="http://schemas.microsoft.com/office/drawing/2014/main" id="{C55B5603-5F2D-2646-85B4-10BBE5C48CA7}"/>
              </a:ext>
            </a:extLst>
          </p:cNvPr>
          <p:cNvSpPr txBox="1">
            <a:spLocks/>
          </p:cNvSpPr>
          <p:nvPr/>
        </p:nvSpPr>
        <p:spPr>
          <a:xfrm>
            <a:off x="620931" y="1623260"/>
            <a:ext cx="2520950" cy="546100"/>
          </a:xfrm>
          <a:prstGeom prst="rect">
            <a:avLst/>
          </a:prstGeom>
        </p:spPr>
        <p:txBody>
          <a:bodyPr vert="horz" lIns="91440" tIns="45720" rIns="91440" bIns="45720" rtlCol="0" anchor="b">
            <a:noAutofit/>
          </a:bodyPr>
          <a:lstStyle>
            <a:lvl1pPr algn="ctr" defTabSz="914400" rtl="0" eaLnBrk="1" latinLnBrk="0" hangingPunct="1">
              <a:lnSpc>
                <a:spcPts val="5800"/>
              </a:lnSpc>
              <a:spcBef>
                <a:spcPct val="0"/>
              </a:spcBef>
              <a:buNone/>
              <a:defRPr sz="6000" kern="1200">
                <a:solidFill>
                  <a:srgbClr val="AA4F24"/>
                </a:solidFill>
                <a:effectLst>
                  <a:outerShdw blurRad="63500" dist="38100" dir="5400000" algn="t" rotWithShape="0">
                    <a:prstClr val="black">
                      <a:alpha val="25000"/>
                    </a:prstClr>
                  </a:outerShdw>
                </a:effectLst>
                <a:latin typeface="Century Gothic" charset="0"/>
                <a:ea typeface="Century Gothic" charset="0"/>
                <a:cs typeface="Century Gothic" charset="0"/>
              </a:defRPr>
            </a:lvl1pPr>
          </a:lstStyle>
          <a:p>
            <a:r>
              <a:rPr lang="en-US" sz="5500" b="1" dirty="0"/>
              <a:t>P</a:t>
            </a:r>
            <a:r>
              <a:rPr lang="en-US" sz="3800" b="1" dirty="0"/>
              <a:t> </a:t>
            </a:r>
            <a:r>
              <a:rPr lang="en-US" sz="2200" dirty="0"/>
              <a:t>– D – C – A </a:t>
            </a:r>
            <a:endParaRPr lang="en-US" sz="3800" b="1" dirty="0"/>
          </a:p>
        </p:txBody>
      </p:sp>
      <p:sp>
        <p:nvSpPr>
          <p:cNvPr id="5" name="Content Placeholder 2">
            <a:extLst>
              <a:ext uri="{FF2B5EF4-FFF2-40B4-BE49-F238E27FC236}">
                <a16:creationId xmlns:a16="http://schemas.microsoft.com/office/drawing/2014/main" id="{2E7022F6-9B58-7C47-BF08-90E18F10C0BD}"/>
              </a:ext>
            </a:extLst>
          </p:cNvPr>
          <p:cNvSpPr>
            <a:spLocks noGrp="1"/>
          </p:cNvSpPr>
          <p:nvPr>
            <p:ph sz="half" idx="1"/>
          </p:nvPr>
        </p:nvSpPr>
        <p:spPr>
          <a:xfrm>
            <a:off x="666302" y="2414456"/>
            <a:ext cx="5235115" cy="3587138"/>
          </a:xfrm>
        </p:spPr>
        <p:txBody>
          <a:bodyPr>
            <a:normAutofit/>
          </a:bodyPr>
          <a:lstStyle/>
          <a:p>
            <a:pPr marL="0" indent="0">
              <a:buNone/>
            </a:pPr>
            <a:r>
              <a:rPr lang="en-US" sz="2800" dirty="0"/>
              <a:t>     5 - 10 min</a:t>
            </a:r>
          </a:p>
          <a:p>
            <a:r>
              <a:rPr lang="en-US" sz="2800" dirty="0"/>
              <a:t>As a group, plan how to design and build the tower </a:t>
            </a:r>
          </a:p>
          <a:p>
            <a:r>
              <a:rPr lang="en-US" sz="2800" dirty="0"/>
              <a:t>Come to consensus</a:t>
            </a:r>
          </a:p>
          <a:p>
            <a:r>
              <a:rPr lang="en-US" sz="2800" dirty="0"/>
              <a:t>NOTE: Don’t start during this phase; we’re planning – not doing</a:t>
            </a:r>
          </a:p>
          <a:p>
            <a:pPr marL="0" indent="0">
              <a:buNone/>
            </a:pPr>
            <a:endParaRPr lang="en-US" sz="2800" dirty="0"/>
          </a:p>
        </p:txBody>
      </p:sp>
      <p:pic>
        <p:nvPicPr>
          <p:cNvPr id="6" name="Picture 2" descr="Image result for plan cartoon">
            <a:extLst>
              <a:ext uri="{FF2B5EF4-FFF2-40B4-BE49-F238E27FC236}">
                <a16:creationId xmlns:a16="http://schemas.microsoft.com/office/drawing/2014/main" id="{2BC5AF66-DBBC-0647-873F-BDC3C53E9AF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07256" y="2438615"/>
            <a:ext cx="2971800" cy="28392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68405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E3E78-0F96-9541-B28A-401804CF2F37}"/>
              </a:ext>
            </a:extLst>
          </p:cNvPr>
          <p:cNvSpPr>
            <a:spLocks noGrp="1"/>
          </p:cNvSpPr>
          <p:nvPr>
            <p:ph type="title"/>
          </p:nvPr>
        </p:nvSpPr>
        <p:spPr>
          <a:xfrm>
            <a:off x="457200" y="216976"/>
            <a:ext cx="8229600" cy="937005"/>
          </a:xfrm>
        </p:spPr>
        <p:txBody>
          <a:bodyPr/>
          <a:lstStyle/>
          <a:p>
            <a:r>
              <a:rPr lang="en-US" dirty="0"/>
              <a:t>Let’s Do </a:t>
            </a:r>
          </a:p>
        </p:txBody>
      </p:sp>
      <p:sp>
        <p:nvSpPr>
          <p:cNvPr id="4" name="Title 1">
            <a:extLst>
              <a:ext uri="{FF2B5EF4-FFF2-40B4-BE49-F238E27FC236}">
                <a16:creationId xmlns:a16="http://schemas.microsoft.com/office/drawing/2014/main" id="{1CFAC250-BC97-A64D-912D-1049FD91A64F}"/>
              </a:ext>
            </a:extLst>
          </p:cNvPr>
          <p:cNvSpPr txBox="1">
            <a:spLocks/>
          </p:cNvSpPr>
          <p:nvPr/>
        </p:nvSpPr>
        <p:spPr>
          <a:xfrm>
            <a:off x="731157" y="1164962"/>
            <a:ext cx="2520950" cy="54610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2200" dirty="0">
                <a:solidFill>
                  <a:schemeClr val="tx1">
                    <a:lumMod val="50000"/>
                    <a:lumOff val="50000"/>
                  </a:schemeClr>
                </a:solidFill>
              </a:rPr>
              <a:t>P</a:t>
            </a:r>
            <a:r>
              <a:rPr lang="en-US" sz="3800" b="1" dirty="0">
                <a:solidFill>
                  <a:schemeClr val="tx1">
                    <a:lumMod val="50000"/>
                    <a:lumOff val="50000"/>
                  </a:schemeClr>
                </a:solidFill>
              </a:rPr>
              <a:t> </a:t>
            </a:r>
            <a:r>
              <a:rPr lang="en-US" sz="2200" dirty="0">
                <a:solidFill>
                  <a:schemeClr val="tx1">
                    <a:lumMod val="50000"/>
                    <a:lumOff val="50000"/>
                  </a:schemeClr>
                </a:solidFill>
              </a:rPr>
              <a:t>– </a:t>
            </a:r>
            <a:r>
              <a:rPr lang="en-US" sz="5500" b="1" dirty="0">
                <a:solidFill>
                  <a:schemeClr val="tx1">
                    <a:lumMod val="50000"/>
                    <a:lumOff val="50000"/>
                  </a:schemeClr>
                </a:solidFill>
              </a:rPr>
              <a:t>D</a:t>
            </a:r>
            <a:r>
              <a:rPr lang="en-US" sz="2200" dirty="0">
                <a:solidFill>
                  <a:schemeClr val="tx1">
                    <a:lumMod val="50000"/>
                    <a:lumOff val="50000"/>
                  </a:schemeClr>
                </a:solidFill>
              </a:rPr>
              <a:t> – C – A </a:t>
            </a:r>
            <a:endParaRPr lang="en-US" sz="3800" b="1" dirty="0">
              <a:solidFill>
                <a:schemeClr val="tx1">
                  <a:lumMod val="50000"/>
                  <a:lumOff val="50000"/>
                </a:schemeClr>
              </a:solidFill>
            </a:endParaRPr>
          </a:p>
        </p:txBody>
      </p:sp>
      <p:sp>
        <p:nvSpPr>
          <p:cNvPr id="5" name="Content Placeholder 2">
            <a:extLst>
              <a:ext uri="{FF2B5EF4-FFF2-40B4-BE49-F238E27FC236}">
                <a16:creationId xmlns:a16="http://schemas.microsoft.com/office/drawing/2014/main" id="{1DF49624-08E9-AC4D-BB49-F82E76CD3EC6}"/>
              </a:ext>
            </a:extLst>
          </p:cNvPr>
          <p:cNvSpPr>
            <a:spLocks noGrp="1"/>
          </p:cNvSpPr>
          <p:nvPr>
            <p:ph sz="half" idx="1"/>
          </p:nvPr>
        </p:nvSpPr>
        <p:spPr>
          <a:xfrm>
            <a:off x="731157" y="2287355"/>
            <a:ext cx="6193064" cy="1512661"/>
          </a:xfrm>
        </p:spPr>
        <p:txBody>
          <a:bodyPr>
            <a:normAutofit lnSpcReduction="10000"/>
          </a:bodyPr>
          <a:lstStyle/>
          <a:p>
            <a:pPr marL="0" indent="0">
              <a:buNone/>
            </a:pPr>
            <a:r>
              <a:rPr lang="en-US" sz="2800" dirty="0"/>
              <a:t>15 minutes</a:t>
            </a:r>
          </a:p>
          <a:p>
            <a:r>
              <a:rPr lang="en-US" sz="2800" dirty="0"/>
              <a:t>Execute your plan! </a:t>
            </a:r>
          </a:p>
          <a:p>
            <a:pPr marL="0" indent="0">
              <a:buNone/>
            </a:pPr>
            <a:r>
              <a:rPr lang="en-US" sz="2800" dirty="0"/>
              <a:t>(Build the tower, but don’t load it up yet)</a:t>
            </a:r>
          </a:p>
        </p:txBody>
      </p:sp>
      <p:pic>
        <p:nvPicPr>
          <p:cNvPr id="6" name="Picture 2" descr="Image result for teamwork cartoon">
            <a:extLst>
              <a:ext uri="{FF2B5EF4-FFF2-40B4-BE49-F238E27FC236}">
                <a16:creationId xmlns:a16="http://schemas.microsoft.com/office/drawing/2014/main" id="{B0CEC6A1-876A-124E-9C2E-3FDA546552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9604" y="4237505"/>
            <a:ext cx="6224792" cy="1462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32638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F83747-3BDE-ED49-B371-3F8509E9F793}"/>
              </a:ext>
            </a:extLst>
          </p:cNvPr>
          <p:cNvSpPr>
            <a:spLocks noGrp="1"/>
          </p:cNvSpPr>
          <p:nvPr>
            <p:ph type="title"/>
          </p:nvPr>
        </p:nvSpPr>
        <p:spPr>
          <a:xfrm>
            <a:off x="457200" y="216976"/>
            <a:ext cx="8229600" cy="937005"/>
          </a:xfrm>
        </p:spPr>
        <p:txBody>
          <a:bodyPr/>
          <a:lstStyle/>
          <a:p>
            <a:r>
              <a:rPr lang="en-US" dirty="0"/>
              <a:t>Let’s Check</a:t>
            </a:r>
          </a:p>
        </p:txBody>
      </p:sp>
      <p:sp>
        <p:nvSpPr>
          <p:cNvPr id="4" name="Title 1">
            <a:extLst>
              <a:ext uri="{FF2B5EF4-FFF2-40B4-BE49-F238E27FC236}">
                <a16:creationId xmlns:a16="http://schemas.microsoft.com/office/drawing/2014/main" id="{AD5771A9-66F6-884C-A96F-E3460933B74A}"/>
              </a:ext>
            </a:extLst>
          </p:cNvPr>
          <p:cNvSpPr txBox="1">
            <a:spLocks/>
          </p:cNvSpPr>
          <p:nvPr/>
        </p:nvSpPr>
        <p:spPr>
          <a:xfrm>
            <a:off x="3311525" y="1153981"/>
            <a:ext cx="2520950" cy="54610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2200" dirty="0"/>
              <a:t>P</a:t>
            </a:r>
            <a:r>
              <a:rPr lang="en-US" sz="3800" b="1" dirty="0"/>
              <a:t> </a:t>
            </a:r>
            <a:r>
              <a:rPr lang="en-US" sz="2200" dirty="0"/>
              <a:t>– D – </a:t>
            </a:r>
            <a:r>
              <a:rPr lang="en-US" sz="5500" b="1" dirty="0"/>
              <a:t>C</a:t>
            </a:r>
            <a:r>
              <a:rPr lang="en-US" sz="2200" dirty="0"/>
              <a:t> – A </a:t>
            </a:r>
            <a:endParaRPr lang="en-US" sz="3800" b="1" dirty="0"/>
          </a:p>
        </p:txBody>
      </p:sp>
      <p:sp>
        <p:nvSpPr>
          <p:cNvPr id="5" name="Content Placeholder 2">
            <a:extLst>
              <a:ext uri="{FF2B5EF4-FFF2-40B4-BE49-F238E27FC236}">
                <a16:creationId xmlns:a16="http://schemas.microsoft.com/office/drawing/2014/main" id="{3C821C14-F3B7-DB41-8652-47C110031168}"/>
              </a:ext>
            </a:extLst>
          </p:cNvPr>
          <p:cNvSpPr>
            <a:spLocks noGrp="1"/>
          </p:cNvSpPr>
          <p:nvPr>
            <p:ph sz="half" idx="1"/>
          </p:nvPr>
        </p:nvSpPr>
        <p:spPr>
          <a:xfrm>
            <a:off x="457200" y="2405311"/>
            <a:ext cx="4459796" cy="3391642"/>
          </a:xfrm>
        </p:spPr>
        <p:txBody>
          <a:bodyPr>
            <a:normAutofit fontScale="92500"/>
          </a:bodyPr>
          <a:lstStyle/>
          <a:p>
            <a:pPr marL="0" indent="0">
              <a:buNone/>
            </a:pPr>
            <a:r>
              <a:rPr lang="en-US" sz="2800" dirty="0"/>
              <a:t>5 min</a:t>
            </a:r>
          </a:p>
          <a:p>
            <a:r>
              <a:rPr lang="en-US" sz="2800" dirty="0"/>
              <a:t>Load up cans on top of the tower</a:t>
            </a:r>
          </a:p>
          <a:p>
            <a:r>
              <a:rPr lang="en-US" sz="2800" dirty="0"/>
              <a:t>Need to hold for at least 3 seconds (without touching)</a:t>
            </a:r>
          </a:p>
          <a:p>
            <a:r>
              <a:rPr lang="en-US" sz="2800" dirty="0"/>
              <a:t>Anything not go as planned?</a:t>
            </a:r>
          </a:p>
        </p:txBody>
      </p:sp>
      <p:pic>
        <p:nvPicPr>
          <p:cNvPr id="6" name="Picture 4" descr="Image result for plan cartoon">
            <a:extLst>
              <a:ext uri="{FF2B5EF4-FFF2-40B4-BE49-F238E27FC236}">
                <a16:creationId xmlns:a16="http://schemas.microsoft.com/office/drawing/2014/main" id="{B0955DE6-8D1F-C34B-9DDC-9B82D86B9D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17046" y="2020975"/>
            <a:ext cx="2948513" cy="35316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11093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C372D-7E21-CD40-8E2A-A77906E0EED1}"/>
              </a:ext>
            </a:extLst>
          </p:cNvPr>
          <p:cNvSpPr>
            <a:spLocks noGrp="1"/>
          </p:cNvSpPr>
          <p:nvPr>
            <p:ph type="title"/>
          </p:nvPr>
        </p:nvSpPr>
        <p:spPr>
          <a:xfrm>
            <a:off x="457200" y="105851"/>
            <a:ext cx="8229600" cy="937005"/>
          </a:xfrm>
        </p:spPr>
        <p:txBody>
          <a:bodyPr/>
          <a:lstStyle/>
          <a:p>
            <a:r>
              <a:rPr lang="en-US" dirty="0"/>
              <a:t>Now Let’s Adjust</a:t>
            </a:r>
          </a:p>
        </p:txBody>
      </p:sp>
      <p:sp>
        <p:nvSpPr>
          <p:cNvPr id="4" name="Content Placeholder 2">
            <a:extLst>
              <a:ext uri="{FF2B5EF4-FFF2-40B4-BE49-F238E27FC236}">
                <a16:creationId xmlns:a16="http://schemas.microsoft.com/office/drawing/2014/main" id="{30B154A9-63A7-794B-91B0-E12E1E656272}"/>
              </a:ext>
            </a:extLst>
          </p:cNvPr>
          <p:cNvSpPr>
            <a:spLocks noGrp="1"/>
          </p:cNvSpPr>
          <p:nvPr/>
        </p:nvSpPr>
        <p:spPr>
          <a:xfrm>
            <a:off x="457200" y="1883004"/>
            <a:ext cx="4239079" cy="3718832"/>
          </a:xfrm>
          <a:prstGeom prst="rect">
            <a:avLst/>
          </a:prstGeom>
        </p:spPr>
        <p:style>
          <a:lnRef idx="0">
            <a:scrgbClr r="0" g="0" b="0"/>
          </a:lnRef>
          <a:fillRef idx="0">
            <a:scrgbClr r="0" g="0" b="0"/>
          </a:fillRef>
          <a:effectRef idx="0">
            <a:scrgbClr r="0" g="0" b="0"/>
          </a:effectRef>
          <a:fontRef idx="major"/>
        </p:style>
        <p:txBody>
          <a:bodyPr vert="horz" lIns="91440" tIns="45720" rIns="91440" bIns="45720" rtlCol="0">
            <a:normAutofit lnSpcReduction="1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j-lt"/>
                <a:ea typeface="+mj-ea"/>
                <a:cs typeface="+mj-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j-lt"/>
                <a:ea typeface="+mj-ea"/>
                <a:cs typeface="+mj-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j-lt"/>
                <a:ea typeface="+mj-ea"/>
                <a:cs typeface="+mj-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9pPr>
          </a:lstStyle>
          <a:p>
            <a:pPr marL="0" indent="0">
              <a:buNone/>
            </a:pPr>
            <a:r>
              <a:rPr lang="en-US" sz="2800" dirty="0">
                <a:solidFill>
                  <a:schemeClr val="tx1">
                    <a:lumMod val="65000"/>
                    <a:lumOff val="35000"/>
                  </a:schemeClr>
                </a:solidFill>
              </a:rPr>
              <a:t>5 min</a:t>
            </a:r>
          </a:p>
          <a:p>
            <a:r>
              <a:rPr lang="en-US" sz="2800" dirty="0">
                <a:solidFill>
                  <a:schemeClr val="tx1">
                    <a:lumMod val="65000"/>
                    <a:lumOff val="35000"/>
                  </a:schemeClr>
                </a:solidFill>
              </a:rPr>
              <a:t>How could the design be improved?</a:t>
            </a:r>
          </a:p>
          <a:p>
            <a:r>
              <a:rPr lang="en-US" sz="2800" dirty="0">
                <a:solidFill>
                  <a:schemeClr val="tx1">
                    <a:lumMod val="65000"/>
                    <a:lumOff val="35000"/>
                  </a:schemeClr>
                </a:solidFill>
              </a:rPr>
              <a:t>How was the interactions and involvement of the various team members?</a:t>
            </a:r>
          </a:p>
          <a:p>
            <a:r>
              <a:rPr lang="en-US" sz="2800" dirty="0">
                <a:solidFill>
                  <a:schemeClr val="tx1">
                    <a:lumMod val="65000"/>
                    <a:lumOff val="35000"/>
                  </a:schemeClr>
                </a:solidFill>
              </a:rPr>
              <a:t>What would you do differently next time?</a:t>
            </a:r>
          </a:p>
        </p:txBody>
      </p:sp>
      <p:pic>
        <p:nvPicPr>
          <p:cNvPr id="5" name="Picture 4" descr="Image result for analyze cartoon">
            <a:extLst>
              <a:ext uri="{FF2B5EF4-FFF2-40B4-BE49-F238E27FC236}">
                <a16:creationId xmlns:a16="http://schemas.microsoft.com/office/drawing/2014/main" id="{32E911F0-E165-5D45-9750-1C511B62E60E}"/>
              </a:ext>
            </a:extLst>
          </p:cNvPr>
          <p:cNvPicPr>
            <a:picLocks noGrp="1"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2546666"/>
            <a:ext cx="3886200" cy="2391507"/>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BA5A4DEB-2738-BC45-A170-FF07CFF42864}"/>
              </a:ext>
            </a:extLst>
          </p:cNvPr>
          <p:cNvSpPr txBox="1">
            <a:spLocks/>
          </p:cNvSpPr>
          <p:nvPr/>
        </p:nvSpPr>
        <p:spPr>
          <a:xfrm>
            <a:off x="638629" y="1205364"/>
            <a:ext cx="2520950" cy="546100"/>
          </a:xfrm>
          <a:prstGeom prst="rect">
            <a:avLst/>
          </a:prstGeom>
        </p:spPr>
        <p:style>
          <a:lnRef idx="0">
            <a:scrgbClr r="0" g="0" b="0"/>
          </a:lnRef>
          <a:fillRef idx="0">
            <a:scrgbClr r="0" g="0" b="0"/>
          </a:fillRef>
          <a:effectRef idx="0">
            <a:scrgbClr r="0" g="0" b="0"/>
          </a:effectRef>
          <a:fontRef idx="major"/>
        </p:style>
        <p:txBody>
          <a:bodyPr vert="horz" lIns="91440" tIns="45720" rIns="91440" bIns="45720" rtlCol="0" anchor="ctr">
            <a:no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en-US" sz="2200" dirty="0">
                <a:solidFill>
                  <a:schemeClr val="tx1">
                    <a:lumMod val="65000"/>
                    <a:lumOff val="35000"/>
                  </a:schemeClr>
                </a:solidFill>
              </a:rPr>
              <a:t>P</a:t>
            </a:r>
            <a:r>
              <a:rPr lang="en-US" sz="3800" b="1" dirty="0">
                <a:solidFill>
                  <a:schemeClr val="tx1">
                    <a:lumMod val="65000"/>
                    <a:lumOff val="35000"/>
                  </a:schemeClr>
                </a:solidFill>
              </a:rPr>
              <a:t> </a:t>
            </a:r>
            <a:r>
              <a:rPr lang="en-US" sz="2200" dirty="0">
                <a:solidFill>
                  <a:schemeClr val="tx1">
                    <a:lumMod val="65000"/>
                    <a:lumOff val="35000"/>
                  </a:schemeClr>
                </a:solidFill>
              </a:rPr>
              <a:t>– D – C – </a:t>
            </a:r>
            <a:r>
              <a:rPr lang="en-US" sz="5500" b="1" dirty="0">
                <a:solidFill>
                  <a:schemeClr val="tx1">
                    <a:lumMod val="65000"/>
                    <a:lumOff val="35000"/>
                  </a:schemeClr>
                </a:solidFill>
              </a:rPr>
              <a:t>A</a:t>
            </a:r>
            <a:r>
              <a:rPr lang="en-US" sz="2200" dirty="0">
                <a:solidFill>
                  <a:schemeClr val="tx1">
                    <a:lumMod val="65000"/>
                    <a:lumOff val="35000"/>
                  </a:schemeClr>
                </a:solidFill>
              </a:rPr>
              <a:t> </a:t>
            </a:r>
            <a:endParaRPr lang="en-US" sz="3800" b="1" dirty="0">
              <a:solidFill>
                <a:schemeClr val="tx1">
                  <a:lumMod val="65000"/>
                  <a:lumOff val="35000"/>
                </a:schemeClr>
              </a:solidFill>
            </a:endParaRPr>
          </a:p>
        </p:txBody>
      </p:sp>
    </p:spTree>
    <p:extLst>
      <p:ext uri="{BB962C8B-B14F-4D97-AF65-F5344CB8AC3E}">
        <p14:creationId xmlns:p14="http://schemas.microsoft.com/office/powerpoint/2010/main" val="12511917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87BFF-7FF6-6A43-9AF3-35D59D55D5D1}"/>
              </a:ext>
            </a:extLst>
          </p:cNvPr>
          <p:cNvSpPr>
            <a:spLocks noGrp="1"/>
          </p:cNvSpPr>
          <p:nvPr>
            <p:ph type="title"/>
          </p:nvPr>
        </p:nvSpPr>
        <p:spPr>
          <a:xfrm>
            <a:off x="457200" y="156651"/>
            <a:ext cx="8229600" cy="937005"/>
          </a:xfrm>
        </p:spPr>
        <p:txBody>
          <a:bodyPr/>
          <a:lstStyle/>
          <a:p>
            <a:r>
              <a:rPr lang="en-US" sz="5400" dirty="0"/>
              <a:t>Ted Talk by Tom Wujec</a:t>
            </a:r>
          </a:p>
        </p:txBody>
      </p:sp>
      <p:pic>
        <p:nvPicPr>
          <p:cNvPr id="4" name="Picture 3">
            <a:extLst>
              <a:ext uri="{FF2B5EF4-FFF2-40B4-BE49-F238E27FC236}">
                <a16:creationId xmlns:a16="http://schemas.microsoft.com/office/drawing/2014/main" id="{9BC7DE16-6BC5-1C4B-AAE9-06D7E109151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66835" y="1358900"/>
            <a:ext cx="4019965" cy="480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Content Placeholder 2">
            <a:extLst>
              <a:ext uri="{FF2B5EF4-FFF2-40B4-BE49-F238E27FC236}">
                <a16:creationId xmlns:a16="http://schemas.microsoft.com/office/drawing/2014/main" id="{762089AB-E0BA-FC4B-A9F6-3B6D7A19B75D}"/>
              </a:ext>
            </a:extLst>
          </p:cNvPr>
          <p:cNvSpPr>
            <a:spLocks noGrp="1"/>
          </p:cNvSpPr>
          <p:nvPr/>
        </p:nvSpPr>
        <p:spPr>
          <a:xfrm>
            <a:off x="1167985" y="3131910"/>
            <a:ext cx="3166321" cy="1265918"/>
          </a:xfrm>
          <a:prstGeom prst="rect">
            <a:avLst/>
          </a:prstGeom>
        </p:spPr>
        <p:style>
          <a:lnRef idx="0">
            <a:scrgbClr r="0" g="0" b="0"/>
          </a:lnRef>
          <a:fillRef idx="0">
            <a:scrgbClr r="0" g="0" b="0"/>
          </a:fillRef>
          <a:effectRef idx="0">
            <a:scrgbClr r="0" g="0" b="0"/>
          </a:effectRef>
          <a:fontRef idx="major"/>
        </p:style>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j-lt"/>
                <a:ea typeface="+mj-ea"/>
                <a:cs typeface="+mj-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j-lt"/>
                <a:ea typeface="+mj-ea"/>
                <a:cs typeface="+mj-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j-lt"/>
                <a:ea typeface="+mj-ea"/>
                <a:cs typeface="+mj-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9pPr>
          </a:lstStyle>
          <a:p>
            <a:pPr marL="0" indent="0">
              <a:buNone/>
            </a:pPr>
            <a:r>
              <a:rPr lang="en-US" sz="3300" dirty="0"/>
              <a:t>Build a Tower, </a:t>
            </a:r>
          </a:p>
          <a:p>
            <a:pPr marL="0" indent="0">
              <a:buNone/>
            </a:pPr>
            <a:r>
              <a:rPr lang="en-US" sz="3300" dirty="0"/>
              <a:t>Build a Team</a:t>
            </a:r>
          </a:p>
        </p:txBody>
      </p:sp>
    </p:spTree>
    <p:extLst>
      <p:ext uri="{BB962C8B-B14F-4D97-AF65-F5344CB8AC3E}">
        <p14:creationId xmlns:p14="http://schemas.microsoft.com/office/powerpoint/2010/main" val="24322187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6CE72-46AF-8840-8AE4-1E820D6441DF}"/>
              </a:ext>
            </a:extLst>
          </p:cNvPr>
          <p:cNvSpPr>
            <a:spLocks noGrp="1"/>
          </p:cNvSpPr>
          <p:nvPr>
            <p:ph type="title"/>
          </p:nvPr>
        </p:nvSpPr>
        <p:spPr>
          <a:xfrm>
            <a:off x="457200" y="156651"/>
            <a:ext cx="8229600" cy="937005"/>
          </a:xfrm>
        </p:spPr>
        <p:txBody>
          <a:bodyPr/>
          <a:lstStyle/>
          <a:p>
            <a:r>
              <a:rPr lang="en-US" dirty="0"/>
              <a:t>Let’s </a:t>
            </a:r>
            <a:r>
              <a:rPr lang="en-US" dirty="0" err="1"/>
              <a:t>Disscuss</a:t>
            </a:r>
            <a:endParaRPr lang="en-US" dirty="0"/>
          </a:p>
        </p:txBody>
      </p:sp>
      <p:sp>
        <p:nvSpPr>
          <p:cNvPr id="4" name="Content Placeholder 2">
            <a:extLst>
              <a:ext uri="{FF2B5EF4-FFF2-40B4-BE49-F238E27FC236}">
                <a16:creationId xmlns:a16="http://schemas.microsoft.com/office/drawing/2014/main" id="{406819EE-FE2F-E840-A5B8-F5C9B658C173}"/>
              </a:ext>
            </a:extLst>
          </p:cNvPr>
          <p:cNvSpPr>
            <a:spLocks noGrp="1"/>
          </p:cNvSpPr>
          <p:nvPr/>
        </p:nvSpPr>
        <p:spPr>
          <a:xfrm>
            <a:off x="457200" y="2710272"/>
            <a:ext cx="4343400" cy="1933575"/>
          </a:xfrm>
          <a:prstGeom prst="rect">
            <a:avLst/>
          </a:prstGeom>
        </p:spPr>
        <p:style>
          <a:lnRef idx="0">
            <a:scrgbClr r="0" g="0" b="0"/>
          </a:lnRef>
          <a:fillRef idx="0">
            <a:scrgbClr r="0" g="0" b="0"/>
          </a:fillRef>
          <a:effectRef idx="0">
            <a:scrgbClr r="0" g="0" b="0"/>
          </a:effectRef>
          <a:fontRef idx="major"/>
        </p:style>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j-lt"/>
                <a:ea typeface="+mj-ea"/>
                <a:cs typeface="+mj-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j-lt"/>
                <a:ea typeface="+mj-ea"/>
                <a:cs typeface="+mj-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j-lt"/>
                <a:ea typeface="+mj-ea"/>
                <a:cs typeface="+mj-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9pPr>
          </a:lstStyle>
          <a:p>
            <a:pPr marL="0" indent="0" algn="ctr">
              <a:buNone/>
            </a:pPr>
            <a:r>
              <a:rPr lang="en-US" sz="2800" dirty="0"/>
              <a:t>How does this approach compare with the way you solve problems today?</a:t>
            </a:r>
          </a:p>
        </p:txBody>
      </p:sp>
      <p:pic>
        <p:nvPicPr>
          <p:cNvPr id="5" name="Picture 4" descr="Image result for problem solving cartoon">
            <a:extLst>
              <a:ext uri="{FF2B5EF4-FFF2-40B4-BE49-F238E27FC236}">
                <a16:creationId xmlns:a16="http://schemas.microsoft.com/office/drawing/2014/main" id="{CA4857DB-6F18-BD41-926E-B911DDB9E595}"/>
              </a:ext>
            </a:extLst>
          </p:cNvPr>
          <p:cNvPicPr>
            <a:picLocks noGrp="1"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1307046"/>
            <a:ext cx="3886200" cy="40915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54504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A98E2-250C-2042-85B4-7DF33AEE7633}"/>
              </a:ext>
            </a:extLst>
          </p:cNvPr>
          <p:cNvSpPr>
            <a:spLocks noGrp="1"/>
          </p:cNvSpPr>
          <p:nvPr>
            <p:ph type="title"/>
          </p:nvPr>
        </p:nvSpPr>
        <p:spPr>
          <a:xfrm>
            <a:off x="457200" y="182051"/>
            <a:ext cx="8229600" cy="937005"/>
          </a:xfrm>
        </p:spPr>
        <p:txBody>
          <a:bodyPr/>
          <a:lstStyle/>
          <a:p>
            <a:r>
              <a:rPr lang="en-US" dirty="0"/>
              <a:t>So What’s The Point?</a:t>
            </a:r>
          </a:p>
        </p:txBody>
      </p:sp>
      <p:sp>
        <p:nvSpPr>
          <p:cNvPr id="4" name="Content Placeholder 2">
            <a:extLst>
              <a:ext uri="{FF2B5EF4-FFF2-40B4-BE49-F238E27FC236}">
                <a16:creationId xmlns:a16="http://schemas.microsoft.com/office/drawing/2014/main" id="{0DBF1FC0-98BA-2D42-B22A-E528FBB0C0D7}"/>
              </a:ext>
            </a:extLst>
          </p:cNvPr>
          <p:cNvSpPr>
            <a:spLocks noGrp="1"/>
          </p:cNvSpPr>
          <p:nvPr>
            <p:ph idx="1"/>
          </p:nvPr>
        </p:nvSpPr>
        <p:spPr>
          <a:xfrm>
            <a:off x="457200" y="1409700"/>
            <a:ext cx="8229600" cy="4525963"/>
          </a:xfrm>
        </p:spPr>
        <p:txBody>
          <a:bodyPr/>
          <a:lstStyle/>
          <a:p>
            <a:pPr>
              <a:buNone/>
            </a:pPr>
            <a:r>
              <a:rPr lang="en-US" sz="3200" dirty="0"/>
              <a:t>When it comes to problem solving, we want to:</a:t>
            </a:r>
          </a:p>
          <a:p>
            <a:pPr>
              <a:buNone/>
            </a:pPr>
            <a:endParaRPr lang="en-US" sz="3200" dirty="0"/>
          </a:p>
          <a:p>
            <a:r>
              <a:rPr lang="en-US" sz="3200" dirty="0"/>
              <a:t>Improve ability to make data driven decisions</a:t>
            </a:r>
          </a:p>
          <a:p>
            <a:r>
              <a:rPr lang="en-US" sz="3200" dirty="0"/>
              <a:t>Reduce stalled, delayed and incomplete solutions</a:t>
            </a:r>
          </a:p>
          <a:p>
            <a:r>
              <a:rPr lang="en-US" sz="3200" dirty="0"/>
              <a:t>Effectively cascade new expectations </a:t>
            </a:r>
          </a:p>
          <a:p>
            <a:r>
              <a:rPr lang="en-US" sz="3200" dirty="0"/>
              <a:t>Intentionally reflect on progress and outcomes</a:t>
            </a:r>
          </a:p>
        </p:txBody>
      </p:sp>
    </p:spTree>
    <p:extLst>
      <p:ext uri="{BB962C8B-B14F-4D97-AF65-F5344CB8AC3E}">
        <p14:creationId xmlns:p14="http://schemas.microsoft.com/office/powerpoint/2010/main" val="4386231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8F9B0-A04C-8743-A8D5-65DFEF34B874}"/>
              </a:ext>
            </a:extLst>
          </p:cNvPr>
          <p:cNvSpPr>
            <a:spLocks noGrp="1"/>
          </p:cNvSpPr>
          <p:nvPr>
            <p:ph type="title"/>
          </p:nvPr>
        </p:nvSpPr>
        <p:spPr>
          <a:xfrm>
            <a:off x="457200" y="203201"/>
            <a:ext cx="8229600" cy="3138356"/>
          </a:xfrm>
        </p:spPr>
        <p:txBody>
          <a:bodyPr/>
          <a:lstStyle/>
          <a:p>
            <a:r>
              <a:rPr lang="en-US" dirty="0"/>
              <a:t>Problem Solving Methods and Analysis Tools </a:t>
            </a:r>
            <a:br>
              <a:rPr lang="en-US" dirty="0"/>
            </a:br>
            <a:endParaRPr lang="en-US" dirty="0"/>
          </a:p>
        </p:txBody>
      </p:sp>
      <p:sp>
        <p:nvSpPr>
          <p:cNvPr id="3" name="Content Placeholder 2">
            <a:extLst>
              <a:ext uri="{FF2B5EF4-FFF2-40B4-BE49-F238E27FC236}">
                <a16:creationId xmlns:a16="http://schemas.microsoft.com/office/drawing/2014/main" id="{5B13F157-A987-8A4B-80E9-EB3655778466}"/>
              </a:ext>
            </a:extLst>
          </p:cNvPr>
          <p:cNvSpPr>
            <a:spLocks noGrp="1"/>
          </p:cNvSpPr>
          <p:nvPr>
            <p:ph idx="1"/>
          </p:nvPr>
        </p:nvSpPr>
        <p:spPr>
          <a:xfrm>
            <a:off x="457200" y="3341557"/>
            <a:ext cx="8229600" cy="1116143"/>
          </a:xfrm>
        </p:spPr>
        <p:txBody>
          <a:bodyPr/>
          <a:lstStyle/>
          <a:p>
            <a:pPr marL="0" indent="0" algn="ctr">
              <a:buNone/>
            </a:pPr>
            <a:r>
              <a:rPr lang="en-US" dirty="0"/>
              <a:t>What’s on your list?</a:t>
            </a:r>
          </a:p>
        </p:txBody>
      </p:sp>
    </p:spTree>
    <p:extLst>
      <p:ext uri="{BB962C8B-B14F-4D97-AF65-F5344CB8AC3E}">
        <p14:creationId xmlns:p14="http://schemas.microsoft.com/office/powerpoint/2010/main" val="16945770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Stir The Paint</a:t>
            </a:r>
          </a:p>
        </p:txBody>
      </p:sp>
      <p:sp>
        <p:nvSpPr>
          <p:cNvPr id="3" name="Content Placeholder 2"/>
          <p:cNvSpPr>
            <a:spLocks noGrp="1"/>
          </p:cNvSpPr>
          <p:nvPr>
            <p:ph idx="1"/>
          </p:nvPr>
        </p:nvSpPr>
        <p:spPr>
          <a:xfrm>
            <a:off x="457200" y="1951127"/>
            <a:ext cx="6672263" cy="4128867"/>
          </a:xfrm>
        </p:spPr>
        <p:txBody>
          <a:bodyPr/>
          <a:lstStyle/>
          <a:p>
            <a:pPr marL="0" indent="0">
              <a:buNone/>
            </a:pPr>
            <a:r>
              <a:rPr lang="en-US" b="1" dirty="0"/>
              <a:t>3X5 Card Activity</a:t>
            </a:r>
          </a:p>
          <a:p>
            <a:pPr marL="0" indent="0">
              <a:buNone/>
            </a:pPr>
            <a:r>
              <a:rPr lang="en-US" sz="2000" b="1" dirty="0"/>
              <a:t>Lean Tools, 8 wastes, 5S Steps &amp; Standard Work </a:t>
            </a:r>
          </a:p>
          <a:p>
            <a:r>
              <a:rPr lang="en-US" dirty="0"/>
              <a:t>Briefly Describe</a:t>
            </a:r>
          </a:p>
          <a:p>
            <a:r>
              <a:rPr lang="en-US" dirty="0"/>
              <a:t>Give example from your workplace</a:t>
            </a:r>
          </a:p>
          <a:p>
            <a:endParaRPr lang="en-US" dirty="0"/>
          </a:p>
        </p:txBody>
      </p:sp>
      <p:pic>
        <p:nvPicPr>
          <p:cNvPr id="4" name="Picture 2" descr="Image result for stir paint">
            <a:extLst>
              <a:ext uri="{FF2B5EF4-FFF2-40B4-BE49-F238E27FC236}">
                <a16:creationId xmlns:a16="http://schemas.microsoft.com/office/drawing/2014/main" id="{151735A7-69D6-844F-83D2-0957CF5CFB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5566410" y="2544491"/>
            <a:ext cx="3564956" cy="24705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46885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CA2AA-9A4B-3948-B4E2-167071076729}"/>
              </a:ext>
            </a:extLst>
          </p:cNvPr>
          <p:cNvSpPr>
            <a:spLocks noGrp="1"/>
          </p:cNvSpPr>
          <p:nvPr>
            <p:ph type="title"/>
          </p:nvPr>
        </p:nvSpPr>
        <p:spPr>
          <a:xfrm>
            <a:off x="457200" y="114301"/>
            <a:ext cx="8229600" cy="1296856"/>
          </a:xfrm>
        </p:spPr>
        <p:txBody>
          <a:bodyPr/>
          <a:lstStyle/>
          <a:p>
            <a:r>
              <a:rPr lang="en-US" sz="3200" dirty="0"/>
              <a:t>Partial List of various Problem Solving Methods &amp; Analysis Tools</a:t>
            </a:r>
          </a:p>
        </p:txBody>
      </p:sp>
      <p:sp>
        <p:nvSpPr>
          <p:cNvPr id="4" name="Subtitle 2">
            <a:extLst>
              <a:ext uri="{FF2B5EF4-FFF2-40B4-BE49-F238E27FC236}">
                <a16:creationId xmlns:a16="http://schemas.microsoft.com/office/drawing/2014/main" id="{2E89FFC2-8E5C-DE42-8735-6E49B42087BD}"/>
              </a:ext>
            </a:extLst>
          </p:cNvPr>
          <p:cNvSpPr txBox="1">
            <a:spLocks/>
          </p:cNvSpPr>
          <p:nvPr/>
        </p:nvSpPr>
        <p:spPr>
          <a:xfrm>
            <a:off x="203226" y="1411157"/>
            <a:ext cx="3868057" cy="5384796"/>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4000" kern="1200">
                <a:solidFill>
                  <a:schemeClr val="tx1">
                    <a:lumMod val="50000"/>
                    <a:lumOff val="50000"/>
                  </a:schemeClr>
                </a:solidFill>
                <a:latin typeface="Calibri" charset="0"/>
                <a:ea typeface="Calibri" charset="0"/>
                <a:cs typeface="Calibri" charset="0"/>
              </a:defRPr>
            </a:lvl1pPr>
            <a:lvl2pPr marL="742950" indent="-285750" algn="l" defTabSz="914400" rtl="0" eaLnBrk="1" latinLnBrk="0" hangingPunct="1">
              <a:spcBef>
                <a:spcPct val="20000"/>
              </a:spcBef>
              <a:buFont typeface="Courier New" pitchFamily="49" charset="0"/>
              <a:buChar char="o"/>
              <a:defRPr sz="4000" kern="1200">
                <a:solidFill>
                  <a:schemeClr val="tx1">
                    <a:lumMod val="50000"/>
                    <a:lumOff val="50000"/>
                  </a:schemeClr>
                </a:solidFill>
                <a:latin typeface="Calibri" charset="0"/>
                <a:ea typeface="Calibri" charset="0"/>
                <a:cs typeface="Calibri" charset="0"/>
              </a:defRPr>
            </a:lvl2pPr>
            <a:lvl3pPr marL="1143000" indent="-228600" algn="l" defTabSz="914400" rtl="0" eaLnBrk="1" latinLnBrk="0" hangingPunct="1">
              <a:spcBef>
                <a:spcPct val="20000"/>
              </a:spcBef>
              <a:buFont typeface="Arial" pitchFamily="34" charset="0"/>
              <a:buChar char="•"/>
              <a:defRPr sz="4000" kern="1200">
                <a:solidFill>
                  <a:schemeClr val="tx1">
                    <a:lumMod val="50000"/>
                    <a:lumOff val="50000"/>
                  </a:schemeClr>
                </a:solidFill>
                <a:latin typeface="Calibri" charset="0"/>
                <a:ea typeface="Calibri" charset="0"/>
                <a:cs typeface="Calibri" charset="0"/>
              </a:defRPr>
            </a:lvl3pPr>
            <a:lvl4pPr marL="1600200" indent="-228600" algn="l" defTabSz="914400" rtl="0" eaLnBrk="1" latinLnBrk="0" hangingPunct="1">
              <a:spcBef>
                <a:spcPct val="20000"/>
              </a:spcBef>
              <a:buFont typeface="Courier New" pitchFamily="49" charset="0"/>
              <a:buChar char="o"/>
              <a:defRPr sz="4000" kern="1200">
                <a:solidFill>
                  <a:schemeClr val="tx1">
                    <a:lumMod val="50000"/>
                    <a:lumOff val="50000"/>
                  </a:schemeClr>
                </a:solidFill>
                <a:latin typeface="Calibri" charset="0"/>
                <a:ea typeface="Calibri" charset="0"/>
                <a:cs typeface="Calibri" charset="0"/>
              </a:defRPr>
            </a:lvl4pPr>
            <a:lvl5pPr marL="2057400" indent="-228600" algn="l" defTabSz="914400" rtl="0" eaLnBrk="1" latinLnBrk="0" hangingPunct="1">
              <a:spcBef>
                <a:spcPct val="20000"/>
              </a:spcBef>
              <a:buFont typeface="Arial" pitchFamily="34" charset="0"/>
              <a:buChar char="•"/>
              <a:defRPr sz="4000" kern="1200">
                <a:solidFill>
                  <a:schemeClr val="tx1">
                    <a:lumMod val="50000"/>
                    <a:lumOff val="50000"/>
                  </a:schemeClr>
                </a:solidFill>
                <a:latin typeface="Calibri" charset="0"/>
                <a:ea typeface="Calibri" charset="0"/>
                <a:cs typeface="Calibri" charset="0"/>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457200" indent="-457200"/>
            <a:r>
              <a:rPr lang="en-US" sz="2200" dirty="0">
                <a:solidFill>
                  <a:schemeClr val="tx1"/>
                </a:solidFill>
              </a:rPr>
              <a:t>PDCA</a:t>
            </a:r>
          </a:p>
          <a:p>
            <a:pPr marL="457200" indent="-457200"/>
            <a:r>
              <a:rPr lang="en-US" sz="2200" dirty="0">
                <a:solidFill>
                  <a:schemeClr val="tx1"/>
                </a:solidFill>
              </a:rPr>
              <a:t>A3</a:t>
            </a:r>
          </a:p>
          <a:p>
            <a:pPr marL="457200" indent="-457200"/>
            <a:r>
              <a:rPr lang="en-US" sz="2200" dirty="0">
                <a:solidFill>
                  <a:schemeClr val="tx1"/>
                </a:solidFill>
              </a:rPr>
              <a:t>Fishbone </a:t>
            </a:r>
            <a:r>
              <a:rPr lang="en-US" sz="1400" dirty="0">
                <a:solidFill>
                  <a:schemeClr val="tx1"/>
                </a:solidFill>
              </a:rPr>
              <a:t>(Ishikawa or Cause &amp; Effect)</a:t>
            </a:r>
          </a:p>
          <a:p>
            <a:pPr marL="457200" indent="-457200"/>
            <a:r>
              <a:rPr lang="en-US" sz="2200" dirty="0">
                <a:solidFill>
                  <a:schemeClr val="tx1"/>
                </a:solidFill>
              </a:rPr>
              <a:t>Value Stream Mapping</a:t>
            </a:r>
          </a:p>
          <a:p>
            <a:pPr marL="457200" indent="-457200"/>
            <a:r>
              <a:rPr lang="en-US" sz="2200" dirty="0">
                <a:solidFill>
                  <a:schemeClr val="tx1"/>
                </a:solidFill>
              </a:rPr>
              <a:t>Brainstorming</a:t>
            </a:r>
          </a:p>
          <a:p>
            <a:pPr marL="457200" indent="-457200"/>
            <a:r>
              <a:rPr lang="en-US" sz="2200" dirty="0">
                <a:solidFill>
                  <a:schemeClr val="tx1"/>
                </a:solidFill>
              </a:rPr>
              <a:t>Pareto charts</a:t>
            </a:r>
          </a:p>
          <a:p>
            <a:pPr marL="457200" indent="-457200"/>
            <a:r>
              <a:rPr lang="en-US" sz="2200" dirty="0">
                <a:solidFill>
                  <a:schemeClr val="tx1"/>
                </a:solidFill>
              </a:rPr>
              <a:t>DOE</a:t>
            </a:r>
          </a:p>
          <a:p>
            <a:pPr marL="457200" indent="-457200"/>
            <a:r>
              <a:rPr lang="en-US" sz="2200" dirty="0">
                <a:solidFill>
                  <a:schemeClr val="tx1"/>
                </a:solidFill>
              </a:rPr>
              <a:t>SPC </a:t>
            </a:r>
            <a:r>
              <a:rPr lang="en-US" sz="1400" dirty="0">
                <a:solidFill>
                  <a:schemeClr val="tx1"/>
                </a:solidFill>
              </a:rPr>
              <a:t>(Including Control Charts)</a:t>
            </a:r>
          </a:p>
          <a:p>
            <a:pPr marL="457200" indent="-457200"/>
            <a:r>
              <a:rPr lang="en-US" sz="2200" dirty="0">
                <a:solidFill>
                  <a:schemeClr val="tx1"/>
                </a:solidFill>
              </a:rPr>
              <a:t>Process Flow Mapping</a:t>
            </a:r>
          </a:p>
          <a:p>
            <a:pPr marL="457200" indent="-457200"/>
            <a:r>
              <a:rPr lang="en-US" sz="2200" dirty="0">
                <a:solidFill>
                  <a:schemeClr val="tx1"/>
                </a:solidFill>
              </a:rPr>
              <a:t>Ratings and Rankings</a:t>
            </a:r>
          </a:p>
          <a:p>
            <a:pPr marL="457200" indent="-457200"/>
            <a:r>
              <a:rPr lang="en-US" sz="2200" dirty="0">
                <a:solidFill>
                  <a:schemeClr val="tx1"/>
                </a:solidFill>
              </a:rPr>
              <a:t>FMEA (Process &amp; Design)</a:t>
            </a:r>
          </a:p>
          <a:p>
            <a:pPr marL="457200" indent="-457200"/>
            <a:r>
              <a:rPr lang="en-US" sz="2200" dirty="0">
                <a:solidFill>
                  <a:schemeClr val="tx1"/>
                </a:solidFill>
              </a:rPr>
              <a:t>Scientific Process</a:t>
            </a:r>
          </a:p>
          <a:p>
            <a:pPr marL="457200" indent="-457200"/>
            <a:r>
              <a:rPr lang="en-US" sz="2200" dirty="0">
                <a:solidFill>
                  <a:schemeClr val="tx1"/>
                </a:solidFill>
              </a:rPr>
              <a:t>Gantt Charts</a:t>
            </a:r>
          </a:p>
          <a:p>
            <a:pPr marL="457200" indent="-457200"/>
            <a:endParaRPr lang="en-US" sz="2200" dirty="0">
              <a:solidFill>
                <a:schemeClr val="tx1"/>
              </a:solidFill>
            </a:endParaRPr>
          </a:p>
        </p:txBody>
      </p:sp>
      <p:sp>
        <p:nvSpPr>
          <p:cNvPr id="5" name="Subtitle 2">
            <a:extLst>
              <a:ext uri="{FF2B5EF4-FFF2-40B4-BE49-F238E27FC236}">
                <a16:creationId xmlns:a16="http://schemas.microsoft.com/office/drawing/2014/main" id="{44271CB3-229C-524F-A8D3-49C85740EE01}"/>
              </a:ext>
            </a:extLst>
          </p:cNvPr>
          <p:cNvSpPr txBox="1">
            <a:spLocks/>
          </p:cNvSpPr>
          <p:nvPr/>
        </p:nvSpPr>
        <p:spPr>
          <a:xfrm>
            <a:off x="3808221" y="1629423"/>
            <a:ext cx="3868057" cy="4951178"/>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457200" indent="-457200" algn="l">
              <a:buFont typeface="Arial" panose="020B0604020202020204" pitchFamily="34" charset="0"/>
              <a:buChar char="•"/>
            </a:pPr>
            <a:r>
              <a:rPr lang="en-US" sz="2000" dirty="0">
                <a:solidFill>
                  <a:schemeClr val="tx1"/>
                </a:solidFill>
              </a:rPr>
              <a:t>Scatter Diagrams</a:t>
            </a:r>
          </a:p>
          <a:p>
            <a:pPr marL="457200" indent="-457200" algn="l">
              <a:buFont typeface="Arial" panose="020B0604020202020204" pitchFamily="34" charset="0"/>
              <a:buChar char="•"/>
            </a:pPr>
            <a:r>
              <a:rPr lang="en-US" sz="2000" dirty="0">
                <a:solidFill>
                  <a:schemeClr val="tx1"/>
                </a:solidFill>
              </a:rPr>
              <a:t>“Y” – “X” Problem Trees</a:t>
            </a:r>
          </a:p>
          <a:p>
            <a:pPr marL="457200" indent="-457200" algn="l">
              <a:buFont typeface="Arial" panose="020B0604020202020204" pitchFamily="34" charset="0"/>
              <a:buChar char="•"/>
            </a:pPr>
            <a:r>
              <a:rPr lang="en-US" sz="2000" dirty="0">
                <a:solidFill>
                  <a:schemeClr val="tx1"/>
                </a:solidFill>
              </a:rPr>
              <a:t>Multi-Variable Analysis</a:t>
            </a:r>
          </a:p>
          <a:p>
            <a:pPr marL="457200" indent="-457200" algn="l">
              <a:buFont typeface="Arial" panose="020B0604020202020204" pitchFamily="34" charset="0"/>
              <a:buChar char="•"/>
            </a:pPr>
            <a:r>
              <a:rPr lang="en-US" sz="2000" dirty="0">
                <a:solidFill>
                  <a:schemeClr val="tx1"/>
                </a:solidFill>
              </a:rPr>
              <a:t>DMAIC (6 sigma)</a:t>
            </a:r>
          </a:p>
          <a:p>
            <a:pPr marL="457200" indent="-457200" algn="l">
              <a:buFont typeface="Arial" panose="020B0604020202020204" pitchFamily="34" charset="0"/>
              <a:buChar char="•"/>
            </a:pPr>
            <a:r>
              <a:rPr lang="en-US" sz="2000" dirty="0">
                <a:solidFill>
                  <a:schemeClr val="tx1"/>
                </a:solidFill>
              </a:rPr>
              <a:t>Histograms</a:t>
            </a:r>
          </a:p>
          <a:p>
            <a:pPr marL="457200" indent="-457200" algn="l">
              <a:buFont typeface="Arial" panose="020B0604020202020204" pitchFamily="34" charset="0"/>
              <a:buChar char="•"/>
            </a:pPr>
            <a:r>
              <a:rPr lang="en-US" sz="2000" dirty="0">
                <a:solidFill>
                  <a:schemeClr val="tx1"/>
                </a:solidFill>
              </a:rPr>
              <a:t>Trend Charts</a:t>
            </a:r>
          </a:p>
          <a:p>
            <a:pPr marL="457200" indent="-457200" algn="l">
              <a:buFont typeface="Arial" panose="020B0604020202020204" pitchFamily="34" charset="0"/>
              <a:buChar char="•"/>
            </a:pPr>
            <a:r>
              <a:rPr lang="en-US" sz="2000" dirty="0">
                <a:solidFill>
                  <a:schemeClr val="tx1"/>
                </a:solidFill>
              </a:rPr>
              <a:t>BOB &amp; WOW</a:t>
            </a:r>
          </a:p>
          <a:p>
            <a:pPr marL="457200" indent="-457200" algn="l">
              <a:buFont typeface="Arial" panose="020B0604020202020204" pitchFamily="34" charset="0"/>
              <a:buChar char="•"/>
            </a:pPr>
            <a:r>
              <a:rPr lang="en-US" sz="2000" dirty="0">
                <a:solidFill>
                  <a:schemeClr val="tx1"/>
                </a:solidFill>
              </a:rPr>
              <a:t>Force Field Analysis</a:t>
            </a:r>
          </a:p>
          <a:p>
            <a:pPr marL="457200" indent="-457200" algn="l">
              <a:buFont typeface="Arial" panose="020B0604020202020204" pitchFamily="34" charset="0"/>
              <a:buChar char="•"/>
            </a:pPr>
            <a:r>
              <a:rPr lang="en-US" sz="2000" dirty="0" err="1">
                <a:solidFill>
                  <a:schemeClr val="tx1"/>
                </a:solidFill>
              </a:rPr>
              <a:t>Trystorming</a:t>
            </a:r>
            <a:endParaRPr lang="en-US" sz="2000" dirty="0">
              <a:solidFill>
                <a:schemeClr val="tx1"/>
              </a:solidFill>
            </a:endParaRPr>
          </a:p>
          <a:p>
            <a:pPr marL="457200" indent="-457200" algn="l">
              <a:buFont typeface="Arial" panose="020B0604020202020204" pitchFamily="34" charset="0"/>
              <a:buChar char="•"/>
            </a:pPr>
            <a:r>
              <a:rPr lang="en-US" sz="2000" dirty="0">
                <a:solidFill>
                  <a:schemeClr val="tx1"/>
                </a:solidFill>
              </a:rPr>
              <a:t>Finite Element Analysis</a:t>
            </a:r>
          </a:p>
          <a:p>
            <a:pPr marL="457200" indent="-457200" algn="l">
              <a:buFont typeface="Arial" panose="020B0604020202020204" pitchFamily="34" charset="0"/>
              <a:buChar char="•"/>
            </a:pPr>
            <a:r>
              <a:rPr lang="en-US" sz="2000" dirty="0">
                <a:solidFill>
                  <a:schemeClr val="tx1"/>
                </a:solidFill>
              </a:rPr>
              <a:t>Nominal Group Process</a:t>
            </a:r>
          </a:p>
          <a:p>
            <a:pPr marL="457200" indent="-457200" algn="l">
              <a:buFont typeface="Arial" panose="020B0604020202020204" pitchFamily="34" charset="0"/>
              <a:buChar char="•"/>
            </a:pPr>
            <a:r>
              <a:rPr lang="en-US" sz="2000" dirty="0">
                <a:solidFill>
                  <a:schemeClr val="tx1"/>
                </a:solidFill>
              </a:rPr>
              <a:t>Charting (many types)</a:t>
            </a:r>
          </a:p>
          <a:p>
            <a:pPr algn="l"/>
            <a:r>
              <a:rPr lang="en-US" sz="2000" dirty="0">
                <a:solidFill>
                  <a:schemeClr val="tx1"/>
                </a:solidFill>
              </a:rPr>
              <a:t>and many others</a:t>
            </a:r>
          </a:p>
          <a:p>
            <a:pPr marL="457200" indent="-457200" algn="l">
              <a:buFont typeface="Arial" panose="020B0604020202020204" pitchFamily="34" charset="0"/>
              <a:buChar char="•"/>
            </a:pPr>
            <a:endParaRPr lang="en-US" sz="2000" dirty="0">
              <a:solidFill>
                <a:schemeClr val="tx1"/>
              </a:solidFill>
            </a:endParaRPr>
          </a:p>
        </p:txBody>
      </p:sp>
      <p:pic>
        <p:nvPicPr>
          <p:cNvPr id="6" name="Picture 8" descr="MCj03106200000[1]">
            <a:extLst>
              <a:ext uri="{FF2B5EF4-FFF2-40B4-BE49-F238E27FC236}">
                <a16:creationId xmlns:a16="http://schemas.microsoft.com/office/drawing/2014/main" id="{61559293-5520-E840-ACAB-264456B76E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40421" y="1221252"/>
            <a:ext cx="1572920" cy="1521958"/>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17">
            <a:extLst>
              <a:ext uri="{FF2B5EF4-FFF2-40B4-BE49-F238E27FC236}">
                <a16:creationId xmlns:a16="http://schemas.microsoft.com/office/drawing/2014/main" id="{64BDAA71-DB46-2F48-8A1A-CFC13F1A903C}"/>
              </a:ext>
            </a:extLst>
          </p:cNvPr>
          <p:cNvGrpSpPr>
            <a:grpSpLocks/>
          </p:cNvGrpSpPr>
          <p:nvPr/>
        </p:nvGrpSpPr>
        <p:grpSpPr bwMode="auto">
          <a:xfrm rot="-1310880">
            <a:off x="6689303" y="3355564"/>
            <a:ext cx="2063750" cy="722313"/>
            <a:chOff x="2652" y="3443"/>
            <a:chExt cx="1589" cy="475"/>
          </a:xfrm>
        </p:grpSpPr>
        <p:sp>
          <p:nvSpPr>
            <p:cNvPr id="8" name="Line 12">
              <a:extLst>
                <a:ext uri="{FF2B5EF4-FFF2-40B4-BE49-F238E27FC236}">
                  <a16:creationId xmlns:a16="http://schemas.microsoft.com/office/drawing/2014/main" id="{67CF0060-2F55-9D47-9E7A-0196B435B052}"/>
                </a:ext>
              </a:extLst>
            </p:cNvPr>
            <p:cNvSpPr>
              <a:spLocks noChangeShapeType="1"/>
            </p:cNvSpPr>
            <p:nvPr/>
          </p:nvSpPr>
          <p:spPr bwMode="auto">
            <a:xfrm>
              <a:off x="2890" y="3445"/>
              <a:ext cx="397" cy="239"/>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 name="Line 13">
              <a:extLst>
                <a:ext uri="{FF2B5EF4-FFF2-40B4-BE49-F238E27FC236}">
                  <a16:creationId xmlns:a16="http://schemas.microsoft.com/office/drawing/2014/main" id="{E98A3CC1-A170-8245-B228-4966DBDEB16A}"/>
                </a:ext>
              </a:extLst>
            </p:cNvPr>
            <p:cNvSpPr>
              <a:spLocks noChangeShapeType="1"/>
            </p:cNvSpPr>
            <p:nvPr/>
          </p:nvSpPr>
          <p:spPr bwMode="auto">
            <a:xfrm>
              <a:off x="3423" y="3443"/>
              <a:ext cx="397" cy="239"/>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 name="Line 14">
              <a:extLst>
                <a:ext uri="{FF2B5EF4-FFF2-40B4-BE49-F238E27FC236}">
                  <a16:creationId xmlns:a16="http://schemas.microsoft.com/office/drawing/2014/main" id="{CE007F70-6EF9-F746-9E95-1E03A061D66C}"/>
                </a:ext>
              </a:extLst>
            </p:cNvPr>
            <p:cNvSpPr>
              <a:spLocks noChangeShapeType="1"/>
            </p:cNvSpPr>
            <p:nvPr/>
          </p:nvSpPr>
          <p:spPr bwMode="auto">
            <a:xfrm>
              <a:off x="2652" y="3684"/>
              <a:ext cx="1589"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 name="Line 15">
              <a:extLst>
                <a:ext uri="{FF2B5EF4-FFF2-40B4-BE49-F238E27FC236}">
                  <a16:creationId xmlns:a16="http://schemas.microsoft.com/office/drawing/2014/main" id="{546CD146-D2DB-3B4D-85A8-849C81D7FBC7}"/>
                </a:ext>
              </a:extLst>
            </p:cNvPr>
            <p:cNvSpPr>
              <a:spLocks noChangeShapeType="1"/>
            </p:cNvSpPr>
            <p:nvPr/>
          </p:nvSpPr>
          <p:spPr bwMode="auto">
            <a:xfrm flipV="1">
              <a:off x="2886" y="3679"/>
              <a:ext cx="397" cy="239"/>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 name="Line 16">
              <a:extLst>
                <a:ext uri="{FF2B5EF4-FFF2-40B4-BE49-F238E27FC236}">
                  <a16:creationId xmlns:a16="http://schemas.microsoft.com/office/drawing/2014/main" id="{C67C8976-74A3-AF4D-9920-56E7BADB0383}"/>
                </a:ext>
              </a:extLst>
            </p:cNvPr>
            <p:cNvSpPr>
              <a:spLocks noChangeShapeType="1"/>
            </p:cNvSpPr>
            <p:nvPr/>
          </p:nvSpPr>
          <p:spPr bwMode="auto">
            <a:xfrm flipV="1">
              <a:off x="3419" y="3676"/>
              <a:ext cx="397" cy="239"/>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pic>
        <p:nvPicPr>
          <p:cNvPr id="13" name="Picture 11" descr="MCj03126640000[1]">
            <a:extLst>
              <a:ext uri="{FF2B5EF4-FFF2-40B4-BE49-F238E27FC236}">
                <a16:creationId xmlns:a16="http://schemas.microsoft.com/office/drawing/2014/main" id="{9751E847-C4C0-FE42-868F-A39824F9F8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56432" y="4527550"/>
            <a:ext cx="1817687" cy="1651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48570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5E8964-64F1-794A-9F72-7F200BB1DB40}"/>
              </a:ext>
            </a:extLst>
          </p:cNvPr>
          <p:cNvSpPr>
            <a:spLocks noGrp="1"/>
          </p:cNvSpPr>
          <p:nvPr>
            <p:ph type="title"/>
          </p:nvPr>
        </p:nvSpPr>
        <p:spPr/>
        <p:txBody>
          <a:bodyPr/>
          <a:lstStyle/>
          <a:p>
            <a:r>
              <a:rPr lang="en-US" dirty="0"/>
              <a:t>Company Share</a:t>
            </a:r>
          </a:p>
        </p:txBody>
      </p:sp>
      <p:sp>
        <p:nvSpPr>
          <p:cNvPr id="4" name="Subtitle 2">
            <a:extLst>
              <a:ext uri="{FF2B5EF4-FFF2-40B4-BE49-F238E27FC236}">
                <a16:creationId xmlns:a16="http://schemas.microsoft.com/office/drawing/2014/main" id="{5D2B0BB4-C5E0-AE48-A9C0-0C0647F9BF53}"/>
              </a:ext>
            </a:extLst>
          </p:cNvPr>
          <p:cNvSpPr txBox="1">
            <a:spLocks/>
          </p:cNvSpPr>
          <p:nvPr/>
        </p:nvSpPr>
        <p:spPr>
          <a:xfrm>
            <a:off x="1088566" y="2507348"/>
            <a:ext cx="6974114" cy="2630714"/>
          </a:xfrm>
          <a:prstGeom prst="rect">
            <a:avLst/>
          </a:prstGeom>
        </p:spPr>
        <p:txBody>
          <a:bodyPr>
            <a:normAutofit fontScale="85000" lnSpcReduction="20000"/>
          </a:bodyPr>
          <a:lstStyle>
            <a:lvl1pPr marL="342900" indent="-342900" algn="l" defTabSz="914400" rtl="0" eaLnBrk="1" latinLnBrk="0" hangingPunct="1">
              <a:spcBef>
                <a:spcPct val="20000"/>
              </a:spcBef>
              <a:buFont typeface="Arial" pitchFamily="34" charset="0"/>
              <a:buChar char="•"/>
              <a:defRPr sz="4000" kern="1200">
                <a:solidFill>
                  <a:schemeClr val="tx1">
                    <a:lumMod val="50000"/>
                    <a:lumOff val="50000"/>
                  </a:schemeClr>
                </a:solidFill>
                <a:latin typeface="Calibri" charset="0"/>
                <a:ea typeface="Calibri" charset="0"/>
                <a:cs typeface="Calibri" charset="0"/>
              </a:defRPr>
            </a:lvl1pPr>
            <a:lvl2pPr marL="742950" indent="-285750" algn="l" defTabSz="914400" rtl="0" eaLnBrk="1" latinLnBrk="0" hangingPunct="1">
              <a:spcBef>
                <a:spcPct val="20000"/>
              </a:spcBef>
              <a:buFont typeface="Courier New" pitchFamily="49" charset="0"/>
              <a:buChar char="o"/>
              <a:defRPr sz="4000" kern="1200">
                <a:solidFill>
                  <a:schemeClr val="tx1">
                    <a:lumMod val="50000"/>
                    <a:lumOff val="50000"/>
                  </a:schemeClr>
                </a:solidFill>
                <a:latin typeface="Calibri" charset="0"/>
                <a:ea typeface="Calibri" charset="0"/>
                <a:cs typeface="Calibri" charset="0"/>
              </a:defRPr>
            </a:lvl2pPr>
            <a:lvl3pPr marL="1143000" indent="-228600" algn="l" defTabSz="914400" rtl="0" eaLnBrk="1" latinLnBrk="0" hangingPunct="1">
              <a:spcBef>
                <a:spcPct val="20000"/>
              </a:spcBef>
              <a:buFont typeface="Arial" pitchFamily="34" charset="0"/>
              <a:buChar char="•"/>
              <a:defRPr sz="4000" kern="1200">
                <a:solidFill>
                  <a:schemeClr val="tx1">
                    <a:lumMod val="50000"/>
                    <a:lumOff val="50000"/>
                  </a:schemeClr>
                </a:solidFill>
                <a:latin typeface="Calibri" charset="0"/>
                <a:ea typeface="Calibri" charset="0"/>
                <a:cs typeface="Calibri" charset="0"/>
              </a:defRPr>
            </a:lvl3pPr>
            <a:lvl4pPr marL="1600200" indent="-228600" algn="l" defTabSz="914400" rtl="0" eaLnBrk="1" latinLnBrk="0" hangingPunct="1">
              <a:spcBef>
                <a:spcPct val="20000"/>
              </a:spcBef>
              <a:buFont typeface="Courier New" pitchFamily="49" charset="0"/>
              <a:buChar char="o"/>
              <a:defRPr sz="4000" kern="1200">
                <a:solidFill>
                  <a:schemeClr val="tx1">
                    <a:lumMod val="50000"/>
                    <a:lumOff val="50000"/>
                  </a:schemeClr>
                </a:solidFill>
                <a:latin typeface="Calibri" charset="0"/>
                <a:ea typeface="Calibri" charset="0"/>
                <a:cs typeface="Calibri" charset="0"/>
              </a:defRPr>
            </a:lvl4pPr>
            <a:lvl5pPr marL="2057400" indent="-228600" algn="l" defTabSz="914400" rtl="0" eaLnBrk="1" latinLnBrk="0" hangingPunct="1">
              <a:spcBef>
                <a:spcPct val="20000"/>
              </a:spcBef>
              <a:buFont typeface="Arial" pitchFamily="34" charset="0"/>
              <a:buChar char="•"/>
              <a:defRPr sz="4000" kern="1200">
                <a:solidFill>
                  <a:schemeClr val="tx1">
                    <a:lumMod val="50000"/>
                    <a:lumOff val="50000"/>
                  </a:schemeClr>
                </a:solidFill>
                <a:latin typeface="Calibri" charset="0"/>
                <a:ea typeface="Calibri" charset="0"/>
                <a:cs typeface="Calibri" charset="0"/>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0" indent="0" algn="ctr">
              <a:buNone/>
            </a:pPr>
            <a:r>
              <a:rPr lang="en-US" dirty="0">
                <a:solidFill>
                  <a:schemeClr val="tx1">
                    <a:lumMod val="65000"/>
                    <a:lumOff val="35000"/>
                  </a:schemeClr>
                </a:solidFill>
              </a:rPr>
              <a:t>Keith Showalter</a:t>
            </a:r>
          </a:p>
          <a:p>
            <a:pPr marL="0" indent="0" algn="ctr">
              <a:buNone/>
            </a:pPr>
            <a:r>
              <a:rPr lang="en-US" dirty="0">
                <a:solidFill>
                  <a:schemeClr val="tx1">
                    <a:lumMod val="65000"/>
                    <a:lumOff val="35000"/>
                  </a:schemeClr>
                </a:solidFill>
              </a:rPr>
              <a:t>with Bob’s Red Mill</a:t>
            </a:r>
          </a:p>
          <a:p>
            <a:pPr algn="ctr"/>
            <a:endParaRPr lang="en-US" dirty="0">
              <a:solidFill>
                <a:schemeClr val="tx1">
                  <a:lumMod val="65000"/>
                  <a:lumOff val="35000"/>
                </a:schemeClr>
              </a:solidFill>
            </a:endParaRPr>
          </a:p>
          <a:p>
            <a:pPr marL="0" indent="0" algn="ctr">
              <a:buNone/>
            </a:pPr>
            <a:r>
              <a:rPr lang="en-US" dirty="0">
                <a:solidFill>
                  <a:schemeClr val="tx1">
                    <a:lumMod val="65000"/>
                    <a:lumOff val="35000"/>
                  </a:schemeClr>
                </a:solidFill>
              </a:rPr>
              <a:t>Using an A3 to reduce Changeover time</a:t>
            </a:r>
          </a:p>
        </p:txBody>
      </p:sp>
    </p:spTree>
    <p:extLst>
      <p:ext uri="{BB962C8B-B14F-4D97-AF65-F5344CB8AC3E}">
        <p14:creationId xmlns:p14="http://schemas.microsoft.com/office/powerpoint/2010/main" val="38499211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E58B6-ED5F-054C-97CE-A0FA1EEE3811}"/>
              </a:ext>
            </a:extLst>
          </p:cNvPr>
          <p:cNvSpPr>
            <a:spLocks noGrp="1"/>
          </p:cNvSpPr>
          <p:nvPr>
            <p:ph type="title"/>
          </p:nvPr>
        </p:nvSpPr>
        <p:spPr/>
        <p:txBody>
          <a:bodyPr/>
          <a:lstStyle/>
          <a:p>
            <a:r>
              <a:rPr lang="en-US" dirty="0"/>
              <a:t>Toyota Principle #13</a:t>
            </a:r>
          </a:p>
        </p:txBody>
      </p:sp>
      <p:sp>
        <p:nvSpPr>
          <p:cNvPr id="4" name="Content Placeholder 2">
            <a:extLst>
              <a:ext uri="{FF2B5EF4-FFF2-40B4-BE49-F238E27FC236}">
                <a16:creationId xmlns:a16="http://schemas.microsoft.com/office/drawing/2014/main" id="{2963DD28-7CF8-534D-8202-66402F1C7B35}"/>
              </a:ext>
            </a:extLst>
          </p:cNvPr>
          <p:cNvSpPr>
            <a:spLocks noGrp="1"/>
          </p:cNvSpPr>
          <p:nvPr>
            <p:ph sz="half" idx="1"/>
          </p:nvPr>
        </p:nvSpPr>
        <p:spPr>
          <a:xfrm>
            <a:off x="457200" y="2181284"/>
            <a:ext cx="7917252" cy="3849591"/>
          </a:xfrm>
        </p:spPr>
        <p:txBody>
          <a:bodyPr/>
          <a:lstStyle/>
          <a:p>
            <a:pPr marL="342900" lvl="0" indent="-342900" algn="ctr" defTabSz="914400">
              <a:lnSpc>
                <a:spcPct val="100000"/>
              </a:lnSpc>
              <a:spcBef>
                <a:spcPct val="20000"/>
              </a:spcBef>
              <a:buNone/>
            </a:pPr>
            <a:r>
              <a:rPr lang="en-US" sz="3600" dirty="0">
                <a:solidFill>
                  <a:prstClr val="black">
                    <a:lumMod val="50000"/>
                    <a:lumOff val="50000"/>
                  </a:prstClr>
                </a:solidFill>
                <a:latin typeface="Mission Gothic Thin"/>
              </a:rPr>
              <a:t>“Make decisions slowly, by consensus, through considering all options; implement decisions rapidly”</a:t>
            </a:r>
          </a:p>
          <a:p>
            <a:pPr marL="342900" lvl="0" indent="-342900" algn="r" defTabSz="914400">
              <a:lnSpc>
                <a:spcPct val="100000"/>
              </a:lnSpc>
              <a:spcBef>
                <a:spcPct val="20000"/>
              </a:spcBef>
              <a:buNone/>
            </a:pPr>
            <a:endParaRPr lang="en-US" sz="2400" dirty="0">
              <a:solidFill>
                <a:prstClr val="black">
                  <a:lumMod val="50000"/>
                  <a:lumOff val="50000"/>
                </a:prstClr>
              </a:solidFill>
              <a:latin typeface="Mission Gothic Thin"/>
            </a:endParaRPr>
          </a:p>
          <a:p>
            <a:pPr marL="342900" lvl="0" indent="-342900" algn="r" defTabSz="914400">
              <a:lnSpc>
                <a:spcPct val="100000"/>
              </a:lnSpc>
              <a:spcBef>
                <a:spcPct val="20000"/>
              </a:spcBef>
              <a:buNone/>
            </a:pPr>
            <a:r>
              <a:rPr lang="en-US" sz="2400" dirty="0">
                <a:solidFill>
                  <a:prstClr val="black">
                    <a:lumMod val="50000"/>
                    <a:lumOff val="50000"/>
                  </a:prstClr>
                </a:solidFill>
                <a:latin typeface="Mission Gothic Thin"/>
              </a:rPr>
              <a:t>- The Toyota Way, Jeffery Liker</a:t>
            </a:r>
          </a:p>
          <a:p>
            <a:pPr marL="0" indent="0">
              <a:buNone/>
            </a:pPr>
            <a:endParaRPr lang="en-US" dirty="0"/>
          </a:p>
        </p:txBody>
      </p:sp>
    </p:spTree>
    <p:extLst>
      <p:ext uri="{BB962C8B-B14F-4D97-AF65-F5344CB8AC3E}">
        <p14:creationId xmlns:p14="http://schemas.microsoft.com/office/powerpoint/2010/main" val="40507386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0413AF-C8F3-B249-848A-97EA514AC00C}"/>
              </a:ext>
            </a:extLst>
          </p:cNvPr>
          <p:cNvSpPr>
            <a:spLocks noGrp="1"/>
          </p:cNvSpPr>
          <p:nvPr>
            <p:ph type="title"/>
          </p:nvPr>
        </p:nvSpPr>
        <p:spPr/>
        <p:txBody>
          <a:bodyPr/>
          <a:lstStyle/>
          <a:p>
            <a:r>
              <a:rPr lang="en-US" dirty="0"/>
              <a:t>Systematic Problem Solving</a:t>
            </a:r>
          </a:p>
        </p:txBody>
      </p:sp>
      <p:pic>
        <p:nvPicPr>
          <p:cNvPr id="4" name="Picture 3" descr="Image result for pdca a3">
            <a:extLst>
              <a:ext uri="{FF2B5EF4-FFF2-40B4-BE49-F238E27FC236}">
                <a16:creationId xmlns:a16="http://schemas.microsoft.com/office/drawing/2014/main" id="{DD9E0F22-8D1E-3241-8CBD-511D067659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1282" y="1752534"/>
            <a:ext cx="8135518" cy="4580298"/>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a:extLst>
              <a:ext uri="{FF2B5EF4-FFF2-40B4-BE49-F238E27FC236}">
                <a16:creationId xmlns:a16="http://schemas.microsoft.com/office/drawing/2014/main" id="{6C9AFE61-3449-0B4D-942C-0CAD1273E845}"/>
              </a:ext>
            </a:extLst>
          </p:cNvPr>
          <p:cNvSpPr/>
          <p:nvPr/>
        </p:nvSpPr>
        <p:spPr>
          <a:xfrm>
            <a:off x="4851400" y="5362674"/>
            <a:ext cx="2089408" cy="620073"/>
          </a:xfrm>
          <a:prstGeom prst="roundRect">
            <a:avLst/>
          </a:prstGeom>
          <a:gradFill>
            <a:gsLst>
              <a:gs pos="100000">
                <a:srgbClr val="0070C0"/>
              </a:gs>
              <a:gs pos="100000">
                <a:schemeClr val="accent5">
                  <a:shade val="94000"/>
                  <a:satMod val="135000"/>
                </a:schemeClr>
              </a:gs>
            </a:gsLst>
          </a:gradFill>
        </p:spPr>
        <p:style>
          <a:lnRef idx="0">
            <a:schemeClr val="accent5"/>
          </a:lnRef>
          <a:fillRef idx="3">
            <a:schemeClr val="accent5"/>
          </a:fillRef>
          <a:effectRef idx="3">
            <a:schemeClr val="accent5"/>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3600" dirty="0"/>
              <a:t>ADJUST</a:t>
            </a:r>
          </a:p>
        </p:txBody>
      </p:sp>
    </p:spTree>
    <p:extLst>
      <p:ext uri="{BB962C8B-B14F-4D97-AF65-F5344CB8AC3E}">
        <p14:creationId xmlns:p14="http://schemas.microsoft.com/office/powerpoint/2010/main" val="5463766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29EC94-F41B-0E45-B353-3F7AFFDF3974}"/>
              </a:ext>
            </a:extLst>
          </p:cNvPr>
          <p:cNvSpPr>
            <a:spLocks noGrp="1"/>
          </p:cNvSpPr>
          <p:nvPr>
            <p:ph type="title"/>
          </p:nvPr>
        </p:nvSpPr>
        <p:spPr>
          <a:xfrm>
            <a:off x="0" y="0"/>
            <a:ext cx="9144000" cy="937005"/>
          </a:xfrm>
        </p:spPr>
        <p:txBody>
          <a:bodyPr/>
          <a:lstStyle/>
          <a:p>
            <a:r>
              <a:rPr lang="en-US" sz="4800" dirty="0"/>
              <a:t>A3 Problem Solving Structure</a:t>
            </a:r>
          </a:p>
        </p:txBody>
      </p:sp>
      <p:sp>
        <p:nvSpPr>
          <p:cNvPr id="4" name="Content Placeholder 4">
            <a:extLst>
              <a:ext uri="{FF2B5EF4-FFF2-40B4-BE49-F238E27FC236}">
                <a16:creationId xmlns:a16="http://schemas.microsoft.com/office/drawing/2014/main" id="{5FB5E0F6-8029-6848-B112-5960EB235FA4}"/>
              </a:ext>
            </a:extLst>
          </p:cNvPr>
          <p:cNvSpPr>
            <a:spLocks noGrp="1"/>
          </p:cNvSpPr>
          <p:nvPr/>
        </p:nvSpPr>
        <p:spPr>
          <a:xfrm>
            <a:off x="7264295" y="2025843"/>
            <a:ext cx="1524105" cy="4053523"/>
          </a:xfrm>
          <a:prstGeom prst="rect">
            <a:avLst/>
          </a:prstGeom>
        </p:spPr>
        <p:style>
          <a:lnRef idx="0">
            <a:scrgbClr r="0" g="0" b="0"/>
          </a:lnRef>
          <a:fillRef idx="0">
            <a:scrgbClr r="0" g="0" b="0"/>
          </a:fillRef>
          <a:effectRef idx="0">
            <a:scrgbClr r="0" g="0" b="0"/>
          </a:effectRef>
          <a:fontRef idx="major"/>
        </p:style>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j-lt"/>
                <a:ea typeface="+mj-ea"/>
                <a:cs typeface="+mj-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j-lt"/>
                <a:ea typeface="+mj-ea"/>
                <a:cs typeface="+mj-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j-lt"/>
                <a:ea typeface="+mj-ea"/>
                <a:cs typeface="+mj-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9pPr>
          </a:lstStyle>
          <a:p>
            <a:pPr marL="0" indent="0">
              <a:buNone/>
            </a:pPr>
            <a:r>
              <a:rPr lang="en-US" sz="1600" b="1" u="sng" dirty="0">
                <a:solidFill>
                  <a:schemeClr val="tx1">
                    <a:lumMod val="65000"/>
                    <a:lumOff val="35000"/>
                  </a:schemeClr>
                </a:solidFill>
              </a:rPr>
              <a:t>“Right Side”</a:t>
            </a:r>
          </a:p>
          <a:p>
            <a:pPr marL="0" indent="0">
              <a:buNone/>
            </a:pPr>
            <a:endParaRPr lang="en-US" sz="1600" b="1" dirty="0">
              <a:solidFill>
                <a:schemeClr val="tx1">
                  <a:lumMod val="65000"/>
                  <a:lumOff val="35000"/>
                </a:schemeClr>
              </a:solidFill>
            </a:endParaRPr>
          </a:p>
          <a:p>
            <a:pPr marL="0" indent="0">
              <a:buNone/>
            </a:pPr>
            <a:r>
              <a:rPr lang="en-US" sz="1600" b="1" dirty="0">
                <a:solidFill>
                  <a:schemeClr val="tx1">
                    <a:lumMod val="65000"/>
                    <a:lumOff val="35000"/>
                  </a:schemeClr>
                </a:solidFill>
              </a:rPr>
              <a:t>Project Management</a:t>
            </a:r>
          </a:p>
          <a:p>
            <a:pPr marL="0" indent="0">
              <a:buNone/>
            </a:pPr>
            <a:endParaRPr lang="en-US" sz="1600" b="1" dirty="0">
              <a:solidFill>
                <a:schemeClr val="tx1">
                  <a:lumMod val="65000"/>
                  <a:lumOff val="35000"/>
                </a:schemeClr>
              </a:solidFill>
            </a:endParaRPr>
          </a:p>
          <a:p>
            <a:pPr marL="0" indent="0">
              <a:buNone/>
            </a:pPr>
            <a:r>
              <a:rPr lang="en-US" sz="1600" b="1" dirty="0">
                <a:solidFill>
                  <a:schemeClr val="tx1">
                    <a:lumMod val="65000"/>
                    <a:lumOff val="35000"/>
                  </a:schemeClr>
                </a:solidFill>
              </a:rPr>
              <a:t>Check &amp; Adjust</a:t>
            </a:r>
          </a:p>
          <a:p>
            <a:pPr marL="0" indent="0">
              <a:buNone/>
            </a:pPr>
            <a:endParaRPr lang="en-US" sz="1600" b="1" dirty="0">
              <a:solidFill>
                <a:schemeClr val="tx1">
                  <a:lumMod val="65000"/>
                  <a:lumOff val="35000"/>
                </a:schemeClr>
              </a:solidFill>
            </a:endParaRPr>
          </a:p>
          <a:p>
            <a:pPr marL="0" indent="0">
              <a:buNone/>
            </a:pPr>
            <a:r>
              <a:rPr lang="en-US" sz="1600" b="1" dirty="0">
                <a:solidFill>
                  <a:schemeClr val="tx1">
                    <a:lumMod val="65000"/>
                    <a:lumOff val="35000"/>
                  </a:schemeClr>
                </a:solidFill>
              </a:rPr>
              <a:t>Standardize</a:t>
            </a:r>
          </a:p>
        </p:txBody>
      </p:sp>
      <p:sp>
        <p:nvSpPr>
          <p:cNvPr id="5" name="Content Placeholder 5">
            <a:extLst>
              <a:ext uri="{FF2B5EF4-FFF2-40B4-BE49-F238E27FC236}">
                <a16:creationId xmlns:a16="http://schemas.microsoft.com/office/drawing/2014/main" id="{CD91A09A-BC20-0941-A332-8CA0D93D961C}"/>
              </a:ext>
            </a:extLst>
          </p:cNvPr>
          <p:cNvSpPr>
            <a:spLocks noGrp="1"/>
          </p:cNvSpPr>
          <p:nvPr/>
        </p:nvSpPr>
        <p:spPr>
          <a:xfrm>
            <a:off x="406401" y="2025843"/>
            <a:ext cx="1286360" cy="4053840"/>
          </a:xfrm>
          <a:prstGeom prst="rect">
            <a:avLst/>
          </a:prstGeom>
        </p:spPr>
        <p:style>
          <a:lnRef idx="0">
            <a:scrgbClr r="0" g="0" b="0"/>
          </a:lnRef>
          <a:fillRef idx="0">
            <a:scrgbClr r="0" g="0" b="0"/>
          </a:fillRef>
          <a:effectRef idx="0">
            <a:scrgbClr r="0" g="0" b="0"/>
          </a:effectRef>
          <a:fontRef idx="major"/>
        </p:style>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j-lt"/>
                <a:ea typeface="+mj-ea"/>
                <a:cs typeface="+mj-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j-lt"/>
                <a:ea typeface="+mj-ea"/>
                <a:cs typeface="+mj-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j-lt"/>
                <a:ea typeface="+mj-ea"/>
                <a:cs typeface="+mj-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9pPr>
          </a:lstStyle>
          <a:p>
            <a:pPr marL="0" indent="0">
              <a:buNone/>
            </a:pPr>
            <a:r>
              <a:rPr lang="en-US" sz="1600" b="1" u="sng" dirty="0">
                <a:solidFill>
                  <a:schemeClr val="tx1">
                    <a:lumMod val="65000"/>
                    <a:lumOff val="35000"/>
                  </a:schemeClr>
                </a:solidFill>
              </a:rPr>
              <a:t>“Left Side”</a:t>
            </a:r>
            <a:endParaRPr lang="en-US" sz="1600" u="sng" dirty="0">
              <a:solidFill>
                <a:schemeClr val="tx1">
                  <a:lumMod val="65000"/>
                  <a:lumOff val="35000"/>
                </a:schemeClr>
              </a:solidFill>
            </a:endParaRPr>
          </a:p>
          <a:p>
            <a:pPr marL="0" indent="0">
              <a:buNone/>
            </a:pPr>
            <a:endParaRPr lang="en-US" sz="1600" b="1" dirty="0">
              <a:solidFill>
                <a:schemeClr val="tx1">
                  <a:lumMod val="65000"/>
                  <a:lumOff val="35000"/>
                </a:schemeClr>
              </a:solidFill>
            </a:endParaRPr>
          </a:p>
          <a:p>
            <a:pPr marL="0" indent="0">
              <a:buNone/>
            </a:pPr>
            <a:r>
              <a:rPr lang="en-US" sz="1600" b="1" dirty="0">
                <a:solidFill>
                  <a:schemeClr val="tx1">
                    <a:lumMod val="65000"/>
                    <a:lumOff val="35000"/>
                  </a:schemeClr>
                </a:solidFill>
              </a:rPr>
              <a:t>Research, Planning &amp; Consensus Building</a:t>
            </a:r>
          </a:p>
          <a:p>
            <a:pPr marL="0" indent="0">
              <a:buNone/>
            </a:pPr>
            <a:endParaRPr lang="en-US" sz="1600" b="1" dirty="0">
              <a:solidFill>
                <a:schemeClr val="tx1">
                  <a:lumMod val="65000"/>
                  <a:lumOff val="35000"/>
                </a:schemeClr>
              </a:solidFill>
            </a:endParaRPr>
          </a:p>
          <a:p>
            <a:pPr marL="0" indent="0">
              <a:buNone/>
            </a:pPr>
            <a:r>
              <a:rPr lang="en-US" sz="1600" b="1" dirty="0">
                <a:solidFill>
                  <a:schemeClr val="tx1">
                    <a:lumMod val="65000"/>
                    <a:lumOff val="35000"/>
                  </a:schemeClr>
                </a:solidFill>
              </a:rPr>
              <a:t>Most of your time spent here</a:t>
            </a:r>
          </a:p>
        </p:txBody>
      </p:sp>
      <p:pic>
        <p:nvPicPr>
          <p:cNvPr id="6" name="Picture 5">
            <a:extLst>
              <a:ext uri="{FF2B5EF4-FFF2-40B4-BE49-F238E27FC236}">
                <a16:creationId xmlns:a16="http://schemas.microsoft.com/office/drawing/2014/main" id="{E2C77FF0-34CE-DC46-898F-0E90BD386DC4}"/>
              </a:ext>
            </a:extLst>
          </p:cNvPr>
          <p:cNvPicPr>
            <a:picLocks noChangeAspect="1" noChangeArrowheads="1"/>
          </p:cNvPicPr>
          <p:nvPr/>
        </p:nvPicPr>
        <p:blipFill>
          <a:blip r:embed="rId2"/>
          <a:srcRect/>
          <a:stretch>
            <a:fillRect/>
          </a:stretch>
        </p:blipFill>
        <p:spPr bwMode="auto">
          <a:xfrm>
            <a:off x="1698817" y="1535236"/>
            <a:ext cx="5540629" cy="4038600"/>
          </a:xfrm>
          <a:prstGeom prst="rect">
            <a:avLst/>
          </a:prstGeom>
          <a:solidFill>
            <a:schemeClr val="bg1"/>
          </a:solidFill>
          <a:ln w="9525">
            <a:solidFill>
              <a:schemeClr val="tx1"/>
            </a:solidFill>
            <a:miter lim="800000"/>
            <a:headEnd/>
            <a:tailEnd/>
          </a:ln>
          <a:effectLst/>
        </p:spPr>
      </p:pic>
      <p:sp>
        <p:nvSpPr>
          <p:cNvPr id="7" name="Content Placeholder 3">
            <a:extLst>
              <a:ext uri="{FF2B5EF4-FFF2-40B4-BE49-F238E27FC236}">
                <a16:creationId xmlns:a16="http://schemas.microsoft.com/office/drawing/2014/main" id="{D9D7BF3F-BF92-9042-9E91-ABD28B1D6217}"/>
              </a:ext>
            </a:extLst>
          </p:cNvPr>
          <p:cNvSpPr txBox="1">
            <a:spLocks/>
          </p:cNvSpPr>
          <p:nvPr/>
        </p:nvSpPr>
        <p:spPr>
          <a:xfrm>
            <a:off x="1457961" y="5617403"/>
            <a:ext cx="3185160" cy="614680"/>
          </a:xfrm>
          <a:prstGeom prst="rect">
            <a:avLst/>
          </a:prstGeom>
        </p:spPr>
        <p:style>
          <a:lnRef idx="0">
            <a:scrgbClr r="0" g="0" b="0"/>
          </a:lnRef>
          <a:fillRef idx="0">
            <a:scrgbClr r="0" g="0" b="0"/>
          </a:fillRef>
          <a:effectRef idx="0">
            <a:scrgbClr r="0" g="0" b="0"/>
          </a:effectRef>
          <a:fontRef idx="major"/>
        </p:style>
        <p:txBody>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400" b="1" i="1" u="none" strike="noStrike" kern="1200" cap="none" spc="0" normalizeH="0" baseline="0" noProof="0" dirty="0">
                <a:ln>
                  <a:noFill/>
                </a:ln>
                <a:solidFill>
                  <a:schemeClr val="tx1">
                    <a:lumMod val="65000"/>
                    <a:lumOff val="35000"/>
                  </a:schemeClr>
                </a:solidFill>
                <a:effectLst/>
                <a:uLnTx/>
                <a:uFillTx/>
                <a:latin typeface="Mission Gothic Thin"/>
                <a:ea typeface="+mn-ea"/>
                <a:cs typeface="Mission Gothic Thin"/>
              </a:rPr>
              <a:t>Plan Carefully with Consensus</a:t>
            </a:r>
          </a:p>
        </p:txBody>
      </p:sp>
      <p:sp>
        <p:nvSpPr>
          <p:cNvPr id="8" name="Content Placeholder 3">
            <a:extLst>
              <a:ext uri="{FF2B5EF4-FFF2-40B4-BE49-F238E27FC236}">
                <a16:creationId xmlns:a16="http://schemas.microsoft.com/office/drawing/2014/main" id="{A37CE140-FFBA-B844-B477-07AC3F7DAEC1}"/>
              </a:ext>
            </a:extLst>
          </p:cNvPr>
          <p:cNvSpPr txBox="1">
            <a:spLocks/>
          </p:cNvSpPr>
          <p:nvPr/>
        </p:nvSpPr>
        <p:spPr>
          <a:xfrm>
            <a:off x="3695193" y="5622484"/>
            <a:ext cx="4300728" cy="614680"/>
          </a:xfrm>
          <a:prstGeom prst="rect">
            <a:avLst/>
          </a:prstGeom>
        </p:spPr>
        <p:style>
          <a:lnRef idx="0">
            <a:scrgbClr r="0" g="0" b="0"/>
          </a:lnRef>
          <a:fillRef idx="0">
            <a:scrgbClr r="0" g="0" b="0"/>
          </a:fillRef>
          <a:effectRef idx="0">
            <a:scrgbClr r="0" g="0" b="0"/>
          </a:effectRef>
          <a:fontRef idx="major"/>
        </p:style>
        <p:txBody>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400" b="1" i="1" u="none" strike="noStrike" kern="1200" cap="none" spc="0" normalizeH="0" baseline="0" noProof="0" dirty="0">
                <a:ln>
                  <a:noFill/>
                </a:ln>
                <a:solidFill>
                  <a:schemeClr val="tx1">
                    <a:lumMod val="65000"/>
                    <a:lumOff val="35000"/>
                  </a:schemeClr>
                </a:solidFill>
                <a:effectLst/>
                <a:uLnTx/>
                <a:uFillTx/>
                <a:latin typeface="Mission Gothic Thin"/>
                <a:ea typeface="+mn-ea"/>
                <a:cs typeface="Mission Gothic Thin"/>
              </a:rPr>
              <a:t>Implement and Learn Rapidly</a:t>
            </a:r>
          </a:p>
        </p:txBody>
      </p:sp>
    </p:spTree>
    <p:extLst>
      <p:ext uri="{BB962C8B-B14F-4D97-AF65-F5344CB8AC3E}">
        <p14:creationId xmlns:p14="http://schemas.microsoft.com/office/powerpoint/2010/main" val="25955638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AAE53-A25D-F344-844B-0116D614EBA5}"/>
              </a:ext>
            </a:extLst>
          </p:cNvPr>
          <p:cNvSpPr>
            <a:spLocks noGrp="1"/>
          </p:cNvSpPr>
          <p:nvPr>
            <p:ph type="title"/>
          </p:nvPr>
        </p:nvSpPr>
        <p:spPr>
          <a:xfrm>
            <a:off x="457200" y="0"/>
            <a:ext cx="8229600" cy="937005"/>
          </a:xfrm>
        </p:spPr>
        <p:txBody>
          <a:bodyPr/>
          <a:lstStyle/>
          <a:p>
            <a:r>
              <a:rPr lang="en-US" dirty="0"/>
              <a:t>A3 – Left Side </a:t>
            </a:r>
          </a:p>
        </p:txBody>
      </p:sp>
      <p:sp>
        <p:nvSpPr>
          <p:cNvPr id="4" name="Content Placeholder 3">
            <a:extLst>
              <a:ext uri="{FF2B5EF4-FFF2-40B4-BE49-F238E27FC236}">
                <a16:creationId xmlns:a16="http://schemas.microsoft.com/office/drawing/2014/main" id="{421B1E39-6450-564E-A5A5-69B6222928CF}"/>
              </a:ext>
            </a:extLst>
          </p:cNvPr>
          <p:cNvSpPr txBox="1">
            <a:spLocks/>
          </p:cNvSpPr>
          <p:nvPr/>
        </p:nvSpPr>
        <p:spPr>
          <a:xfrm>
            <a:off x="1035238" y="2094163"/>
            <a:ext cx="4041648" cy="2668337"/>
          </a:xfrm>
          <a:prstGeom prst="rect">
            <a:avLst/>
          </a:prstGeom>
        </p:spPr>
        <p:style>
          <a:lnRef idx="0">
            <a:scrgbClr r="0" g="0" b="0"/>
          </a:lnRef>
          <a:fillRef idx="0">
            <a:scrgbClr r="0" g="0" b="0"/>
          </a:fillRef>
          <a:effectRef idx="0">
            <a:scrgbClr r="0" g="0" b="0"/>
          </a:effectRef>
          <a:fontRef idx="major"/>
        </p:style>
        <p:txBody>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buFont typeface="Arial" panose="020B0604020202020204" pitchFamily="34" charset="0"/>
              <a:buNone/>
            </a:pPr>
            <a:r>
              <a:rPr lang="en-US" dirty="0"/>
              <a:t>Problem Statement</a:t>
            </a:r>
          </a:p>
          <a:p>
            <a:pPr>
              <a:buFont typeface="Arial" panose="020B0604020202020204" pitchFamily="34" charset="0"/>
              <a:buNone/>
            </a:pPr>
            <a:endParaRPr lang="en-US" dirty="0"/>
          </a:p>
          <a:p>
            <a:pPr>
              <a:buFont typeface="Arial" panose="020B0604020202020204" pitchFamily="34" charset="0"/>
              <a:buNone/>
            </a:pPr>
            <a:r>
              <a:rPr lang="en-US" dirty="0"/>
              <a:t>Background</a:t>
            </a:r>
          </a:p>
          <a:p>
            <a:pPr>
              <a:buFont typeface="Arial" panose="020B0604020202020204" pitchFamily="34" charset="0"/>
              <a:buNone/>
            </a:pPr>
            <a:endParaRPr lang="en-US" dirty="0"/>
          </a:p>
          <a:p>
            <a:pPr>
              <a:buFont typeface="Arial" panose="020B0604020202020204" pitchFamily="34" charset="0"/>
              <a:buNone/>
            </a:pPr>
            <a:r>
              <a:rPr lang="en-US" dirty="0"/>
              <a:t>Current Condition</a:t>
            </a:r>
          </a:p>
          <a:p>
            <a:pPr>
              <a:buFont typeface="Arial" panose="020B0604020202020204" pitchFamily="34" charset="0"/>
              <a:buNone/>
            </a:pPr>
            <a:endParaRPr lang="en-US" dirty="0"/>
          </a:p>
          <a:p>
            <a:pPr>
              <a:buFont typeface="Arial" panose="020B0604020202020204" pitchFamily="34" charset="0"/>
              <a:buNone/>
            </a:pPr>
            <a:r>
              <a:rPr lang="en-US" dirty="0"/>
              <a:t>Target Condition</a:t>
            </a:r>
          </a:p>
          <a:p>
            <a:pPr>
              <a:buFont typeface="Arial" panose="020B0604020202020204" pitchFamily="34" charset="0"/>
              <a:buNone/>
            </a:pPr>
            <a:endParaRPr lang="en-US" dirty="0"/>
          </a:p>
          <a:p>
            <a:pPr>
              <a:buFont typeface="Arial" panose="020B0604020202020204" pitchFamily="34" charset="0"/>
              <a:buNone/>
            </a:pPr>
            <a:r>
              <a:rPr lang="en-US" dirty="0"/>
              <a:t>Analysis</a:t>
            </a:r>
          </a:p>
        </p:txBody>
      </p:sp>
      <p:graphicFrame>
        <p:nvGraphicFramePr>
          <p:cNvPr id="5" name="Diagram 4">
            <a:extLst>
              <a:ext uri="{FF2B5EF4-FFF2-40B4-BE49-F238E27FC236}">
                <a16:creationId xmlns:a16="http://schemas.microsoft.com/office/drawing/2014/main" id="{732A2D92-7F4A-CD42-A4AD-1755D3165C90}"/>
              </a:ext>
            </a:extLst>
          </p:cNvPr>
          <p:cNvGraphicFramePr/>
          <p:nvPr>
            <p:extLst>
              <p:ext uri="{D42A27DB-BD31-4B8C-83A1-F6EECF244321}">
                <p14:modId xmlns:p14="http://schemas.microsoft.com/office/powerpoint/2010/main" val="2092016803"/>
              </p:ext>
            </p:extLst>
          </p:nvPr>
        </p:nvGraphicFramePr>
        <p:xfrm>
          <a:off x="2522662" y="1202757"/>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Content Placeholder 3">
            <a:extLst>
              <a:ext uri="{FF2B5EF4-FFF2-40B4-BE49-F238E27FC236}">
                <a16:creationId xmlns:a16="http://schemas.microsoft.com/office/drawing/2014/main" id="{0D81F29C-5247-9344-BED7-3B0054453D3E}"/>
              </a:ext>
            </a:extLst>
          </p:cNvPr>
          <p:cNvSpPr txBox="1">
            <a:spLocks/>
          </p:cNvSpPr>
          <p:nvPr/>
        </p:nvSpPr>
        <p:spPr>
          <a:xfrm>
            <a:off x="3208462" y="5532509"/>
            <a:ext cx="4724400" cy="614680"/>
          </a:xfrm>
          <a:prstGeom prst="rect">
            <a:avLst/>
          </a:prstGeom>
        </p:spPr>
        <p:style>
          <a:lnRef idx="0">
            <a:scrgbClr r="0" g="0" b="0"/>
          </a:lnRef>
          <a:fillRef idx="0">
            <a:scrgbClr r="0" g="0" b="0"/>
          </a:fillRef>
          <a:effectRef idx="0">
            <a:scrgbClr r="0" g="0" b="0"/>
          </a:effectRef>
          <a:fontRef idx="major"/>
        </p:style>
        <p:txBody>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a:buFont typeface="Arial" panose="020B0604020202020204" pitchFamily="34" charset="0"/>
              <a:buNone/>
            </a:pPr>
            <a:r>
              <a:rPr lang="en-US" i="1" dirty="0"/>
              <a:t>Plan Carefully with Consensus</a:t>
            </a:r>
          </a:p>
        </p:txBody>
      </p:sp>
    </p:spTree>
    <p:extLst>
      <p:ext uri="{BB962C8B-B14F-4D97-AF65-F5344CB8AC3E}">
        <p14:creationId xmlns:p14="http://schemas.microsoft.com/office/powerpoint/2010/main" val="20362587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854B2-E8EC-2049-A2D8-D456F2EB411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0485C0A-99A4-1B4D-9415-EA1BBFEB98A0}"/>
              </a:ext>
            </a:extLst>
          </p:cNvPr>
          <p:cNvSpPr>
            <a:spLocks noGrp="1"/>
          </p:cNvSpPr>
          <p:nvPr>
            <p:ph idx="1"/>
          </p:nvPr>
        </p:nvSpPr>
        <p:spPr/>
        <p:txBody>
          <a:bodyPr/>
          <a:lstStyle/>
          <a:p>
            <a:endParaRPr lang="en-US"/>
          </a:p>
        </p:txBody>
      </p:sp>
      <p:pic>
        <p:nvPicPr>
          <p:cNvPr id="4" name="Picture 3" descr="Bridgetown-56.jpg">
            <a:extLst>
              <a:ext uri="{FF2B5EF4-FFF2-40B4-BE49-F238E27FC236}">
                <a16:creationId xmlns:a16="http://schemas.microsoft.com/office/drawing/2014/main" id="{A48A11DC-8C5D-0F4C-8175-1B7B621A1B05}"/>
              </a:ext>
            </a:extLst>
          </p:cNvPr>
          <p:cNvPicPr>
            <a:picLocks noGrp="1" noChangeAspect="1"/>
          </p:cNvPicPr>
          <p:nvPr/>
        </p:nvPicPr>
        <p:blipFill rotWithShape="1">
          <a:blip r:embed="rId2"/>
          <a:srcRect r="462" b="8757"/>
          <a:stretch/>
        </p:blipFill>
        <p:spPr>
          <a:xfrm>
            <a:off x="0" y="1"/>
            <a:ext cx="9144000" cy="6286500"/>
          </a:xfrm>
          <a:prstGeom prst="rect">
            <a:avLst/>
          </a:prstGeom>
          <a:ln w="76200">
            <a:noFill/>
          </a:ln>
          <a:effectLst>
            <a:outerShdw blurRad="88900" dist="50800" dir="5400000" algn="ctr" rotWithShape="0">
              <a:srgbClr val="000000">
                <a:alpha val="25000"/>
              </a:srgbClr>
            </a:outerShdw>
          </a:effectLst>
        </p:spPr>
      </p:pic>
      <p:sp>
        <p:nvSpPr>
          <p:cNvPr id="5" name="Content Placeholder 2">
            <a:extLst>
              <a:ext uri="{FF2B5EF4-FFF2-40B4-BE49-F238E27FC236}">
                <a16:creationId xmlns:a16="http://schemas.microsoft.com/office/drawing/2014/main" id="{F7905BD0-269B-7C4B-A4F7-4E31E4E95404}"/>
              </a:ext>
            </a:extLst>
          </p:cNvPr>
          <p:cNvSpPr>
            <a:spLocks noGrp="1"/>
          </p:cNvSpPr>
          <p:nvPr/>
        </p:nvSpPr>
        <p:spPr>
          <a:xfrm>
            <a:off x="936681" y="751673"/>
            <a:ext cx="2614239" cy="1626082"/>
          </a:xfrm>
          <a:prstGeom prst="rect">
            <a:avLst/>
          </a:prstGeom>
        </p:spPr>
        <p:style>
          <a:lnRef idx="0">
            <a:scrgbClr r="0" g="0" b="0"/>
          </a:lnRef>
          <a:fillRef idx="0">
            <a:scrgbClr r="0" g="0" b="0"/>
          </a:fillRef>
          <a:effectRef idx="0">
            <a:scrgbClr r="0" g="0" b="0"/>
          </a:effectRef>
          <a:fontRef idx="major"/>
        </p:style>
        <p:txBody>
          <a:bodyPr vert="horz" lIns="91440" tIns="45720" rIns="91440" bIns="45720" rtlCol="0" anchor="b">
            <a:noAutofit/>
          </a:bodyPr>
          <a:lstStyle>
            <a:lvl1pPr marL="0" indent="0" algn="l" defTabSz="685800" rtl="0" eaLnBrk="1" latinLnBrk="0" hangingPunct="1">
              <a:lnSpc>
                <a:spcPct val="90000"/>
              </a:lnSpc>
              <a:spcBef>
                <a:spcPts val="750"/>
              </a:spcBef>
              <a:buFont typeface="Arial" panose="020B0604020202020204" pitchFamily="34" charset="0"/>
              <a:buNone/>
              <a:defRPr sz="3200" kern="1200">
                <a:solidFill>
                  <a:srgbClr val="292A1E"/>
                </a:solidFill>
                <a:latin typeface="Mission Gothic Thin"/>
                <a:ea typeface="+mj-ea"/>
                <a:cs typeface="Mission Gothic Thin"/>
              </a:defRPr>
            </a:lvl1pPr>
            <a:lvl2pPr marL="514350" indent="-171450" algn="l" defTabSz="685800" rtl="0" eaLnBrk="1" latinLnBrk="0" hangingPunct="1">
              <a:lnSpc>
                <a:spcPct val="90000"/>
              </a:lnSpc>
              <a:spcBef>
                <a:spcPts val="375"/>
              </a:spcBef>
              <a:buFont typeface="Arial" panose="020B0604020202020204" pitchFamily="34" charset="0"/>
              <a:buChar char="•"/>
              <a:defRPr sz="2800" kern="1200">
                <a:solidFill>
                  <a:schemeClr val="tx1"/>
                </a:solidFill>
                <a:latin typeface="Mission Gothic Thin"/>
                <a:ea typeface="+mj-ea"/>
                <a:cs typeface="Mission Gothic Thin"/>
              </a:defRPr>
            </a:lvl2pPr>
            <a:lvl3pPr marL="857250" indent="-171450" algn="l" defTabSz="685800" rtl="0" eaLnBrk="1" latinLnBrk="0" hangingPunct="1">
              <a:lnSpc>
                <a:spcPct val="90000"/>
              </a:lnSpc>
              <a:spcBef>
                <a:spcPts val="375"/>
              </a:spcBef>
              <a:buFont typeface="Arial" panose="020B0604020202020204" pitchFamily="34" charset="0"/>
              <a:buChar char="•"/>
              <a:defRPr sz="2400" kern="1200">
                <a:solidFill>
                  <a:schemeClr val="tx1"/>
                </a:solidFill>
                <a:latin typeface="Mission Gothic Thin"/>
                <a:ea typeface="+mj-ea"/>
                <a:cs typeface="Mission Gothic Thin"/>
              </a:defRPr>
            </a:lvl3pPr>
            <a:lvl4pPr marL="12001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Mission Gothic Thin"/>
                <a:ea typeface="+mj-ea"/>
                <a:cs typeface="Mission Gothic Thin"/>
              </a:defRPr>
            </a:lvl4pPr>
            <a:lvl5pPr marL="15430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Mission Gothic Thin"/>
                <a:ea typeface="+mj-ea"/>
                <a:cs typeface="Mission Gothic Thin"/>
              </a:defRPr>
            </a:lvl5pPr>
            <a:lvl6pPr marL="18859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mj-lt"/>
                <a:ea typeface="+mj-ea"/>
                <a:cs typeface="+mj-cs"/>
              </a:defRPr>
            </a:lvl6pPr>
            <a:lvl7pPr marL="22288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mj-lt"/>
                <a:ea typeface="+mj-ea"/>
                <a:cs typeface="+mj-cs"/>
              </a:defRPr>
            </a:lvl7pPr>
            <a:lvl8pPr marL="25717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mj-lt"/>
                <a:ea typeface="+mj-ea"/>
                <a:cs typeface="+mj-cs"/>
              </a:defRPr>
            </a:lvl8pPr>
            <a:lvl9pPr marL="29146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mj-lt"/>
                <a:ea typeface="+mj-ea"/>
                <a:cs typeface="+mj-cs"/>
              </a:defRPr>
            </a:lvl9pPr>
          </a:lstStyle>
          <a:p>
            <a:pPr algn="ctr">
              <a:lnSpc>
                <a:spcPts val="5800"/>
              </a:lnSpc>
              <a:spcBef>
                <a:spcPct val="0"/>
              </a:spcBef>
            </a:pPr>
            <a:r>
              <a:rPr lang="en-US" sz="3600" b="1" dirty="0">
                <a:solidFill>
                  <a:srgbClr val="AA4F24"/>
                </a:solidFill>
                <a:effectLst>
                  <a:outerShdw blurRad="63500" dist="38100" dir="5400000" algn="t" rotWithShape="0">
                    <a:prstClr val="black">
                      <a:alpha val="25000"/>
                    </a:prstClr>
                  </a:outerShdw>
                </a:effectLst>
                <a:ea typeface="+mj-ea"/>
              </a:rPr>
              <a:t>Preparing the Soil</a:t>
            </a:r>
          </a:p>
        </p:txBody>
      </p:sp>
      <p:sp>
        <p:nvSpPr>
          <p:cNvPr id="6" name="TextBox 3">
            <a:extLst>
              <a:ext uri="{FF2B5EF4-FFF2-40B4-BE49-F238E27FC236}">
                <a16:creationId xmlns:a16="http://schemas.microsoft.com/office/drawing/2014/main" id="{64CA09FA-14A9-5E4F-A91C-F79CDE058D94}"/>
              </a:ext>
            </a:extLst>
          </p:cNvPr>
          <p:cNvSpPr txBox="1"/>
          <p:nvPr/>
        </p:nvSpPr>
        <p:spPr>
          <a:xfrm>
            <a:off x="5086900" y="751673"/>
            <a:ext cx="3752300" cy="3139321"/>
          </a:xfrm>
          <a:prstGeom prst="rect">
            <a:avLst/>
          </a:prstGeom>
          <a:noFill/>
        </p:spPr>
        <p:style>
          <a:lnRef idx="0">
            <a:scrgbClr r="0" g="0" b="0"/>
          </a:lnRef>
          <a:fillRef idx="0">
            <a:scrgbClr r="0" g="0" b="0"/>
          </a:fillRef>
          <a:effectRef idx="0">
            <a:scrgbClr r="0" g="0" b="0"/>
          </a:effectRef>
          <a:fontRef idx="major"/>
        </p:style>
        <p:txBody>
          <a:bodyPr wrap="square"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228600" indent="-228600">
              <a:buFont typeface="Arial" pitchFamily="34" charset="0"/>
              <a:buChar char="•"/>
            </a:pPr>
            <a:r>
              <a:rPr lang="en-US" b="1" dirty="0">
                <a:solidFill>
                  <a:srgbClr val="AA4F24"/>
                </a:solidFill>
                <a:effectLst>
                  <a:outerShdw blurRad="63500" dist="38100" dir="5400000" algn="t" rotWithShape="0">
                    <a:prstClr val="black">
                      <a:alpha val="25000"/>
                    </a:prstClr>
                  </a:outerShdw>
                </a:effectLst>
                <a:latin typeface="Mission Gothic Thin"/>
                <a:ea typeface="+mj-ea"/>
                <a:cs typeface="Mission Gothic Thin"/>
              </a:rPr>
              <a:t>Go see what is happening, where the work is</a:t>
            </a:r>
          </a:p>
          <a:p>
            <a:pPr marL="228600" indent="-228600">
              <a:buFont typeface="Arial" pitchFamily="34" charset="0"/>
              <a:buChar char="•"/>
            </a:pPr>
            <a:r>
              <a:rPr lang="en-US" b="1" dirty="0">
                <a:solidFill>
                  <a:srgbClr val="AA4F24"/>
                </a:solidFill>
                <a:effectLst>
                  <a:outerShdw blurRad="63500" dist="38100" dir="5400000" algn="t" rotWithShape="0">
                    <a:prstClr val="black">
                      <a:alpha val="25000"/>
                    </a:prstClr>
                  </a:outerShdw>
                </a:effectLst>
                <a:latin typeface="Mission Gothic Thin"/>
                <a:ea typeface="+mj-ea"/>
                <a:cs typeface="Mission Gothic Thin"/>
              </a:rPr>
              <a:t>Consider multiple concurrent alternatives</a:t>
            </a:r>
          </a:p>
          <a:p>
            <a:pPr marL="228600" indent="-228600">
              <a:buFont typeface="Arial" pitchFamily="34" charset="0"/>
              <a:buChar char="•"/>
            </a:pPr>
            <a:r>
              <a:rPr lang="en-US" b="1" dirty="0">
                <a:solidFill>
                  <a:srgbClr val="AA4F24"/>
                </a:solidFill>
                <a:effectLst>
                  <a:outerShdw blurRad="63500" dist="38100" dir="5400000" algn="t" rotWithShape="0">
                    <a:prstClr val="black">
                      <a:alpha val="25000"/>
                    </a:prstClr>
                  </a:outerShdw>
                </a:effectLst>
                <a:latin typeface="Mission Gothic Thin"/>
                <a:ea typeface="+mj-ea"/>
                <a:cs typeface="Mission Gothic Thin"/>
              </a:rPr>
              <a:t>Seek input from all stake holders</a:t>
            </a:r>
          </a:p>
          <a:p>
            <a:pPr marL="228600" indent="-228600">
              <a:buFont typeface="Arial" pitchFamily="34" charset="0"/>
              <a:buChar char="•"/>
            </a:pPr>
            <a:r>
              <a:rPr lang="en-US" b="1" dirty="0">
                <a:solidFill>
                  <a:srgbClr val="AA4F24"/>
                </a:solidFill>
                <a:effectLst>
                  <a:outerShdw blurRad="63500" dist="38100" dir="5400000" algn="t" rotWithShape="0">
                    <a:prstClr val="black">
                      <a:alpha val="25000"/>
                    </a:prstClr>
                  </a:outerShdw>
                </a:effectLst>
                <a:latin typeface="Mission Gothic Thin"/>
                <a:ea typeface="+mj-ea"/>
                <a:cs typeface="Mission Gothic Thin"/>
              </a:rPr>
              <a:t>Communicate visually on one piece of paper (A3)</a:t>
            </a:r>
          </a:p>
          <a:p>
            <a:pPr marL="228600" indent="-228600">
              <a:buFont typeface="Arial" pitchFamily="34" charset="0"/>
              <a:buChar char="•"/>
            </a:pPr>
            <a:endParaRPr lang="en-US" b="1" dirty="0"/>
          </a:p>
          <a:p>
            <a:pPr marL="228600" indent="-228600">
              <a:buFont typeface="Arial" pitchFamily="34" charset="0"/>
              <a:buChar char="•"/>
            </a:pPr>
            <a:endParaRPr lang="en-US" b="1" dirty="0"/>
          </a:p>
          <a:p>
            <a:pPr marL="228600" indent="-228600">
              <a:buFont typeface="Arial" pitchFamily="34" charset="0"/>
              <a:buChar char="•"/>
            </a:pPr>
            <a:endParaRPr lang="en-US" b="1" dirty="0"/>
          </a:p>
        </p:txBody>
      </p:sp>
    </p:spTree>
    <p:extLst>
      <p:ext uri="{BB962C8B-B14F-4D97-AF65-F5344CB8AC3E}">
        <p14:creationId xmlns:p14="http://schemas.microsoft.com/office/powerpoint/2010/main" val="4341804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76139-55CF-BA48-B3AC-851BE078618E}"/>
              </a:ext>
            </a:extLst>
          </p:cNvPr>
          <p:cNvSpPr>
            <a:spLocks noGrp="1"/>
          </p:cNvSpPr>
          <p:nvPr>
            <p:ph type="title"/>
          </p:nvPr>
        </p:nvSpPr>
        <p:spPr>
          <a:xfrm>
            <a:off x="0" y="0"/>
            <a:ext cx="9144000" cy="937005"/>
          </a:xfrm>
        </p:spPr>
        <p:txBody>
          <a:bodyPr/>
          <a:lstStyle/>
          <a:p>
            <a:r>
              <a:rPr lang="en-US" sz="5400" dirty="0"/>
              <a:t>Cascading Expectations</a:t>
            </a:r>
          </a:p>
        </p:txBody>
      </p:sp>
      <p:pic>
        <p:nvPicPr>
          <p:cNvPr id="4" name="Content Placeholder 4" descr="IMG_4435.JPG">
            <a:extLst>
              <a:ext uri="{FF2B5EF4-FFF2-40B4-BE49-F238E27FC236}">
                <a16:creationId xmlns:a16="http://schemas.microsoft.com/office/drawing/2014/main" id="{A3665702-B20D-7044-9466-098F311824B1}"/>
              </a:ext>
            </a:extLst>
          </p:cNvPr>
          <p:cNvPicPr>
            <a:picLocks noGrp="1" noChangeAspect="1"/>
          </p:cNvPicPr>
          <p:nvPr>
            <p:ph idx="1"/>
          </p:nvPr>
        </p:nvPicPr>
        <p:blipFill>
          <a:blip r:embed="rId2"/>
          <a:stretch>
            <a:fillRect/>
          </a:stretch>
        </p:blipFill>
        <p:spPr>
          <a:xfrm>
            <a:off x="506088" y="937005"/>
            <a:ext cx="4349307" cy="57990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 Placeholder 5">
            <a:extLst>
              <a:ext uri="{FF2B5EF4-FFF2-40B4-BE49-F238E27FC236}">
                <a16:creationId xmlns:a16="http://schemas.microsoft.com/office/drawing/2014/main" id="{ED8CE25A-ED52-0543-B527-E446CE29AC6C}"/>
              </a:ext>
            </a:extLst>
          </p:cNvPr>
          <p:cNvSpPr txBox="1">
            <a:spLocks/>
          </p:cNvSpPr>
          <p:nvPr/>
        </p:nvSpPr>
        <p:spPr>
          <a:xfrm>
            <a:off x="5063310" y="2202512"/>
            <a:ext cx="3553917" cy="2846566"/>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228600" indent="-228600"/>
            <a:r>
              <a:rPr lang="en-US" sz="1800">
                <a:solidFill>
                  <a:schemeClr val="tx1">
                    <a:lumMod val="65000"/>
                    <a:lumOff val="35000"/>
                  </a:schemeClr>
                </a:solidFill>
                <a:effectLst>
                  <a:outerShdw blurRad="63500" dist="38100" dir="5400000" algn="t" rotWithShape="0">
                    <a:prstClr val="black">
                      <a:alpha val="25000"/>
                    </a:prstClr>
                  </a:outerShdw>
                </a:effectLst>
                <a:ea typeface="+mj-ea"/>
              </a:rPr>
              <a:t>Define the “What” and “When” (expectations, results, etc.)</a:t>
            </a:r>
          </a:p>
          <a:p>
            <a:pPr marL="228600" indent="-228600"/>
            <a:r>
              <a:rPr lang="en-US" sz="1800">
                <a:solidFill>
                  <a:schemeClr val="tx1">
                    <a:lumMod val="65000"/>
                    <a:lumOff val="35000"/>
                  </a:schemeClr>
                </a:solidFill>
                <a:effectLst>
                  <a:outerShdw blurRad="63500" dist="38100" dir="5400000" algn="t" rotWithShape="0">
                    <a:prstClr val="black">
                      <a:alpha val="25000"/>
                    </a:prstClr>
                  </a:outerShdw>
                </a:effectLst>
                <a:ea typeface="+mj-ea"/>
              </a:rPr>
              <a:t>Set the “Guiding Principles”</a:t>
            </a:r>
          </a:p>
          <a:p>
            <a:pPr marL="228600" indent="-228600"/>
            <a:r>
              <a:rPr lang="en-US" sz="1800">
                <a:solidFill>
                  <a:schemeClr val="tx1">
                    <a:lumMod val="65000"/>
                    <a:lumOff val="35000"/>
                  </a:schemeClr>
                </a:solidFill>
                <a:effectLst>
                  <a:outerShdw blurRad="63500" dist="38100" dir="5400000" algn="t" rotWithShape="0">
                    <a:prstClr val="black">
                      <a:alpha val="25000"/>
                    </a:prstClr>
                  </a:outerShdw>
                </a:effectLst>
                <a:ea typeface="+mj-ea"/>
              </a:rPr>
              <a:t>Allow the person to decide on the specific “How” and negotiate resources</a:t>
            </a:r>
          </a:p>
          <a:p>
            <a:pPr marL="228600" indent="-228600"/>
            <a:r>
              <a:rPr lang="en-US" sz="1800">
                <a:solidFill>
                  <a:schemeClr val="tx1">
                    <a:lumMod val="65000"/>
                    <a:lumOff val="35000"/>
                  </a:schemeClr>
                </a:solidFill>
                <a:effectLst>
                  <a:outerShdw blurRad="63500" dist="38100" dir="5400000" algn="t" rotWithShape="0">
                    <a:prstClr val="black">
                      <a:alpha val="25000"/>
                    </a:prstClr>
                  </a:outerShdw>
                </a:effectLst>
                <a:ea typeface="+mj-ea"/>
              </a:rPr>
              <a:t>Engage in multiple checks as they work the process (“prepare the soil’)</a:t>
            </a:r>
            <a:endParaRPr lang="en-US" sz="1800" dirty="0">
              <a:solidFill>
                <a:schemeClr val="tx1">
                  <a:lumMod val="65000"/>
                  <a:lumOff val="35000"/>
                </a:schemeClr>
              </a:solidFill>
              <a:effectLst>
                <a:outerShdw blurRad="63500" dist="38100" dir="5400000" algn="t" rotWithShape="0">
                  <a:prstClr val="black">
                    <a:alpha val="25000"/>
                  </a:prstClr>
                </a:outerShdw>
              </a:effectLst>
              <a:ea typeface="+mj-ea"/>
            </a:endParaRPr>
          </a:p>
        </p:txBody>
      </p:sp>
    </p:spTree>
    <p:extLst>
      <p:ext uri="{BB962C8B-B14F-4D97-AF65-F5344CB8AC3E}">
        <p14:creationId xmlns:p14="http://schemas.microsoft.com/office/powerpoint/2010/main" val="38717439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1576B-6AD5-9048-856C-8B7F10094640}"/>
              </a:ext>
            </a:extLst>
          </p:cNvPr>
          <p:cNvSpPr>
            <a:spLocks noGrp="1"/>
          </p:cNvSpPr>
          <p:nvPr>
            <p:ph type="title"/>
          </p:nvPr>
        </p:nvSpPr>
        <p:spPr>
          <a:xfrm>
            <a:off x="0" y="0"/>
            <a:ext cx="9144000" cy="937005"/>
          </a:xfrm>
        </p:spPr>
        <p:txBody>
          <a:bodyPr/>
          <a:lstStyle/>
          <a:p>
            <a:r>
              <a:rPr lang="en-US" sz="4400" dirty="0"/>
              <a:t>Problem/Opportunity Statement</a:t>
            </a:r>
          </a:p>
        </p:txBody>
      </p:sp>
      <p:sp>
        <p:nvSpPr>
          <p:cNvPr id="4" name="Content Placeholder 2">
            <a:extLst>
              <a:ext uri="{FF2B5EF4-FFF2-40B4-BE49-F238E27FC236}">
                <a16:creationId xmlns:a16="http://schemas.microsoft.com/office/drawing/2014/main" id="{19163002-1BB1-A046-A3CC-7C9B2F1E2053}"/>
              </a:ext>
            </a:extLst>
          </p:cNvPr>
          <p:cNvSpPr>
            <a:spLocks noGrp="1"/>
          </p:cNvSpPr>
          <p:nvPr/>
        </p:nvSpPr>
        <p:spPr>
          <a:xfrm>
            <a:off x="628648" y="1532627"/>
            <a:ext cx="3943352" cy="4351338"/>
          </a:xfrm>
          <a:prstGeom prst="rect">
            <a:avLst/>
          </a:prstGeom>
        </p:spPr>
        <p:style>
          <a:lnRef idx="0">
            <a:scrgbClr r="0" g="0" b="0"/>
          </a:lnRef>
          <a:fillRef idx="0">
            <a:scrgbClr r="0" g="0" b="0"/>
          </a:fillRef>
          <a:effectRef idx="0">
            <a:scrgbClr r="0" g="0" b="0"/>
          </a:effectRef>
          <a:fontRef idx="major"/>
        </p:style>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j-lt"/>
                <a:ea typeface="+mj-ea"/>
                <a:cs typeface="+mj-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j-lt"/>
                <a:ea typeface="+mj-ea"/>
                <a:cs typeface="+mj-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j-lt"/>
                <a:ea typeface="+mj-ea"/>
                <a:cs typeface="+mj-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9pPr>
          </a:lstStyle>
          <a:p>
            <a:pPr marL="0" indent="0" algn="ctr">
              <a:buNone/>
            </a:pPr>
            <a:r>
              <a:rPr lang="en-US" u="sng" dirty="0"/>
              <a:t>GOOD PROBLEM STATEMENTS</a:t>
            </a:r>
          </a:p>
          <a:p>
            <a:pPr marL="0" indent="0" algn="ctr">
              <a:buNone/>
            </a:pPr>
            <a:endParaRPr lang="en-US" u="sng" dirty="0"/>
          </a:p>
          <a:p>
            <a:pPr algn="ctr"/>
            <a:r>
              <a:rPr lang="en-US" dirty="0"/>
              <a:t>Lead time reduction initiative to capture </a:t>
            </a:r>
            <a:br>
              <a:rPr lang="en-US" dirty="0"/>
            </a:br>
            <a:r>
              <a:rPr lang="en-US" dirty="0"/>
              <a:t>revenue premium on </a:t>
            </a:r>
            <a:br>
              <a:rPr lang="en-US" dirty="0"/>
            </a:br>
            <a:r>
              <a:rPr lang="en-US" dirty="0"/>
              <a:t>“quick turn” product.</a:t>
            </a:r>
          </a:p>
          <a:p>
            <a:pPr algn="ctr"/>
            <a:endParaRPr lang="en-US" dirty="0"/>
          </a:p>
          <a:p>
            <a:pPr algn="ctr"/>
            <a:r>
              <a:rPr lang="en-US" dirty="0"/>
              <a:t>Receiving chain lost time injury reduction project</a:t>
            </a:r>
          </a:p>
        </p:txBody>
      </p:sp>
      <p:sp>
        <p:nvSpPr>
          <p:cNvPr id="5" name="Content Placeholder 3">
            <a:extLst>
              <a:ext uri="{FF2B5EF4-FFF2-40B4-BE49-F238E27FC236}">
                <a16:creationId xmlns:a16="http://schemas.microsoft.com/office/drawing/2014/main" id="{233A7FDE-4B42-C64E-B5CF-70CEE8FADBBE}"/>
              </a:ext>
            </a:extLst>
          </p:cNvPr>
          <p:cNvSpPr>
            <a:spLocks noGrp="1"/>
          </p:cNvSpPr>
          <p:nvPr/>
        </p:nvSpPr>
        <p:spPr>
          <a:xfrm>
            <a:off x="4512364" y="1532627"/>
            <a:ext cx="4035287" cy="4351338"/>
          </a:xfrm>
          <a:prstGeom prst="rect">
            <a:avLst/>
          </a:prstGeom>
        </p:spPr>
        <p:style>
          <a:lnRef idx="0">
            <a:scrgbClr r="0" g="0" b="0"/>
          </a:lnRef>
          <a:fillRef idx="0">
            <a:scrgbClr r="0" g="0" b="0"/>
          </a:fillRef>
          <a:effectRef idx="0">
            <a:scrgbClr r="0" g="0" b="0"/>
          </a:effectRef>
          <a:fontRef idx="major"/>
        </p:style>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j-lt"/>
                <a:ea typeface="+mj-ea"/>
                <a:cs typeface="+mj-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j-lt"/>
                <a:ea typeface="+mj-ea"/>
                <a:cs typeface="+mj-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j-lt"/>
                <a:ea typeface="+mj-ea"/>
                <a:cs typeface="+mj-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9pPr>
          </a:lstStyle>
          <a:p>
            <a:pPr marL="0" indent="0" algn="ctr">
              <a:buNone/>
            </a:pPr>
            <a:r>
              <a:rPr lang="en-US" u="sng" dirty="0"/>
              <a:t>POOR PROBLEM STATEMENTS</a:t>
            </a:r>
          </a:p>
          <a:p>
            <a:pPr marL="0" indent="0" algn="ctr">
              <a:buNone/>
            </a:pPr>
            <a:endParaRPr lang="en-US" u="sng" dirty="0"/>
          </a:p>
          <a:p>
            <a:pPr algn="ctr"/>
            <a:r>
              <a:rPr lang="en-US" dirty="0"/>
              <a:t>Equipment issues causing long lead times and lost revenue opportunities</a:t>
            </a:r>
          </a:p>
          <a:p>
            <a:pPr algn="ctr"/>
            <a:endParaRPr lang="en-US" dirty="0"/>
          </a:p>
          <a:p>
            <a:pPr algn="ctr"/>
            <a:r>
              <a:rPr lang="en-US" dirty="0"/>
              <a:t>Emergency stop upgrade to reduce lost time injuries on receiving chain</a:t>
            </a:r>
          </a:p>
        </p:txBody>
      </p:sp>
    </p:spTree>
    <p:extLst>
      <p:ext uri="{BB962C8B-B14F-4D97-AF65-F5344CB8AC3E}">
        <p14:creationId xmlns:p14="http://schemas.microsoft.com/office/powerpoint/2010/main" val="3042010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C83718-06DA-8D4B-B1C4-2DD2FEB9CED9}"/>
              </a:ext>
            </a:extLst>
          </p:cNvPr>
          <p:cNvSpPr>
            <a:spLocks noGrp="1"/>
          </p:cNvSpPr>
          <p:nvPr>
            <p:ph type="title"/>
          </p:nvPr>
        </p:nvSpPr>
        <p:spPr>
          <a:xfrm>
            <a:off x="457200" y="0"/>
            <a:ext cx="8229600" cy="937005"/>
          </a:xfrm>
        </p:spPr>
        <p:txBody>
          <a:bodyPr/>
          <a:lstStyle/>
          <a:p>
            <a:r>
              <a:rPr lang="en-US" dirty="0"/>
              <a:t>Background (text)</a:t>
            </a:r>
          </a:p>
        </p:txBody>
      </p:sp>
      <p:sp>
        <p:nvSpPr>
          <p:cNvPr id="4" name="Content Placeholder 2">
            <a:extLst>
              <a:ext uri="{FF2B5EF4-FFF2-40B4-BE49-F238E27FC236}">
                <a16:creationId xmlns:a16="http://schemas.microsoft.com/office/drawing/2014/main" id="{97E0EF3E-2E26-C94B-B227-7BDE96E1F412}"/>
              </a:ext>
            </a:extLst>
          </p:cNvPr>
          <p:cNvSpPr>
            <a:spLocks noGrp="1"/>
          </p:cNvSpPr>
          <p:nvPr/>
        </p:nvSpPr>
        <p:spPr>
          <a:xfrm>
            <a:off x="2608730" y="1546402"/>
            <a:ext cx="6078070" cy="3666748"/>
          </a:xfrm>
          <a:prstGeom prst="rect">
            <a:avLst/>
          </a:prstGeom>
        </p:spPr>
        <p:style>
          <a:lnRef idx="0">
            <a:scrgbClr r="0" g="0" b="0"/>
          </a:lnRef>
          <a:fillRef idx="0">
            <a:scrgbClr r="0" g="0" b="0"/>
          </a:fillRef>
          <a:effectRef idx="0">
            <a:scrgbClr r="0" g="0" b="0"/>
          </a:effectRef>
          <a:fontRef idx="major"/>
        </p:style>
        <p:txBody>
          <a:bodyPr vert="horz" lIns="91440" tIns="45720" rIns="91440" bIns="45720" rtlCol="0">
            <a:normAutofit lnSpcReduction="1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j-lt"/>
                <a:ea typeface="+mj-ea"/>
                <a:cs typeface="+mj-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j-lt"/>
                <a:ea typeface="+mj-ea"/>
                <a:cs typeface="+mj-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j-lt"/>
                <a:ea typeface="+mj-ea"/>
                <a:cs typeface="+mj-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9pPr>
          </a:lstStyle>
          <a:p>
            <a:pPr marL="0" indent="0">
              <a:buNone/>
            </a:pPr>
            <a:r>
              <a:rPr lang="en-US" dirty="0">
                <a:solidFill>
                  <a:schemeClr val="tx1">
                    <a:lumMod val="65000"/>
                    <a:lumOff val="35000"/>
                  </a:schemeClr>
                </a:solidFill>
              </a:rPr>
              <a:t>  Example</a:t>
            </a:r>
          </a:p>
          <a:p>
            <a:r>
              <a:rPr lang="en-US" dirty="0">
                <a:solidFill>
                  <a:schemeClr val="tx1">
                    <a:lumMod val="65000"/>
                    <a:lumOff val="35000"/>
                  </a:schemeClr>
                </a:solidFill>
              </a:rPr>
              <a:t>Customers will pay at least a 3x price premium on product delivered within 12 days; with current lead times averaging 20 days we are losing significant revenue opportunities.</a:t>
            </a:r>
          </a:p>
          <a:p>
            <a:endParaRPr lang="en-US" dirty="0">
              <a:solidFill>
                <a:schemeClr val="tx1">
                  <a:lumMod val="65000"/>
                  <a:lumOff val="35000"/>
                </a:schemeClr>
              </a:solidFill>
            </a:endParaRPr>
          </a:p>
          <a:p>
            <a:r>
              <a:rPr lang="en-US" dirty="0">
                <a:solidFill>
                  <a:schemeClr val="tx1">
                    <a:lumMod val="65000"/>
                    <a:lumOff val="35000"/>
                  </a:schemeClr>
                </a:solidFill>
              </a:rPr>
              <a:t>In recent years, reliability has become less of a differentiating factor in customer decisions.  However short lead times, especially on prototype and critical components, has become increasingly valuable.  Our last significant lead time breakthrough was 8 years ago when…</a:t>
            </a:r>
          </a:p>
        </p:txBody>
      </p:sp>
      <p:sp>
        <p:nvSpPr>
          <p:cNvPr id="5" name="Content Placeholder 2">
            <a:extLst>
              <a:ext uri="{FF2B5EF4-FFF2-40B4-BE49-F238E27FC236}">
                <a16:creationId xmlns:a16="http://schemas.microsoft.com/office/drawing/2014/main" id="{8B387111-19F1-1347-9A20-0847292E9D90}"/>
              </a:ext>
            </a:extLst>
          </p:cNvPr>
          <p:cNvSpPr>
            <a:spLocks noGrp="1"/>
          </p:cNvSpPr>
          <p:nvPr/>
        </p:nvSpPr>
        <p:spPr>
          <a:xfrm>
            <a:off x="457200" y="1748786"/>
            <a:ext cx="1867647" cy="3404730"/>
          </a:xfrm>
          <a:prstGeom prst="rect">
            <a:avLst/>
          </a:prstGeom>
        </p:spPr>
        <p:style>
          <a:lnRef idx="0">
            <a:scrgbClr r="0" g="0" b="0"/>
          </a:lnRef>
          <a:fillRef idx="0">
            <a:scrgbClr r="0" g="0" b="0"/>
          </a:fillRef>
          <a:effectRef idx="0">
            <a:scrgbClr r="0" g="0" b="0"/>
          </a:effectRef>
          <a:fontRef idx="major"/>
        </p:style>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j-lt"/>
                <a:ea typeface="+mj-ea"/>
                <a:cs typeface="+mj-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j-lt"/>
                <a:ea typeface="+mj-ea"/>
                <a:cs typeface="+mj-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j-lt"/>
                <a:ea typeface="+mj-ea"/>
                <a:cs typeface="+mj-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9pPr>
          </a:lstStyle>
          <a:p>
            <a:pPr marL="0" indent="0">
              <a:buNone/>
            </a:pPr>
            <a:endParaRPr lang="en-US" dirty="0">
              <a:solidFill>
                <a:schemeClr val="tx1">
                  <a:lumMod val="65000"/>
                  <a:lumOff val="35000"/>
                </a:schemeClr>
              </a:solidFill>
            </a:endParaRPr>
          </a:p>
          <a:p>
            <a:r>
              <a:rPr lang="en-US" dirty="0">
                <a:solidFill>
                  <a:schemeClr val="tx1">
                    <a:lumMod val="65000"/>
                    <a:lumOff val="35000"/>
                  </a:schemeClr>
                </a:solidFill>
              </a:rPr>
              <a:t>Business Case</a:t>
            </a:r>
          </a:p>
          <a:p>
            <a:endParaRPr lang="en-US" dirty="0">
              <a:solidFill>
                <a:schemeClr val="tx1">
                  <a:lumMod val="65000"/>
                  <a:lumOff val="35000"/>
                </a:schemeClr>
              </a:solidFill>
            </a:endParaRPr>
          </a:p>
          <a:p>
            <a:endParaRPr lang="en-US" dirty="0">
              <a:solidFill>
                <a:schemeClr val="tx1">
                  <a:lumMod val="65000"/>
                  <a:lumOff val="35000"/>
                </a:schemeClr>
              </a:solidFill>
            </a:endParaRPr>
          </a:p>
          <a:p>
            <a:endParaRPr lang="en-US" dirty="0">
              <a:solidFill>
                <a:schemeClr val="tx1">
                  <a:lumMod val="65000"/>
                  <a:lumOff val="35000"/>
                </a:schemeClr>
              </a:solidFill>
            </a:endParaRPr>
          </a:p>
          <a:p>
            <a:r>
              <a:rPr lang="en-US" dirty="0">
                <a:solidFill>
                  <a:schemeClr val="tx1">
                    <a:lumMod val="65000"/>
                    <a:lumOff val="35000"/>
                  </a:schemeClr>
                </a:solidFill>
              </a:rPr>
              <a:t>Brief History</a:t>
            </a:r>
          </a:p>
          <a:p>
            <a:pPr marL="0" indent="0">
              <a:buNone/>
            </a:pPr>
            <a:endParaRPr lang="en-US" dirty="0">
              <a:solidFill>
                <a:schemeClr val="tx1">
                  <a:lumMod val="65000"/>
                  <a:lumOff val="35000"/>
                </a:schemeClr>
              </a:solidFill>
            </a:endParaRPr>
          </a:p>
        </p:txBody>
      </p:sp>
    </p:spTree>
    <p:extLst>
      <p:ext uri="{BB962C8B-B14F-4D97-AF65-F5344CB8AC3E}">
        <p14:creationId xmlns:p14="http://schemas.microsoft.com/office/powerpoint/2010/main" val="28287666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B1200E-432D-3D48-B347-EE88D8DE8F3B}"/>
              </a:ext>
            </a:extLst>
          </p:cNvPr>
          <p:cNvSpPr>
            <a:spLocks noGrp="1"/>
          </p:cNvSpPr>
          <p:nvPr>
            <p:ph type="title"/>
          </p:nvPr>
        </p:nvSpPr>
        <p:spPr/>
        <p:txBody>
          <a:bodyPr/>
          <a:lstStyle/>
          <a:p>
            <a:r>
              <a:rPr lang="en-US" dirty="0"/>
              <a:t>Learning Objectives</a:t>
            </a:r>
          </a:p>
        </p:txBody>
      </p:sp>
      <p:sp>
        <p:nvSpPr>
          <p:cNvPr id="4" name="Rectangle 3">
            <a:extLst>
              <a:ext uri="{FF2B5EF4-FFF2-40B4-BE49-F238E27FC236}">
                <a16:creationId xmlns:a16="http://schemas.microsoft.com/office/drawing/2014/main" id="{3746C097-0A08-3444-B95F-4FD0C68123CB}"/>
              </a:ext>
            </a:extLst>
          </p:cNvPr>
          <p:cNvSpPr/>
          <p:nvPr/>
        </p:nvSpPr>
        <p:spPr>
          <a:xfrm>
            <a:off x="506899" y="2180763"/>
            <a:ext cx="8130201" cy="2400657"/>
          </a:xfrm>
          <a:prstGeom prst="rect">
            <a:avLst/>
          </a:prstGeom>
        </p:spPr>
        <p:txBody>
          <a:bodyPr wrap="square">
            <a:spAutoFit/>
          </a:bodyPr>
          <a:lstStyle/>
          <a:p>
            <a:pPr marL="285750" indent="-285750">
              <a:lnSpc>
                <a:spcPct val="150000"/>
              </a:lnSpc>
              <a:buFont typeface="Arial"/>
              <a:buChar char="•"/>
            </a:pPr>
            <a:r>
              <a:rPr lang="en-US" sz="2000" b="1" dirty="0">
                <a:solidFill>
                  <a:schemeClr val="bg1">
                    <a:lumMod val="50000"/>
                  </a:schemeClr>
                </a:solidFill>
              </a:rPr>
              <a:t>Know</a:t>
            </a:r>
            <a:r>
              <a:rPr lang="en-US" sz="2000" dirty="0">
                <a:solidFill>
                  <a:schemeClr val="bg1">
                    <a:lumMod val="50000"/>
                  </a:schemeClr>
                </a:solidFill>
              </a:rPr>
              <a:t> the Plan-Do-Check-Adjust cycle</a:t>
            </a:r>
          </a:p>
          <a:p>
            <a:pPr marL="285750" indent="-285750">
              <a:lnSpc>
                <a:spcPct val="150000"/>
              </a:lnSpc>
              <a:buFont typeface="Arial"/>
              <a:buChar char="•"/>
            </a:pPr>
            <a:r>
              <a:rPr lang="en-US" sz="2000" b="1" dirty="0">
                <a:solidFill>
                  <a:schemeClr val="bg1">
                    <a:lumMod val="50000"/>
                  </a:schemeClr>
                </a:solidFill>
              </a:rPr>
              <a:t>Understand</a:t>
            </a:r>
            <a:r>
              <a:rPr lang="en-US" sz="2000" dirty="0">
                <a:solidFill>
                  <a:schemeClr val="bg1">
                    <a:lumMod val="50000"/>
                  </a:schemeClr>
                </a:solidFill>
              </a:rPr>
              <a:t> how to complete the entire cycle when problem solving</a:t>
            </a:r>
          </a:p>
          <a:p>
            <a:pPr marL="285750" indent="-285750">
              <a:lnSpc>
                <a:spcPct val="150000"/>
              </a:lnSpc>
              <a:buFont typeface="Arial"/>
              <a:buChar char="•"/>
            </a:pPr>
            <a:r>
              <a:rPr lang="en-US" sz="2000" b="1" dirty="0">
                <a:solidFill>
                  <a:schemeClr val="bg1">
                    <a:lumMod val="50000"/>
                  </a:schemeClr>
                </a:solidFill>
              </a:rPr>
              <a:t>Develop</a:t>
            </a:r>
            <a:r>
              <a:rPr lang="en-US" sz="2000" dirty="0">
                <a:solidFill>
                  <a:schemeClr val="bg1">
                    <a:lumMod val="50000"/>
                  </a:schemeClr>
                </a:solidFill>
              </a:rPr>
              <a:t> an awareness of bias in our thought processes</a:t>
            </a:r>
          </a:p>
          <a:p>
            <a:pPr marL="285750" indent="-285750">
              <a:lnSpc>
                <a:spcPct val="150000"/>
              </a:lnSpc>
              <a:buFont typeface="Arial"/>
              <a:buChar char="•"/>
            </a:pPr>
            <a:r>
              <a:rPr lang="en-US" sz="2000" b="1" dirty="0">
                <a:solidFill>
                  <a:schemeClr val="bg1">
                    <a:lumMod val="50000"/>
                  </a:schemeClr>
                </a:solidFill>
              </a:rPr>
              <a:t>Discover</a:t>
            </a:r>
            <a:r>
              <a:rPr lang="en-US" sz="2000" dirty="0">
                <a:solidFill>
                  <a:schemeClr val="bg1">
                    <a:lumMod val="50000"/>
                  </a:schemeClr>
                </a:solidFill>
              </a:rPr>
              <a:t> tools to help expose root causes</a:t>
            </a:r>
          </a:p>
          <a:p>
            <a:pPr marL="285750" indent="-285750">
              <a:lnSpc>
                <a:spcPct val="150000"/>
              </a:lnSpc>
              <a:buFont typeface="Arial"/>
              <a:buChar char="•"/>
            </a:pPr>
            <a:r>
              <a:rPr lang="en-US" sz="2000" b="1" dirty="0">
                <a:solidFill>
                  <a:schemeClr val="bg1">
                    <a:lumMod val="50000"/>
                  </a:schemeClr>
                </a:solidFill>
              </a:rPr>
              <a:t>Learn</a:t>
            </a:r>
            <a:r>
              <a:rPr lang="en-US" sz="2000" dirty="0">
                <a:solidFill>
                  <a:schemeClr val="bg1">
                    <a:lumMod val="50000"/>
                  </a:schemeClr>
                </a:solidFill>
              </a:rPr>
              <a:t> how to use the A3 to systematically solve complex problems</a:t>
            </a:r>
          </a:p>
        </p:txBody>
      </p:sp>
    </p:spTree>
    <p:extLst>
      <p:ext uri="{BB962C8B-B14F-4D97-AF65-F5344CB8AC3E}">
        <p14:creationId xmlns:p14="http://schemas.microsoft.com/office/powerpoint/2010/main" val="23148001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D46EE-92CF-0E4F-9BD6-B4D6679AE512}"/>
              </a:ext>
            </a:extLst>
          </p:cNvPr>
          <p:cNvSpPr>
            <a:spLocks noGrp="1"/>
          </p:cNvSpPr>
          <p:nvPr>
            <p:ph type="title"/>
          </p:nvPr>
        </p:nvSpPr>
        <p:spPr/>
        <p:txBody>
          <a:bodyPr/>
          <a:lstStyle/>
          <a:p>
            <a:r>
              <a:rPr lang="en-US" dirty="0"/>
              <a:t>Activity – Part 1 </a:t>
            </a:r>
          </a:p>
        </p:txBody>
      </p:sp>
      <p:sp>
        <p:nvSpPr>
          <p:cNvPr id="4" name="Subtitle 2">
            <a:extLst>
              <a:ext uri="{FF2B5EF4-FFF2-40B4-BE49-F238E27FC236}">
                <a16:creationId xmlns:a16="http://schemas.microsoft.com/office/drawing/2014/main" id="{0264BFD2-434A-9940-8CB6-664A4BA8650D}"/>
              </a:ext>
            </a:extLst>
          </p:cNvPr>
          <p:cNvSpPr txBox="1">
            <a:spLocks/>
          </p:cNvSpPr>
          <p:nvPr/>
        </p:nvSpPr>
        <p:spPr>
          <a:xfrm>
            <a:off x="1088566" y="2507348"/>
            <a:ext cx="6974114" cy="2630714"/>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4000" kern="1200">
                <a:solidFill>
                  <a:schemeClr val="tx1">
                    <a:lumMod val="50000"/>
                    <a:lumOff val="50000"/>
                  </a:schemeClr>
                </a:solidFill>
                <a:latin typeface="Calibri" charset="0"/>
                <a:ea typeface="Calibri" charset="0"/>
                <a:cs typeface="Calibri" charset="0"/>
              </a:defRPr>
            </a:lvl1pPr>
            <a:lvl2pPr marL="742950" indent="-285750" algn="l" defTabSz="914400" rtl="0" eaLnBrk="1" latinLnBrk="0" hangingPunct="1">
              <a:spcBef>
                <a:spcPct val="20000"/>
              </a:spcBef>
              <a:buFont typeface="Courier New" pitchFamily="49" charset="0"/>
              <a:buChar char="o"/>
              <a:defRPr sz="4000" kern="1200">
                <a:solidFill>
                  <a:schemeClr val="tx1">
                    <a:lumMod val="50000"/>
                    <a:lumOff val="50000"/>
                  </a:schemeClr>
                </a:solidFill>
                <a:latin typeface="Calibri" charset="0"/>
                <a:ea typeface="Calibri" charset="0"/>
                <a:cs typeface="Calibri" charset="0"/>
              </a:defRPr>
            </a:lvl2pPr>
            <a:lvl3pPr marL="1143000" indent="-228600" algn="l" defTabSz="914400" rtl="0" eaLnBrk="1" latinLnBrk="0" hangingPunct="1">
              <a:spcBef>
                <a:spcPct val="20000"/>
              </a:spcBef>
              <a:buFont typeface="Arial" pitchFamily="34" charset="0"/>
              <a:buChar char="•"/>
              <a:defRPr sz="4000" kern="1200">
                <a:solidFill>
                  <a:schemeClr val="tx1">
                    <a:lumMod val="50000"/>
                    <a:lumOff val="50000"/>
                  </a:schemeClr>
                </a:solidFill>
                <a:latin typeface="Calibri" charset="0"/>
                <a:ea typeface="Calibri" charset="0"/>
                <a:cs typeface="Calibri" charset="0"/>
              </a:defRPr>
            </a:lvl3pPr>
            <a:lvl4pPr marL="1600200" indent="-228600" algn="l" defTabSz="914400" rtl="0" eaLnBrk="1" latinLnBrk="0" hangingPunct="1">
              <a:spcBef>
                <a:spcPct val="20000"/>
              </a:spcBef>
              <a:buFont typeface="Courier New" pitchFamily="49" charset="0"/>
              <a:buChar char="o"/>
              <a:defRPr sz="4000" kern="1200">
                <a:solidFill>
                  <a:schemeClr val="tx1">
                    <a:lumMod val="50000"/>
                    <a:lumOff val="50000"/>
                  </a:schemeClr>
                </a:solidFill>
                <a:latin typeface="Calibri" charset="0"/>
                <a:ea typeface="Calibri" charset="0"/>
                <a:cs typeface="Calibri" charset="0"/>
              </a:defRPr>
            </a:lvl4pPr>
            <a:lvl5pPr marL="2057400" indent="-228600" algn="l" defTabSz="914400" rtl="0" eaLnBrk="1" latinLnBrk="0" hangingPunct="1">
              <a:spcBef>
                <a:spcPct val="20000"/>
              </a:spcBef>
              <a:buFont typeface="Arial" pitchFamily="34" charset="0"/>
              <a:buChar char="•"/>
              <a:defRPr sz="4000" kern="1200">
                <a:solidFill>
                  <a:schemeClr val="tx1">
                    <a:lumMod val="50000"/>
                    <a:lumOff val="50000"/>
                  </a:schemeClr>
                </a:solidFill>
                <a:latin typeface="Calibri" charset="0"/>
                <a:ea typeface="Calibri" charset="0"/>
                <a:cs typeface="Calibri" charset="0"/>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0" indent="0" algn="ctr">
              <a:buNone/>
            </a:pPr>
            <a:r>
              <a:rPr lang="en-US" sz="3300" dirty="0"/>
              <a:t>In Groups: </a:t>
            </a:r>
          </a:p>
          <a:p>
            <a:pPr marL="0" indent="0" algn="ctr">
              <a:buNone/>
            </a:pPr>
            <a:r>
              <a:rPr lang="en-US" sz="3300" dirty="0"/>
              <a:t>Complete “Problem Statement” and “Background” for your company’s issue</a:t>
            </a:r>
            <a:endParaRPr lang="en-US" sz="3300" dirty="0">
              <a:solidFill>
                <a:schemeClr val="tx1"/>
              </a:solidFill>
            </a:endParaRPr>
          </a:p>
        </p:txBody>
      </p:sp>
    </p:spTree>
    <p:extLst>
      <p:ext uri="{BB962C8B-B14F-4D97-AF65-F5344CB8AC3E}">
        <p14:creationId xmlns:p14="http://schemas.microsoft.com/office/powerpoint/2010/main" val="29782279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B6C343-01D4-DB47-A8B8-18050675EB7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6096D5B-677D-1440-A0CD-EB3AAC7437D1}"/>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0646433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6F615D-81E0-C047-A800-87CB44D612E4}"/>
              </a:ext>
            </a:extLst>
          </p:cNvPr>
          <p:cNvSpPr>
            <a:spLocks noGrp="1"/>
          </p:cNvSpPr>
          <p:nvPr>
            <p:ph type="title"/>
          </p:nvPr>
        </p:nvSpPr>
        <p:spPr>
          <a:xfrm>
            <a:off x="457200" y="0"/>
            <a:ext cx="8229600" cy="937005"/>
          </a:xfrm>
        </p:spPr>
        <p:txBody>
          <a:bodyPr/>
          <a:lstStyle/>
          <a:p>
            <a:r>
              <a:rPr lang="en-US" dirty="0"/>
              <a:t>Current Condition</a:t>
            </a:r>
          </a:p>
        </p:txBody>
      </p:sp>
      <p:sp>
        <p:nvSpPr>
          <p:cNvPr id="4" name="Content Placeholder 2">
            <a:extLst>
              <a:ext uri="{FF2B5EF4-FFF2-40B4-BE49-F238E27FC236}">
                <a16:creationId xmlns:a16="http://schemas.microsoft.com/office/drawing/2014/main" id="{5DFEC8CB-D605-8144-8BCB-E19DF493120E}"/>
              </a:ext>
            </a:extLst>
          </p:cNvPr>
          <p:cNvSpPr>
            <a:spLocks noGrp="1"/>
          </p:cNvSpPr>
          <p:nvPr/>
        </p:nvSpPr>
        <p:spPr>
          <a:xfrm>
            <a:off x="4918446" y="996639"/>
            <a:ext cx="4038600" cy="4626127"/>
          </a:xfrm>
          <a:prstGeom prst="rect">
            <a:avLst/>
          </a:prstGeom>
        </p:spPr>
        <p:style>
          <a:lnRef idx="0">
            <a:scrgbClr r="0" g="0" b="0"/>
          </a:lnRef>
          <a:fillRef idx="0">
            <a:scrgbClr r="0" g="0" b="0"/>
          </a:fillRef>
          <a:effectRef idx="0">
            <a:scrgbClr r="0" g="0" b="0"/>
          </a:effectRef>
          <a:fontRef idx="major"/>
        </p:style>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400" kern="1200">
                <a:solidFill>
                  <a:schemeClr val="tx1"/>
                </a:solidFill>
                <a:latin typeface="Mission Gothic Thin"/>
                <a:ea typeface="+mj-ea"/>
                <a:cs typeface="Mission Gothic Thin"/>
              </a:defRPr>
            </a:lvl1pPr>
            <a:lvl2pPr marL="514350" indent="-171450"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ission Gothic Thin"/>
                <a:ea typeface="+mj-ea"/>
                <a:cs typeface="Mission Gothic Thin"/>
              </a:defRPr>
            </a:lvl2pPr>
            <a:lvl3pPr marL="857250" indent="-171450"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ission Gothic Thin"/>
                <a:ea typeface="+mj-ea"/>
                <a:cs typeface="Mission Gothic Thin"/>
              </a:defRPr>
            </a:lvl3pPr>
            <a:lvl4pPr marL="1200150" indent="-171450"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ission Gothic Thin"/>
                <a:ea typeface="+mj-ea"/>
                <a:cs typeface="Mission Gothic Thin"/>
              </a:defRPr>
            </a:lvl4pPr>
            <a:lvl5pPr marL="1543050" indent="-171450"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ission Gothic Thin"/>
                <a:ea typeface="+mj-ea"/>
                <a:cs typeface="Mission Gothic Thin"/>
              </a:defRPr>
            </a:lvl5pPr>
            <a:lvl6pPr marL="1885950" indent="-171450"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j-lt"/>
                <a:ea typeface="+mj-ea"/>
                <a:cs typeface="+mj-cs"/>
              </a:defRPr>
            </a:lvl6pPr>
            <a:lvl7pPr marL="2228850" indent="-171450"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j-lt"/>
                <a:ea typeface="+mj-ea"/>
                <a:cs typeface="+mj-cs"/>
              </a:defRPr>
            </a:lvl7pPr>
            <a:lvl8pPr marL="2571750" indent="-171450"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j-lt"/>
                <a:ea typeface="+mj-ea"/>
                <a:cs typeface="+mj-cs"/>
              </a:defRPr>
            </a:lvl8pPr>
            <a:lvl9pPr marL="2914650" indent="-171450"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j-lt"/>
                <a:ea typeface="+mj-ea"/>
                <a:cs typeface="+mj-cs"/>
              </a:defRPr>
            </a:lvl9pPr>
          </a:lstStyle>
          <a:p>
            <a:r>
              <a:rPr lang="en-US" dirty="0"/>
              <a:t>Visual tools:</a:t>
            </a:r>
          </a:p>
          <a:p>
            <a:endParaRPr lang="en-US" dirty="0"/>
          </a:p>
        </p:txBody>
      </p:sp>
      <p:sp>
        <p:nvSpPr>
          <p:cNvPr id="5" name="Content Placeholder 3">
            <a:extLst>
              <a:ext uri="{FF2B5EF4-FFF2-40B4-BE49-F238E27FC236}">
                <a16:creationId xmlns:a16="http://schemas.microsoft.com/office/drawing/2014/main" id="{FF4D52B9-87E9-B043-8D2F-411600761ACF}"/>
              </a:ext>
            </a:extLst>
          </p:cNvPr>
          <p:cNvSpPr>
            <a:spLocks noGrp="1"/>
          </p:cNvSpPr>
          <p:nvPr/>
        </p:nvSpPr>
        <p:spPr>
          <a:xfrm>
            <a:off x="457200" y="996639"/>
            <a:ext cx="4041648" cy="5052136"/>
          </a:xfrm>
          <a:prstGeom prst="rect">
            <a:avLst/>
          </a:prstGeom>
        </p:spPr>
        <p:style>
          <a:lnRef idx="0">
            <a:scrgbClr r="0" g="0" b="0"/>
          </a:lnRef>
          <a:fillRef idx="0">
            <a:scrgbClr r="0" g="0" b="0"/>
          </a:fillRef>
          <a:effectRef idx="0">
            <a:scrgbClr r="0" g="0" b="0"/>
          </a:effectRef>
          <a:fontRef idx="major"/>
        </p:style>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ission Gothic Thin"/>
                <a:ea typeface="+mj-ea"/>
                <a:cs typeface="Mission Gothic Thin"/>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ission Gothic Thin"/>
                <a:ea typeface="+mj-ea"/>
                <a:cs typeface="Mission Gothic Thin"/>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ission Gothic Thin"/>
                <a:ea typeface="+mj-ea"/>
                <a:cs typeface="Mission Gothic Thin"/>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ission Gothic Thin"/>
                <a:ea typeface="+mj-ea"/>
                <a:cs typeface="Mission Gothic Thin"/>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ission Gothic Thin"/>
                <a:ea typeface="+mj-ea"/>
                <a:cs typeface="Mission Gothic Thin"/>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9pPr>
          </a:lstStyle>
          <a:p>
            <a:r>
              <a:rPr lang="en-US" dirty="0"/>
              <a:t>This is an ACTIVITY – Go see!</a:t>
            </a:r>
          </a:p>
          <a:p>
            <a:r>
              <a:rPr lang="en-US" dirty="0"/>
              <a:t>Reflect AS-IS, not should be – include real variations and exceptions</a:t>
            </a:r>
          </a:p>
          <a:p>
            <a:r>
              <a:rPr lang="en-US" dirty="0"/>
              <a:t>Make it VISUAL – don’t use buckets of words!</a:t>
            </a:r>
          </a:p>
          <a:p>
            <a:endParaRPr lang="en-US" dirty="0"/>
          </a:p>
          <a:p>
            <a:endParaRPr lang="en-US" dirty="0"/>
          </a:p>
          <a:p>
            <a:endParaRPr lang="en-US" dirty="0"/>
          </a:p>
          <a:p>
            <a:r>
              <a:rPr lang="en-US" dirty="0"/>
              <a:t>THIS IS IMPORTANT! Problem solving often fails because team didn’t fully understand the current condition</a:t>
            </a:r>
          </a:p>
        </p:txBody>
      </p:sp>
      <p:grpSp>
        <p:nvGrpSpPr>
          <p:cNvPr id="6" name="Group 5">
            <a:extLst>
              <a:ext uri="{FF2B5EF4-FFF2-40B4-BE49-F238E27FC236}">
                <a16:creationId xmlns:a16="http://schemas.microsoft.com/office/drawing/2014/main" id="{946C9A19-6ED4-6143-9BB0-EB415CC8851E}"/>
              </a:ext>
            </a:extLst>
          </p:cNvPr>
          <p:cNvGrpSpPr/>
          <p:nvPr/>
        </p:nvGrpSpPr>
        <p:grpSpPr>
          <a:xfrm>
            <a:off x="1552035" y="2997774"/>
            <a:ext cx="1144584" cy="1109638"/>
            <a:chOff x="1173342" y="4418278"/>
            <a:chExt cx="1989827" cy="2116347"/>
          </a:xfrm>
        </p:grpSpPr>
        <p:pic>
          <p:nvPicPr>
            <p:cNvPr id="9" name="Picture 8" descr="Image result for bucket of words">
              <a:extLst>
                <a:ext uri="{FF2B5EF4-FFF2-40B4-BE49-F238E27FC236}">
                  <a16:creationId xmlns:a16="http://schemas.microsoft.com/office/drawing/2014/main" id="{573C5681-3212-6948-9825-44FA4393DFD2}"/>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89796" l="0" r="89922">
                          <a14:foregroundMark x1="20930" y1="3061" x2="20930" y2="3061"/>
                          <a14:foregroundMark x1="72093" y1="6122" x2="72093" y2="6122"/>
                          <a14:foregroundMark x1="77132" y1="11565" x2="77132" y2="11565"/>
                          <a14:foregroundMark x1="74806" y1="9184" x2="74806" y2="9184"/>
                          <a14:foregroundMark x1="17442" y1="10544" x2="17442" y2="10544"/>
                          <a14:foregroundMark x1="17829" y1="14626" x2="17829" y2="14626"/>
                        </a14:backgroundRemoval>
                      </a14:imgEffect>
                    </a14:imgLayer>
                  </a14:imgProps>
                </a:ext>
                <a:ext uri="{28A0092B-C50C-407E-A947-70E740481C1C}">
                  <a14:useLocalDpi xmlns:a14="http://schemas.microsoft.com/office/drawing/2010/main" val="0"/>
                </a:ext>
              </a:extLst>
            </a:blip>
            <a:srcRect/>
            <a:stretch>
              <a:fillRect/>
            </a:stretch>
          </p:blipFill>
          <p:spPr bwMode="auto">
            <a:xfrm>
              <a:off x="1449538" y="4657448"/>
              <a:ext cx="1437436" cy="1638009"/>
            </a:xfrm>
            <a:prstGeom prst="rect">
              <a:avLst/>
            </a:prstGeom>
            <a:noFill/>
            <a:extLst>
              <a:ext uri="{909E8E84-426E-40DD-AFC4-6F175D3DCCD1}">
                <a14:hiddenFill xmlns:a14="http://schemas.microsoft.com/office/drawing/2010/main">
                  <a:solidFill>
                    <a:srgbClr val="FFFFFF"/>
                  </a:solidFill>
                </a14:hiddenFill>
              </a:ext>
            </a:extLst>
          </p:spPr>
        </p:pic>
        <p:sp>
          <p:nvSpPr>
            <p:cNvPr id="10" name="&quot;No&quot; Symbol 9">
              <a:extLst>
                <a:ext uri="{FF2B5EF4-FFF2-40B4-BE49-F238E27FC236}">
                  <a16:creationId xmlns:a16="http://schemas.microsoft.com/office/drawing/2014/main" id="{798157C2-F983-7043-85B0-8F85EF9B9935}"/>
                </a:ext>
              </a:extLst>
            </p:cNvPr>
            <p:cNvSpPr/>
            <p:nvPr/>
          </p:nvSpPr>
          <p:spPr>
            <a:xfrm>
              <a:off x="1173342" y="4418278"/>
              <a:ext cx="1989827" cy="2116347"/>
            </a:xfrm>
            <a:prstGeom prst="noSmoking">
              <a:avLst>
                <a:gd name="adj" fmla="val 8625"/>
              </a:avLst>
            </a:prstGeom>
          </p:spPr>
          <p:style>
            <a:lnRef idx="1">
              <a:schemeClr val="accent2"/>
            </a:lnRef>
            <a:fillRef idx="3">
              <a:schemeClr val="accent2"/>
            </a:fillRef>
            <a:effectRef idx="2">
              <a:schemeClr val="accent2"/>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a:solidFill>
                  <a:schemeClr val="tx1"/>
                </a:solidFill>
              </a:endParaRPr>
            </a:p>
          </p:txBody>
        </p:sp>
      </p:grpSp>
      <p:pic>
        <p:nvPicPr>
          <p:cNvPr id="7" name="Picture 6" descr="Healthcare_A3">
            <a:extLst>
              <a:ext uri="{FF2B5EF4-FFF2-40B4-BE49-F238E27FC236}">
                <a16:creationId xmlns:a16="http://schemas.microsoft.com/office/drawing/2014/main" id="{BEF9F7B7-1EC0-0049-A999-7CD1D97763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6064" y="1596497"/>
            <a:ext cx="3418437" cy="192621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Image result for defects pareto chart">
            <a:extLst>
              <a:ext uri="{FF2B5EF4-FFF2-40B4-BE49-F238E27FC236}">
                <a16:creationId xmlns:a16="http://schemas.microsoft.com/office/drawing/2014/main" id="{F523DA24-1C6D-FC44-AAA4-9278C9AC95B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93683" y="3908491"/>
            <a:ext cx="2743200"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08040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4BBA65-C910-694B-9B99-1B0BDF8680E2}"/>
              </a:ext>
            </a:extLst>
          </p:cNvPr>
          <p:cNvSpPr>
            <a:spLocks noGrp="1"/>
          </p:cNvSpPr>
          <p:nvPr>
            <p:ph type="title"/>
          </p:nvPr>
        </p:nvSpPr>
        <p:spPr>
          <a:xfrm>
            <a:off x="457200" y="0"/>
            <a:ext cx="8229600" cy="937005"/>
          </a:xfrm>
        </p:spPr>
        <p:txBody>
          <a:bodyPr/>
          <a:lstStyle/>
          <a:p>
            <a:r>
              <a:rPr lang="en-US" dirty="0"/>
              <a:t>Target Condition</a:t>
            </a:r>
          </a:p>
        </p:txBody>
      </p:sp>
      <p:sp>
        <p:nvSpPr>
          <p:cNvPr id="4" name="Content Placeholder 2">
            <a:extLst>
              <a:ext uri="{FF2B5EF4-FFF2-40B4-BE49-F238E27FC236}">
                <a16:creationId xmlns:a16="http://schemas.microsoft.com/office/drawing/2014/main" id="{033D7954-053F-B24D-858C-7DE1F725597F}"/>
              </a:ext>
            </a:extLst>
          </p:cNvPr>
          <p:cNvSpPr>
            <a:spLocks noGrp="1"/>
          </p:cNvSpPr>
          <p:nvPr/>
        </p:nvSpPr>
        <p:spPr>
          <a:xfrm>
            <a:off x="4739640" y="1374582"/>
            <a:ext cx="4038600" cy="4525963"/>
          </a:xfrm>
          <a:prstGeom prst="rect">
            <a:avLst/>
          </a:prstGeom>
        </p:spPr>
        <p:style>
          <a:lnRef idx="0">
            <a:scrgbClr r="0" g="0" b="0"/>
          </a:lnRef>
          <a:fillRef idx="0">
            <a:scrgbClr r="0" g="0" b="0"/>
          </a:fillRef>
          <a:effectRef idx="0">
            <a:scrgbClr r="0" g="0" b="0"/>
          </a:effectRef>
          <a:fontRef idx="major"/>
        </p:style>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400" kern="1200">
                <a:solidFill>
                  <a:schemeClr val="tx1"/>
                </a:solidFill>
                <a:latin typeface="Mission Gothic Thin"/>
                <a:ea typeface="+mj-ea"/>
                <a:cs typeface="Mission Gothic Thin"/>
              </a:defRPr>
            </a:lvl1pPr>
            <a:lvl2pPr marL="514350" indent="-171450"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ission Gothic Thin"/>
                <a:ea typeface="+mj-ea"/>
                <a:cs typeface="Mission Gothic Thin"/>
              </a:defRPr>
            </a:lvl2pPr>
            <a:lvl3pPr marL="857250" indent="-171450"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ission Gothic Thin"/>
                <a:ea typeface="+mj-ea"/>
                <a:cs typeface="Mission Gothic Thin"/>
              </a:defRPr>
            </a:lvl3pPr>
            <a:lvl4pPr marL="1200150" indent="-171450"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ission Gothic Thin"/>
                <a:ea typeface="+mj-ea"/>
                <a:cs typeface="Mission Gothic Thin"/>
              </a:defRPr>
            </a:lvl4pPr>
            <a:lvl5pPr marL="1543050" indent="-171450"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ission Gothic Thin"/>
                <a:ea typeface="+mj-ea"/>
                <a:cs typeface="Mission Gothic Thin"/>
              </a:defRPr>
            </a:lvl5pPr>
            <a:lvl6pPr marL="1885950" indent="-171450"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j-lt"/>
                <a:ea typeface="+mj-ea"/>
                <a:cs typeface="+mj-cs"/>
              </a:defRPr>
            </a:lvl6pPr>
            <a:lvl7pPr marL="2228850" indent="-171450"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j-lt"/>
                <a:ea typeface="+mj-ea"/>
                <a:cs typeface="+mj-cs"/>
              </a:defRPr>
            </a:lvl7pPr>
            <a:lvl8pPr marL="2571750" indent="-171450"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j-lt"/>
                <a:ea typeface="+mj-ea"/>
                <a:cs typeface="+mj-cs"/>
              </a:defRPr>
            </a:lvl8pPr>
            <a:lvl9pPr marL="2914650" indent="-171450"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j-lt"/>
                <a:ea typeface="+mj-ea"/>
                <a:cs typeface="+mj-cs"/>
              </a:defRPr>
            </a:lvl9pPr>
          </a:lstStyle>
          <a:p>
            <a:r>
              <a:rPr lang="en-US" dirty="0"/>
              <a:t>Visual tools:</a:t>
            </a:r>
          </a:p>
          <a:p>
            <a:endParaRPr lang="en-US" dirty="0"/>
          </a:p>
        </p:txBody>
      </p:sp>
      <p:sp>
        <p:nvSpPr>
          <p:cNvPr id="5" name="Content Placeholder 3">
            <a:extLst>
              <a:ext uri="{FF2B5EF4-FFF2-40B4-BE49-F238E27FC236}">
                <a16:creationId xmlns:a16="http://schemas.microsoft.com/office/drawing/2014/main" id="{54FA4CFB-199C-8441-A44B-5415720F2E9D}"/>
              </a:ext>
            </a:extLst>
          </p:cNvPr>
          <p:cNvSpPr>
            <a:spLocks noGrp="1"/>
          </p:cNvSpPr>
          <p:nvPr/>
        </p:nvSpPr>
        <p:spPr>
          <a:xfrm>
            <a:off x="540354" y="2506072"/>
            <a:ext cx="4041648" cy="2262981"/>
          </a:xfrm>
          <a:prstGeom prst="rect">
            <a:avLst/>
          </a:prstGeom>
        </p:spPr>
        <p:style>
          <a:lnRef idx="0">
            <a:scrgbClr r="0" g="0" b="0"/>
          </a:lnRef>
          <a:fillRef idx="0">
            <a:scrgbClr r="0" g="0" b="0"/>
          </a:fillRef>
          <a:effectRef idx="0">
            <a:scrgbClr r="0" g="0" b="0"/>
          </a:effectRef>
          <a:fontRef idx="major"/>
        </p:style>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ission Gothic Thin"/>
                <a:ea typeface="+mj-ea"/>
                <a:cs typeface="Mission Gothic Thin"/>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ission Gothic Thin"/>
                <a:ea typeface="+mj-ea"/>
                <a:cs typeface="Mission Gothic Thin"/>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ission Gothic Thin"/>
                <a:ea typeface="+mj-ea"/>
                <a:cs typeface="Mission Gothic Thin"/>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ission Gothic Thin"/>
                <a:ea typeface="+mj-ea"/>
                <a:cs typeface="Mission Gothic Thin"/>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ission Gothic Thin"/>
                <a:ea typeface="+mj-ea"/>
                <a:cs typeface="Mission Gothic Thin"/>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9pPr>
          </a:lstStyle>
          <a:p>
            <a:r>
              <a:rPr lang="en-US" dirty="0"/>
              <a:t>What’s the IDEAL condition?</a:t>
            </a:r>
          </a:p>
          <a:p>
            <a:pPr lvl="1"/>
            <a:r>
              <a:rPr lang="en-US" dirty="0"/>
              <a:t>No work-</a:t>
            </a:r>
            <a:r>
              <a:rPr lang="en-US" dirty="0" err="1"/>
              <a:t>arounds</a:t>
            </a:r>
            <a:endParaRPr lang="en-US" dirty="0"/>
          </a:p>
          <a:p>
            <a:pPr lvl="1"/>
            <a:r>
              <a:rPr lang="en-US" dirty="0"/>
              <a:t>No re-work</a:t>
            </a:r>
          </a:p>
          <a:p>
            <a:r>
              <a:rPr lang="en-US" dirty="0"/>
              <a:t>Can we measure the gap between current and target conditions?</a:t>
            </a:r>
          </a:p>
          <a:p>
            <a:r>
              <a:rPr lang="en-US" dirty="0"/>
              <a:t>1° shifts!</a:t>
            </a:r>
          </a:p>
        </p:txBody>
      </p:sp>
      <p:pic>
        <p:nvPicPr>
          <p:cNvPr id="6" name="Picture 5" descr="Phlebotomy_A3TargetCondition_Example">
            <a:extLst>
              <a:ext uri="{FF2B5EF4-FFF2-40B4-BE49-F238E27FC236}">
                <a16:creationId xmlns:a16="http://schemas.microsoft.com/office/drawing/2014/main" id="{CEEE1435-3BC2-5144-B4D7-F26EC47EA3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72624" y="1820051"/>
            <a:ext cx="2803360" cy="181751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8F3F0A81-936B-8441-88F6-022890A6DDE2}"/>
              </a:ext>
            </a:extLst>
          </p:cNvPr>
          <p:cNvPicPr>
            <a:picLocks noChangeAspect="1"/>
          </p:cNvPicPr>
          <p:nvPr/>
        </p:nvPicPr>
        <p:blipFill>
          <a:blip r:embed="rId3"/>
          <a:stretch>
            <a:fillRect/>
          </a:stretch>
        </p:blipFill>
        <p:spPr>
          <a:xfrm>
            <a:off x="5330261" y="3831387"/>
            <a:ext cx="2857357" cy="1783241"/>
          </a:xfrm>
          <a:prstGeom prst="rect">
            <a:avLst/>
          </a:prstGeom>
        </p:spPr>
      </p:pic>
    </p:spTree>
    <p:extLst>
      <p:ext uri="{BB962C8B-B14F-4D97-AF65-F5344CB8AC3E}">
        <p14:creationId xmlns:p14="http://schemas.microsoft.com/office/powerpoint/2010/main" val="329950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CF950-CB2C-F044-9EB6-4950EA23554B}"/>
              </a:ext>
            </a:extLst>
          </p:cNvPr>
          <p:cNvSpPr>
            <a:spLocks noGrp="1"/>
          </p:cNvSpPr>
          <p:nvPr>
            <p:ph type="title"/>
          </p:nvPr>
        </p:nvSpPr>
        <p:spPr/>
        <p:txBody>
          <a:bodyPr/>
          <a:lstStyle/>
          <a:p>
            <a:r>
              <a:rPr lang="en-US" dirty="0"/>
              <a:t>Activity – Part 2 </a:t>
            </a:r>
          </a:p>
        </p:txBody>
      </p:sp>
      <p:sp>
        <p:nvSpPr>
          <p:cNvPr id="4" name="Subtitle 2">
            <a:extLst>
              <a:ext uri="{FF2B5EF4-FFF2-40B4-BE49-F238E27FC236}">
                <a16:creationId xmlns:a16="http://schemas.microsoft.com/office/drawing/2014/main" id="{E118BB8B-B106-AC4C-BA91-808F77F58507}"/>
              </a:ext>
            </a:extLst>
          </p:cNvPr>
          <p:cNvSpPr txBox="1">
            <a:spLocks/>
          </p:cNvSpPr>
          <p:nvPr/>
        </p:nvSpPr>
        <p:spPr>
          <a:xfrm>
            <a:off x="685800" y="1984834"/>
            <a:ext cx="7630886" cy="4111166"/>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4000" kern="1200">
                <a:solidFill>
                  <a:schemeClr val="tx1">
                    <a:lumMod val="50000"/>
                    <a:lumOff val="50000"/>
                  </a:schemeClr>
                </a:solidFill>
                <a:latin typeface="Calibri" charset="0"/>
                <a:ea typeface="Calibri" charset="0"/>
                <a:cs typeface="Calibri" charset="0"/>
              </a:defRPr>
            </a:lvl1pPr>
            <a:lvl2pPr marL="742950" indent="-285750" algn="l" defTabSz="914400" rtl="0" eaLnBrk="1" latinLnBrk="0" hangingPunct="1">
              <a:spcBef>
                <a:spcPct val="20000"/>
              </a:spcBef>
              <a:buFont typeface="Courier New" pitchFamily="49" charset="0"/>
              <a:buChar char="o"/>
              <a:defRPr sz="4000" kern="1200">
                <a:solidFill>
                  <a:schemeClr val="tx1">
                    <a:lumMod val="50000"/>
                    <a:lumOff val="50000"/>
                  </a:schemeClr>
                </a:solidFill>
                <a:latin typeface="Calibri" charset="0"/>
                <a:ea typeface="Calibri" charset="0"/>
                <a:cs typeface="Calibri" charset="0"/>
              </a:defRPr>
            </a:lvl2pPr>
            <a:lvl3pPr marL="1143000" indent="-228600" algn="l" defTabSz="914400" rtl="0" eaLnBrk="1" latinLnBrk="0" hangingPunct="1">
              <a:spcBef>
                <a:spcPct val="20000"/>
              </a:spcBef>
              <a:buFont typeface="Arial" pitchFamily="34" charset="0"/>
              <a:buChar char="•"/>
              <a:defRPr sz="4000" kern="1200">
                <a:solidFill>
                  <a:schemeClr val="tx1">
                    <a:lumMod val="50000"/>
                    <a:lumOff val="50000"/>
                  </a:schemeClr>
                </a:solidFill>
                <a:latin typeface="Calibri" charset="0"/>
                <a:ea typeface="Calibri" charset="0"/>
                <a:cs typeface="Calibri" charset="0"/>
              </a:defRPr>
            </a:lvl3pPr>
            <a:lvl4pPr marL="1600200" indent="-228600" algn="l" defTabSz="914400" rtl="0" eaLnBrk="1" latinLnBrk="0" hangingPunct="1">
              <a:spcBef>
                <a:spcPct val="20000"/>
              </a:spcBef>
              <a:buFont typeface="Courier New" pitchFamily="49" charset="0"/>
              <a:buChar char="o"/>
              <a:defRPr sz="4000" kern="1200">
                <a:solidFill>
                  <a:schemeClr val="tx1">
                    <a:lumMod val="50000"/>
                    <a:lumOff val="50000"/>
                  </a:schemeClr>
                </a:solidFill>
                <a:latin typeface="Calibri" charset="0"/>
                <a:ea typeface="Calibri" charset="0"/>
                <a:cs typeface="Calibri" charset="0"/>
              </a:defRPr>
            </a:lvl4pPr>
            <a:lvl5pPr marL="2057400" indent="-228600" algn="l" defTabSz="914400" rtl="0" eaLnBrk="1" latinLnBrk="0" hangingPunct="1">
              <a:spcBef>
                <a:spcPct val="20000"/>
              </a:spcBef>
              <a:buFont typeface="Arial" pitchFamily="34" charset="0"/>
              <a:buChar char="•"/>
              <a:defRPr sz="4000" kern="1200">
                <a:solidFill>
                  <a:schemeClr val="tx1">
                    <a:lumMod val="50000"/>
                    <a:lumOff val="50000"/>
                  </a:schemeClr>
                </a:solidFill>
                <a:latin typeface="Calibri" charset="0"/>
                <a:ea typeface="Calibri" charset="0"/>
                <a:cs typeface="Calibri" charset="0"/>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0" indent="0" algn="ctr">
              <a:buNone/>
            </a:pPr>
            <a:r>
              <a:rPr lang="en-US" sz="3300" dirty="0"/>
              <a:t>In same group: </a:t>
            </a:r>
          </a:p>
          <a:p>
            <a:pPr marL="0" indent="0" algn="ctr">
              <a:buNone/>
            </a:pPr>
            <a:r>
              <a:rPr lang="en-US" sz="3300" dirty="0"/>
              <a:t>Complete “Current Condition” and “Target Condition” for your A3</a:t>
            </a:r>
          </a:p>
          <a:p>
            <a:pPr marL="0" indent="0" algn="ctr">
              <a:buNone/>
            </a:pPr>
            <a:endParaRPr lang="en-US" sz="3300" dirty="0">
              <a:solidFill>
                <a:schemeClr val="tx1"/>
              </a:solidFill>
            </a:endParaRPr>
          </a:p>
          <a:p>
            <a:pPr marL="0" indent="0">
              <a:buNone/>
            </a:pPr>
            <a:r>
              <a:rPr lang="en-US" sz="2200" dirty="0">
                <a:solidFill>
                  <a:schemeClr val="tx1">
                    <a:lumMod val="65000"/>
                    <a:lumOff val="35000"/>
                  </a:schemeClr>
                </a:solidFill>
              </a:rPr>
              <a:t>       As needed:</a:t>
            </a:r>
          </a:p>
          <a:p>
            <a:pPr marL="457200" indent="-457200"/>
            <a:r>
              <a:rPr lang="en-US" sz="2200" dirty="0">
                <a:solidFill>
                  <a:schemeClr val="tx1">
                    <a:lumMod val="65000"/>
                    <a:lumOff val="35000"/>
                  </a:schemeClr>
                </a:solidFill>
              </a:rPr>
              <a:t>Identify what additional data and/or observations would help clarify the “Current Condition”</a:t>
            </a:r>
          </a:p>
          <a:p>
            <a:pPr marL="457200" indent="-457200"/>
            <a:r>
              <a:rPr lang="en-US" sz="2200" dirty="0">
                <a:solidFill>
                  <a:schemeClr val="tx1">
                    <a:lumMod val="65000"/>
                    <a:lumOff val="35000"/>
                  </a:schemeClr>
                </a:solidFill>
              </a:rPr>
              <a:t>Conduct a “Gap Analysis” between the current and target</a:t>
            </a:r>
          </a:p>
        </p:txBody>
      </p:sp>
    </p:spTree>
    <p:extLst>
      <p:ext uri="{BB962C8B-B14F-4D97-AF65-F5344CB8AC3E}">
        <p14:creationId xmlns:p14="http://schemas.microsoft.com/office/powerpoint/2010/main" val="12328074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6A09D-9A81-3A41-827A-D1C3293BE00C}"/>
              </a:ext>
            </a:extLst>
          </p:cNvPr>
          <p:cNvSpPr>
            <a:spLocks noGrp="1"/>
          </p:cNvSpPr>
          <p:nvPr>
            <p:ph type="title"/>
          </p:nvPr>
        </p:nvSpPr>
        <p:spPr>
          <a:xfrm>
            <a:off x="457200" y="0"/>
            <a:ext cx="8229600" cy="937005"/>
          </a:xfrm>
        </p:spPr>
        <p:txBody>
          <a:bodyPr/>
          <a:lstStyle/>
          <a:p>
            <a:r>
              <a:rPr lang="en-US" dirty="0"/>
              <a:t>Analysis </a:t>
            </a:r>
          </a:p>
        </p:txBody>
      </p:sp>
      <p:sp>
        <p:nvSpPr>
          <p:cNvPr id="4" name="Content Placeholder 3">
            <a:extLst>
              <a:ext uri="{FF2B5EF4-FFF2-40B4-BE49-F238E27FC236}">
                <a16:creationId xmlns:a16="http://schemas.microsoft.com/office/drawing/2014/main" id="{67A4DA2C-5614-FA45-AC43-3F4BE0117861}"/>
              </a:ext>
            </a:extLst>
          </p:cNvPr>
          <p:cNvSpPr>
            <a:spLocks noGrp="1"/>
          </p:cNvSpPr>
          <p:nvPr/>
        </p:nvSpPr>
        <p:spPr>
          <a:xfrm>
            <a:off x="204744" y="1536139"/>
            <a:ext cx="4508390" cy="4535248"/>
          </a:xfrm>
          <a:prstGeom prst="rect">
            <a:avLst/>
          </a:prstGeom>
        </p:spPr>
        <p:style>
          <a:lnRef idx="0">
            <a:scrgbClr r="0" g="0" b="0"/>
          </a:lnRef>
          <a:fillRef idx="0">
            <a:scrgbClr r="0" g="0" b="0"/>
          </a:fillRef>
          <a:effectRef idx="0">
            <a:scrgbClr r="0" g="0" b="0"/>
          </a:effectRef>
          <a:fontRef idx="major"/>
        </p:style>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ission Gothic Thin"/>
                <a:ea typeface="+mj-ea"/>
                <a:cs typeface="Mission Gothic Thin"/>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ission Gothic Thin"/>
                <a:ea typeface="+mj-ea"/>
                <a:cs typeface="Mission Gothic Thin"/>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ission Gothic Thin"/>
                <a:ea typeface="+mj-ea"/>
                <a:cs typeface="Mission Gothic Thin"/>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ission Gothic Thin"/>
                <a:ea typeface="+mj-ea"/>
                <a:cs typeface="Mission Gothic Thin"/>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ission Gothic Thin"/>
                <a:ea typeface="+mj-ea"/>
                <a:cs typeface="Mission Gothic Thin"/>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9pPr>
          </a:lstStyle>
          <a:p>
            <a:r>
              <a:rPr lang="en-US" dirty="0"/>
              <a:t>What would have to be different for our target condition to be reality?</a:t>
            </a:r>
          </a:p>
          <a:p>
            <a:r>
              <a:rPr lang="en-US" dirty="0"/>
              <a:t>Work to get to the root(s) of the problem</a:t>
            </a:r>
          </a:p>
          <a:p>
            <a:r>
              <a:rPr lang="en-US" dirty="0"/>
              <a:t>Use tools to stay focused and visual</a:t>
            </a:r>
          </a:p>
          <a:p>
            <a:pPr lvl="1"/>
            <a:r>
              <a:rPr lang="en-US" dirty="0"/>
              <a:t>Five Whys</a:t>
            </a:r>
          </a:p>
          <a:p>
            <a:pPr lvl="1"/>
            <a:r>
              <a:rPr lang="en-US" dirty="0"/>
              <a:t>Fishbone diagram</a:t>
            </a:r>
          </a:p>
          <a:p>
            <a:pPr lvl="1"/>
            <a:r>
              <a:rPr lang="en-US" dirty="0"/>
              <a:t>Pareto analysis</a:t>
            </a:r>
          </a:p>
          <a:p>
            <a:pPr lvl="1"/>
            <a:r>
              <a:rPr lang="en-US" dirty="0"/>
              <a:t>List of other methods</a:t>
            </a:r>
          </a:p>
          <a:p>
            <a:r>
              <a:rPr lang="en-US" dirty="0"/>
              <a:t>Selecting the appropriate method</a:t>
            </a:r>
          </a:p>
          <a:p>
            <a:r>
              <a:rPr lang="en-US" dirty="0"/>
              <a:t>Conduct experiments to (dis)prove your beliefs!</a:t>
            </a:r>
          </a:p>
          <a:p>
            <a:endParaRPr lang="en-US" dirty="0"/>
          </a:p>
        </p:txBody>
      </p:sp>
      <p:pic>
        <p:nvPicPr>
          <p:cNvPr id="5" name="Picture 4">
            <a:extLst>
              <a:ext uri="{FF2B5EF4-FFF2-40B4-BE49-F238E27FC236}">
                <a16:creationId xmlns:a16="http://schemas.microsoft.com/office/drawing/2014/main" id="{B3E0F141-5978-D749-B763-497B7D8A6E4E}"/>
              </a:ext>
            </a:extLst>
          </p:cNvPr>
          <p:cNvPicPr>
            <a:picLocks noChangeAspect="1"/>
          </p:cNvPicPr>
          <p:nvPr/>
        </p:nvPicPr>
        <p:blipFill>
          <a:blip r:embed="rId2"/>
          <a:stretch>
            <a:fillRect/>
          </a:stretch>
        </p:blipFill>
        <p:spPr>
          <a:xfrm>
            <a:off x="5075084" y="1084788"/>
            <a:ext cx="3468358" cy="2830180"/>
          </a:xfrm>
          <a:prstGeom prst="rect">
            <a:avLst/>
          </a:prstGeom>
        </p:spPr>
      </p:pic>
      <p:pic>
        <p:nvPicPr>
          <p:cNvPr id="6" name="Picture 5" descr="Image result for fishbone diagram">
            <a:extLst>
              <a:ext uri="{FF2B5EF4-FFF2-40B4-BE49-F238E27FC236}">
                <a16:creationId xmlns:a16="http://schemas.microsoft.com/office/drawing/2014/main" id="{B675FE23-CEA5-184B-8B00-AB7C1B6109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6647" y="4138047"/>
            <a:ext cx="3730153" cy="18848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8280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74F718-1C7F-1F49-B7AD-8B3440DFD3C2}"/>
              </a:ext>
            </a:extLst>
          </p:cNvPr>
          <p:cNvSpPr>
            <a:spLocks noGrp="1"/>
          </p:cNvSpPr>
          <p:nvPr>
            <p:ph type="title"/>
          </p:nvPr>
        </p:nvSpPr>
        <p:spPr>
          <a:xfrm>
            <a:off x="457200" y="0"/>
            <a:ext cx="8229600" cy="937005"/>
          </a:xfrm>
        </p:spPr>
        <p:txBody>
          <a:bodyPr/>
          <a:lstStyle/>
          <a:p>
            <a:r>
              <a:rPr lang="en-US" dirty="0"/>
              <a:t>Sample Pareto </a:t>
            </a:r>
            <a:r>
              <a:rPr lang="en-US" dirty="0" err="1"/>
              <a:t>Anlysis</a:t>
            </a:r>
            <a:endParaRPr lang="en-US" dirty="0"/>
          </a:p>
        </p:txBody>
      </p:sp>
      <p:sp>
        <p:nvSpPr>
          <p:cNvPr id="4" name="Content Placeholder 3">
            <a:extLst>
              <a:ext uri="{FF2B5EF4-FFF2-40B4-BE49-F238E27FC236}">
                <a16:creationId xmlns:a16="http://schemas.microsoft.com/office/drawing/2014/main" id="{8307A6D8-840B-3346-B198-1828BD126ADD}"/>
              </a:ext>
            </a:extLst>
          </p:cNvPr>
          <p:cNvSpPr txBox="1">
            <a:spLocks/>
          </p:cNvSpPr>
          <p:nvPr/>
        </p:nvSpPr>
        <p:spPr>
          <a:xfrm>
            <a:off x="2551176" y="1302026"/>
            <a:ext cx="4041648" cy="4526280"/>
          </a:xfrm>
          <a:prstGeom prst="rect">
            <a:avLst/>
          </a:prstGeom>
        </p:spPr>
        <p:txBody>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0" indent="0">
              <a:buFont typeface="Arial" pitchFamily="34" charset="0"/>
              <a:buNone/>
            </a:pPr>
            <a:r>
              <a:rPr lang="en-US"/>
              <a:t>Insert Q&amp;D (Lily) samples</a:t>
            </a:r>
            <a:endParaRPr lang="en-US" dirty="0"/>
          </a:p>
        </p:txBody>
      </p:sp>
    </p:spTree>
    <p:extLst>
      <p:ext uri="{BB962C8B-B14F-4D97-AF65-F5344CB8AC3E}">
        <p14:creationId xmlns:p14="http://schemas.microsoft.com/office/powerpoint/2010/main" val="29864820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2302D-3837-654A-B1BF-8620F697BD89}"/>
              </a:ext>
            </a:extLst>
          </p:cNvPr>
          <p:cNvSpPr>
            <a:spLocks noGrp="1"/>
          </p:cNvSpPr>
          <p:nvPr>
            <p:ph type="title"/>
          </p:nvPr>
        </p:nvSpPr>
        <p:spPr>
          <a:xfrm>
            <a:off x="457200" y="0"/>
            <a:ext cx="8229600" cy="937005"/>
          </a:xfrm>
        </p:spPr>
        <p:txBody>
          <a:bodyPr/>
          <a:lstStyle/>
          <a:p>
            <a:r>
              <a:rPr lang="en-US" dirty="0"/>
              <a:t>Analysis – Part 3</a:t>
            </a:r>
          </a:p>
        </p:txBody>
      </p:sp>
      <p:sp>
        <p:nvSpPr>
          <p:cNvPr id="4" name="Subtitle 2">
            <a:extLst>
              <a:ext uri="{FF2B5EF4-FFF2-40B4-BE49-F238E27FC236}">
                <a16:creationId xmlns:a16="http://schemas.microsoft.com/office/drawing/2014/main" id="{55E6E4B9-BC3A-9949-B7D0-52BB447555CE}"/>
              </a:ext>
            </a:extLst>
          </p:cNvPr>
          <p:cNvSpPr txBox="1">
            <a:spLocks/>
          </p:cNvSpPr>
          <p:nvPr/>
        </p:nvSpPr>
        <p:spPr>
          <a:xfrm>
            <a:off x="685800" y="1984834"/>
            <a:ext cx="7630886" cy="4111166"/>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4000" kern="1200">
                <a:solidFill>
                  <a:schemeClr val="tx1">
                    <a:lumMod val="50000"/>
                    <a:lumOff val="50000"/>
                  </a:schemeClr>
                </a:solidFill>
                <a:latin typeface="Calibri" charset="0"/>
                <a:ea typeface="Calibri" charset="0"/>
                <a:cs typeface="Calibri" charset="0"/>
              </a:defRPr>
            </a:lvl1pPr>
            <a:lvl2pPr marL="742950" indent="-285750" algn="l" defTabSz="914400" rtl="0" eaLnBrk="1" latinLnBrk="0" hangingPunct="1">
              <a:spcBef>
                <a:spcPct val="20000"/>
              </a:spcBef>
              <a:buFont typeface="Courier New" pitchFamily="49" charset="0"/>
              <a:buChar char="o"/>
              <a:defRPr sz="4000" kern="1200">
                <a:solidFill>
                  <a:schemeClr val="tx1">
                    <a:lumMod val="50000"/>
                    <a:lumOff val="50000"/>
                  </a:schemeClr>
                </a:solidFill>
                <a:latin typeface="Calibri" charset="0"/>
                <a:ea typeface="Calibri" charset="0"/>
                <a:cs typeface="Calibri" charset="0"/>
              </a:defRPr>
            </a:lvl2pPr>
            <a:lvl3pPr marL="1143000" indent="-228600" algn="l" defTabSz="914400" rtl="0" eaLnBrk="1" latinLnBrk="0" hangingPunct="1">
              <a:spcBef>
                <a:spcPct val="20000"/>
              </a:spcBef>
              <a:buFont typeface="Arial" pitchFamily="34" charset="0"/>
              <a:buChar char="•"/>
              <a:defRPr sz="4000" kern="1200">
                <a:solidFill>
                  <a:schemeClr val="tx1">
                    <a:lumMod val="50000"/>
                    <a:lumOff val="50000"/>
                  </a:schemeClr>
                </a:solidFill>
                <a:latin typeface="Calibri" charset="0"/>
                <a:ea typeface="Calibri" charset="0"/>
                <a:cs typeface="Calibri" charset="0"/>
              </a:defRPr>
            </a:lvl3pPr>
            <a:lvl4pPr marL="1600200" indent="-228600" algn="l" defTabSz="914400" rtl="0" eaLnBrk="1" latinLnBrk="0" hangingPunct="1">
              <a:spcBef>
                <a:spcPct val="20000"/>
              </a:spcBef>
              <a:buFont typeface="Courier New" pitchFamily="49" charset="0"/>
              <a:buChar char="o"/>
              <a:defRPr sz="4000" kern="1200">
                <a:solidFill>
                  <a:schemeClr val="tx1">
                    <a:lumMod val="50000"/>
                    <a:lumOff val="50000"/>
                  </a:schemeClr>
                </a:solidFill>
                <a:latin typeface="Calibri" charset="0"/>
                <a:ea typeface="Calibri" charset="0"/>
                <a:cs typeface="Calibri" charset="0"/>
              </a:defRPr>
            </a:lvl4pPr>
            <a:lvl5pPr marL="2057400" indent="-228600" algn="l" defTabSz="914400" rtl="0" eaLnBrk="1" latinLnBrk="0" hangingPunct="1">
              <a:spcBef>
                <a:spcPct val="20000"/>
              </a:spcBef>
              <a:buFont typeface="Arial" pitchFamily="34" charset="0"/>
              <a:buChar char="•"/>
              <a:defRPr sz="4000" kern="1200">
                <a:solidFill>
                  <a:schemeClr val="tx1">
                    <a:lumMod val="50000"/>
                    <a:lumOff val="50000"/>
                  </a:schemeClr>
                </a:solidFill>
                <a:latin typeface="Calibri" charset="0"/>
                <a:ea typeface="Calibri" charset="0"/>
                <a:cs typeface="Calibri" charset="0"/>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0" indent="0" algn="ctr">
              <a:buNone/>
            </a:pPr>
            <a:r>
              <a:rPr lang="en-US" sz="3300" dirty="0"/>
              <a:t>As a group: </a:t>
            </a:r>
          </a:p>
          <a:p>
            <a:pPr marL="0" indent="0" algn="ctr">
              <a:buNone/>
            </a:pPr>
            <a:r>
              <a:rPr lang="en-US" sz="3300" dirty="0"/>
              <a:t>Identify planned “Analysis” tool</a:t>
            </a:r>
          </a:p>
          <a:p>
            <a:pPr marL="0" indent="0" algn="ctr">
              <a:buNone/>
            </a:pPr>
            <a:endParaRPr lang="en-US" sz="3300" dirty="0">
              <a:solidFill>
                <a:schemeClr val="tx1"/>
              </a:solidFill>
            </a:endParaRPr>
          </a:p>
          <a:p>
            <a:pPr algn="ctr"/>
            <a:r>
              <a:rPr lang="en-US" sz="2200" dirty="0"/>
              <a:t>What problem solving methods or analysis tools would be helpful in determining the “Root Cause” of the issue?</a:t>
            </a:r>
            <a:endParaRPr lang="en-US" sz="2200" dirty="0">
              <a:solidFill>
                <a:schemeClr val="tx1"/>
              </a:solidFill>
            </a:endParaRPr>
          </a:p>
        </p:txBody>
      </p:sp>
    </p:spTree>
    <p:extLst>
      <p:ext uri="{BB962C8B-B14F-4D97-AF65-F5344CB8AC3E}">
        <p14:creationId xmlns:p14="http://schemas.microsoft.com/office/powerpoint/2010/main" val="28215819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5EBF6D-5B20-194A-9078-3F8B8A22429B}"/>
              </a:ext>
            </a:extLst>
          </p:cNvPr>
          <p:cNvSpPr>
            <a:spLocks noGrp="1"/>
          </p:cNvSpPr>
          <p:nvPr>
            <p:ph type="title"/>
          </p:nvPr>
        </p:nvSpPr>
        <p:spPr>
          <a:xfrm>
            <a:off x="457200" y="0"/>
            <a:ext cx="8229600" cy="937005"/>
          </a:xfrm>
        </p:spPr>
        <p:txBody>
          <a:bodyPr/>
          <a:lstStyle/>
          <a:p>
            <a:r>
              <a:rPr lang="en-US" dirty="0"/>
              <a:t>A3 - Right Side</a:t>
            </a:r>
          </a:p>
        </p:txBody>
      </p:sp>
      <p:graphicFrame>
        <p:nvGraphicFramePr>
          <p:cNvPr id="4" name="Diagram 3">
            <a:extLst>
              <a:ext uri="{FF2B5EF4-FFF2-40B4-BE49-F238E27FC236}">
                <a16:creationId xmlns:a16="http://schemas.microsoft.com/office/drawing/2014/main" id="{CD9CCA02-AA33-1347-8636-4A1E552FFFC0}"/>
              </a:ext>
            </a:extLst>
          </p:cNvPr>
          <p:cNvGraphicFramePr/>
          <p:nvPr>
            <p:extLst>
              <p:ext uri="{D42A27DB-BD31-4B8C-83A1-F6EECF244321}">
                <p14:modId xmlns:p14="http://schemas.microsoft.com/office/powerpoint/2010/main" val="756597947"/>
              </p:ext>
            </p:extLst>
          </p:nvPr>
        </p:nvGraphicFramePr>
        <p:xfrm>
          <a:off x="-356152" y="1497164"/>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Content Placeholder 2">
            <a:extLst>
              <a:ext uri="{FF2B5EF4-FFF2-40B4-BE49-F238E27FC236}">
                <a16:creationId xmlns:a16="http://schemas.microsoft.com/office/drawing/2014/main" id="{A5C5776F-B644-0B49-B959-82A845DC0B5E}"/>
              </a:ext>
            </a:extLst>
          </p:cNvPr>
          <p:cNvSpPr>
            <a:spLocks noGrp="1"/>
          </p:cNvSpPr>
          <p:nvPr/>
        </p:nvSpPr>
        <p:spPr>
          <a:xfrm>
            <a:off x="4825448" y="1497164"/>
            <a:ext cx="4038600" cy="4525963"/>
          </a:xfrm>
          <a:prstGeom prst="rect">
            <a:avLst/>
          </a:prstGeom>
        </p:spPr>
        <p:style>
          <a:lnRef idx="0">
            <a:scrgbClr r="0" g="0" b="0"/>
          </a:lnRef>
          <a:fillRef idx="0">
            <a:scrgbClr r="0" g="0" b="0"/>
          </a:fillRef>
          <a:effectRef idx="0">
            <a:scrgbClr r="0" g="0" b="0"/>
          </a:effectRef>
          <a:fontRef idx="major"/>
        </p:style>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400" kern="1200">
                <a:solidFill>
                  <a:schemeClr val="tx1"/>
                </a:solidFill>
                <a:latin typeface="Mission Gothic Thin"/>
                <a:ea typeface="+mj-ea"/>
                <a:cs typeface="Mission Gothic Thin"/>
              </a:defRPr>
            </a:lvl1pPr>
            <a:lvl2pPr marL="514350" indent="-171450"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ission Gothic Thin"/>
                <a:ea typeface="+mj-ea"/>
                <a:cs typeface="Mission Gothic Thin"/>
              </a:defRPr>
            </a:lvl2pPr>
            <a:lvl3pPr marL="857250" indent="-171450"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ission Gothic Thin"/>
                <a:ea typeface="+mj-ea"/>
                <a:cs typeface="Mission Gothic Thin"/>
              </a:defRPr>
            </a:lvl3pPr>
            <a:lvl4pPr marL="1200150" indent="-171450"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ission Gothic Thin"/>
                <a:ea typeface="+mj-ea"/>
                <a:cs typeface="Mission Gothic Thin"/>
              </a:defRPr>
            </a:lvl4pPr>
            <a:lvl5pPr marL="1543050" indent="-171450"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ission Gothic Thin"/>
                <a:ea typeface="+mj-ea"/>
                <a:cs typeface="Mission Gothic Thin"/>
              </a:defRPr>
            </a:lvl5pPr>
            <a:lvl6pPr marL="1885950" indent="-171450"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j-lt"/>
                <a:ea typeface="+mj-ea"/>
                <a:cs typeface="+mj-cs"/>
              </a:defRPr>
            </a:lvl6pPr>
            <a:lvl7pPr marL="2228850" indent="-171450"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j-lt"/>
                <a:ea typeface="+mj-ea"/>
                <a:cs typeface="+mj-cs"/>
              </a:defRPr>
            </a:lvl7pPr>
            <a:lvl8pPr marL="2571750" indent="-171450"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j-lt"/>
                <a:ea typeface="+mj-ea"/>
                <a:cs typeface="+mj-cs"/>
              </a:defRPr>
            </a:lvl8pPr>
            <a:lvl9pPr marL="2914650" indent="-171450"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j-lt"/>
                <a:ea typeface="+mj-ea"/>
                <a:cs typeface="+mj-cs"/>
              </a:defRPr>
            </a:lvl9pPr>
          </a:lstStyle>
          <a:p>
            <a:pPr>
              <a:buNone/>
            </a:pPr>
            <a:r>
              <a:rPr lang="en-US" dirty="0"/>
              <a:t>Prioritized Action Items (brainstorm and narrow)</a:t>
            </a:r>
          </a:p>
          <a:p>
            <a:pPr>
              <a:buNone/>
            </a:pPr>
            <a:endParaRPr lang="en-US" dirty="0"/>
          </a:p>
          <a:p>
            <a:pPr>
              <a:buNone/>
            </a:pPr>
            <a:r>
              <a:rPr lang="en-US" dirty="0"/>
              <a:t>Project Plan</a:t>
            </a:r>
          </a:p>
          <a:p>
            <a:pPr>
              <a:buNone/>
            </a:pPr>
            <a:endParaRPr lang="en-US" dirty="0"/>
          </a:p>
          <a:p>
            <a:pPr>
              <a:buNone/>
            </a:pPr>
            <a:r>
              <a:rPr lang="en-US" dirty="0"/>
              <a:t>Evaluate Results (check and adjust)</a:t>
            </a:r>
          </a:p>
          <a:p>
            <a:pPr>
              <a:buNone/>
            </a:pPr>
            <a:endParaRPr lang="en-US" dirty="0"/>
          </a:p>
          <a:p>
            <a:pPr>
              <a:buNone/>
            </a:pPr>
            <a:r>
              <a:rPr lang="en-US" dirty="0"/>
              <a:t>Standardize and Share</a:t>
            </a:r>
          </a:p>
        </p:txBody>
      </p:sp>
      <p:sp>
        <p:nvSpPr>
          <p:cNvPr id="6" name="Content Placeholder 3">
            <a:extLst>
              <a:ext uri="{FF2B5EF4-FFF2-40B4-BE49-F238E27FC236}">
                <a16:creationId xmlns:a16="http://schemas.microsoft.com/office/drawing/2014/main" id="{73CA54F2-1EAF-114C-910E-D0E1CD37E976}"/>
              </a:ext>
            </a:extLst>
          </p:cNvPr>
          <p:cNvSpPr>
            <a:spLocks noGrp="1"/>
          </p:cNvSpPr>
          <p:nvPr/>
        </p:nvSpPr>
        <p:spPr>
          <a:xfrm>
            <a:off x="524720" y="5561164"/>
            <a:ext cx="4300728" cy="614680"/>
          </a:xfrm>
          <a:prstGeom prst="rect">
            <a:avLst/>
          </a:prstGeom>
        </p:spPr>
        <p:style>
          <a:lnRef idx="0">
            <a:scrgbClr r="0" g="0" b="0"/>
          </a:lnRef>
          <a:fillRef idx="0">
            <a:scrgbClr r="0" g="0" b="0"/>
          </a:fillRef>
          <a:effectRef idx="0">
            <a:scrgbClr r="0" g="0" b="0"/>
          </a:effectRef>
          <a:fontRef idx="major"/>
        </p:style>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ission Gothic Thin"/>
                <a:ea typeface="+mj-ea"/>
                <a:cs typeface="Mission Gothic Thin"/>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ission Gothic Thin"/>
                <a:ea typeface="+mj-ea"/>
                <a:cs typeface="Mission Gothic Thin"/>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ission Gothic Thin"/>
                <a:ea typeface="+mj-ea"/>
                <a:cs typeface="Mission Gothic Thin"/>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ission Gothic Thin"/>
                <a:ea typeface="+mj-ea"/>
                <a:cs typeface="Mission Gothic Thin"/>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ission Gothic Thin"/>
                <a:ea typeface="+mj-ea"/>
                <a:cs typeface="Mission Gothic Thin"/>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j-ea"/>
                <a:cs typeface="+mj-cs"/>
              </a:defRPr>
            </a:lvl9pPr>
          </a:lstStyle>
          <a:p>
            <a:pPr algn="ctr">
              <a:buNone/>
            </a:pPr>
            <a:r>
              <a:rPr lang="en-US" i="1" dirty="0"/>
              <a:t>Implement and Learn Rapidly</a:t>
            </a:r>
          </a:p>
        </p:txBody>
      </p:sp>
    </p:spTree>
    <p:extLst>
      <p:ext uri="{BB962C8B-B14F-4D97-AF65-F5344CB8AC3E}">
        <p14:creationId xmlns:p14="http://schemas.microsoft.com/office/powerpoint/2010/main" val="6738222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1CBA81-C8E1-784B-B5D9-A924F41B626A}"/>
              </a:ext>
            </a:extLst>
          </p:cNvPr>
          <p:cNvSpPr>
            <a:spLocks noGrp="1"/>
          </p:cNvSpPr>
          <p:nvPr>
            <p:ph type="title"/>
          </p:nvPr>
        </p:nvSpPr>
        <p:spPr>
          <a:xfrm>
            <a:off x="457200" y="0"/>
            <a:ext cx="8229600" cy="937005"/>
          </a:xfrm>
        </p:spPr>
        <p:txBody>
          <a:bodyPr/>
          <a:lstStyle/>
          <a:p>
            <a:r>
              <a:rPr lang="en-US" dirty="0"/>
              <a:t>Project Management</a:t>
            </a:r>
          </a:p>
        </p:txBody>
      </p:sp>
      <p:sp>
        <p:nvSpPr>
          <p:cNvPr id="4" name="Subtitle 2">
            <a:extLst>
              <a:ext uri="{FF2B5EF4-FFF2-40B4-BE49-F238E27FC236}">
                <a16:creationId xmlns:a16="http://schemas.microsoft.com/office/drawing/2014/main" id="{C299F9C4-417F-EA4D-B009-83C9C3C304F5}"/>
              </a:ext>
            </a:extLst>
          </p:cNvPr>
          <p:cNvSpPr txBox="1">
            <a:spLocks/>
          </p:cNvSpPr>
          <p:nvPr/>
        </p:nvSpPr>
        <p:spPr>
          <a:xfrm>
            <a:off x="457200" y="2300514"/>
            <a:ext cx="7866743" cy="172720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4000" kern="1200">
                <a:solidFill>
                  <a:schemeClr val="tx1">
                    <a:lumMod val="50000"/>
                    <a:lumOff val="50000"/>
                  </a:schemeClr>
                </a:solidFill>
                <a:latin typeface="Calibri" charset="0"/>
                <a:ea typeface="Calibri" charset="0"/>
                <a:cs typeface="Calibri" charset="0"/>
              </a:defRPr>
            </a:lvl1pPr>
            <a:lvl2pPr marL="742950" indent="-285750" algn="l" defTabSz="914400" rtl="0" eaLnBrk="1" latinLnBrk="0" hangingPunct="1">
              <a:spcBef>
                <a:spcPct val="20000"/>
              </a:spcBef>
              <a:buFont typeface="Courier New" pitchFamily="49" charset="0"/>
              <a:buChar char="o"/>
              <a:defRPr sz="4000" kern="1200">
                <a:solidFill>
                  <a:schemeClr val="tx1">
                    <a:lumMod val="50000"/>
                    <a:lumOff val="50000"/>
                  </a:schemeClr>
                </a:solidFill>
                <a:latin typeface="Calibri" charset="0"/>
                <a:ea typeface="Calibri" charset="0"/>
                <a:cs typeface="Calibri" charset="0"/>
              </a:defRPr>
            </a:lvl2pPr>
            <a:lvl3pPr marL="1143000" indent="-228600" algn="l" defTabSz="914400" rtl="0" eaLnBrk="1" latinLnBrk="0" hangingPunct="1">
              <a:spcBef>
                <a:spcPct val="20000"/>
              </a:spcBef>
              <a:buFont typeface="Arial" pitchFamily="34" charset="0"/>
              <a:buChar char="•"/>
              <a:defRPr sz="4000" kern="1200">
                <a:solidFill>
                  <a:schemeClr val="tx1">
                    <a:lumMod val="50000"/>
                    <a:lumOff val="50000"/>
                  </a:schemeClr>
                </a:solidFill>
                <a:latin typeface="Calibri" charset="0"/>
                <a:ea typeface="Calibri" charset="0"/>
                <a:cs typeface="Calibri" charset="0"/>
              </a:defRPr>
            </a:lvl3pPr>
            <a:lvl4pPr marL="1600200" indent="-228600" algn="l" defTabSz="914400" rtl="0" eaLnBrk="1" latinLnBrk="0" hangingPunct="1">
              <a:spcBef>
                <a:spcPct val="20000"/>
              </a:spcBef>
              <a:buFont typeface="Courier New" pitchFamily="49" charset="0"/>
              <a:buChar char="o"/>
              <a:defRPr sz="4000" kern="1200">
                <a:solidFill>
                  <a:schemeClr val="tx1">
                    <a:lumMod val="50000"/>
                    <a:lumOff val="50000"/>
                  </a:schemeClr>
                </a:solidFill>
                <a:latin typeface="Calibri" charset="0"/>
                <a:ea typeface="Calibri" charset="0"/>
                <a:cs typeface="Calibri" charset="0"/>
              </a:defRPr>
            </a:lvl4pPr>
            <a:lvl5pPr marL="2057400" indent="-228600" algn="l" defTabSz="914400" rtl="0" eaLnBrk="1" latinLnBrk="0" hangingPunct="1">
              <a:spcBef>
                <a:spcPct val="20000"/>
              </a:spcBef>
              <a:buFont typeface="Arial" pitchFamily="34" charset="0"/>
              <a:buChar char="•"/>
              <a:defRPr sz="4000" kern="1200">
                <a:solidFill>
                  <a:schemeClr val="tx1">
                    <a:lumMod val="50000"/>
                    <a:lumOff val="50000"/>
                  </a:schemeClr>
                </a:solidFill>
                <a:latin typeface="Calibri" charset="0"/>
                <a:ea typeface="Calibri" charset="0"/>
                <a:cs typeface="Calibri" charset="0"/>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0" indent="0" algn="ctr">
              <a:buNone/>
            </a:pPr>
            <a:r>
              <a:rPr lang="en-US" sz="3300" dirty="0"/>
              <a:t>Share various Project Management methods</a:t>
            </a:r>
          </a:p>
          <a:p>
            <a:endParaRPr lang="en-US" sz="2200" dirty="0">
              <a:solidFill>
                <a:schemeClr val="tx1"/>
              </a:solidFill>
            </a:endParaRPr>
          </a:p>
          <a:p>
            <a:pPr marL="0" indent="0" algn="ctr">
              <a:buNone/>
            </a:pPr>
            <a:r>
              <a:rPr lang="en-US" sz="2200" dirty="0"/>
              <a:t>What are the Pros and Cons of the various methods?</a:t>
            </a:r>
            <a:endParaRPr lang="en-US" sz="2200" dirty="0">
              <a:solidFill>
                <a:schemeClr val="tx1"/>
              </a:solidFill>
            </a:endParaRPr>
          </a:p>
        </p:txBody>
      </p:sp>
    </p:spTree>
    <p:extLst>
      <p:ext uri="{BB962C8B-B14F-4D97-AF65-F5344CB8AC3E}">
        <p14:creationId xmlns:p14="http://schemas.microsoft.com/office/powerpoint/2010/main" val="36241794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384C8-42F0-204B-8829-6130FD71A62C}"/>
              </a:ext>
            </a:extLst>
          </p:cNvPr>
          <p:cNvSpPr>
            <a:spLocks noGrp="1"/>
          </p:cNvSpPr>
          <p:nvPr>
            <p:ph type="title"/>
          </p:nvPr>
        </p:nvSpPr>
        <p:spPr>
          <a:xfrm>
            <a:off x="457199" y="288413"/>
            <a:ext cx="8229600" cy="937005"/>
          </a:xfrm>
        </p:spPr>
        <p:txBody>
          <a:bodyPr/>
          <a:lstStyle/>
          <a:p>
            <a:r>
              <a:rPr lang="en-US" dirty="0"/>
              <a:t>Scientific Method </a:t>
            </a:r>
          </a:p>
        </p:txBody>
      </p:sp>
      <p:pic>
        <p:nvPicPr>
          <p:cNvPr id="4" name="Picture 2" descr="Image result for scientific method infographic">
            <a:extLst>
              <a:ext uri="{FF2B5EF4-FFF2-40B4-BE49-F238E27FC236}">
                <a16:creationId xmlns:a16="http://schemas.microsoft.com/office/drawing/2014/main" id="{D1975843-E5AE-ED43-9EC2-4305C7AD24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8182" y="1668332"/>
            <a:ext cx="5687633" cy="291795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347AD627-D129-6543-99C2-2CC60E696B1F}"/>
              </a:ext>
            </a:extLst>
          </p:cNvPr>
          <p:cNvSpPr/>
          <p:nvPr/>
        </p:nvSpPr>
        <p:spPr>
          <a:xfrm>
            <a:off x="228600" y="4885290"/>
            <a:ext cx="9144000" cy="958660"/>
          </a:xfrm>
          <a:prstGeom prst="rect">
            <a:avLst/>
          </a:prstGeom>
        </p:spPr>
        <p:txBody>
          <a:bodyPr wrap="square">
            <a:spAutoFit/>
          </a:bodyPr>
          <a:lstStyle/>
          <a:p>
            <a:pPr marL="285750" indent="-285750">
              <a:lnSpc>
                <a:spcPct val="150000"/>
              </a:lnSpc>
              <a:buFont typeface="Arial"/>
              <a:buChar char="•"/>
            </a:pPr>
            <a:r>
              <a:rPr lang="en-US" sz="2000" dirty="0">
                <a:solidFill>
                  <a:schemeClr val="bg1">
                    <a:lumMod val="50000"/>
                  </a:schemeClr>
                </a:solidFill>
              </a:rPr>
              <a:t>What happens when our theories and predictions are </a:t>
            </a:r>
            <a:r>
              <a:rPr lang="en-US" sz="2000" b="1" dirty="0">
                <a:solidFill>
                  <a:schemeClr val="bg1">
                    <a:lumMod val="50000"/>
                  </a:schemeClr>
                </a:solidFill>
              </a:rPr>
              <a:t>wrong</a:t>
            </a:r>
            <a:r>
              <a:rPr lang="en-US" sz="2000" dirty="0">
                <a:solidFill>
                  <a:schemeClr val="bg1">
                    <a:lumMod val="50000"/>
                  </a:schemeClr>
                </a:solidFill>
              </a:rPr>
              <a:t>?</a:t>
            </a:r>
          </a:p>
          <a:p>
            <a:pPr marL="285750" indent="-285750">
              <a:lnSpc>
                <a:spcPct val="150000"/>
              </a:lnSpc>
              <a:buFont typeface="Arial"/>
              <a:buChar char="•"/>
            </a:pPr>
            <a:r>
              <a:rPr lang="en-US" sz="2000" dirty="0">
                <a:solidFill>
                  <a:schemeClr val="bg1">
                    <a:lumMod val="50000"/>
                  </a:schemeClr>
                </a:solidFill>
              </a:rPr>
              <a:t>We learn a </a:t>
            </a:r>
            <a:r>
              <a:rPr lang="en-US" sz="2000" b="1" dirty="0">
                <a:solidFill>
                  <a:schemeClr val="bg1">
                    <a:lumMod val="50000"/>
                  </a:schemeClr>
                </a:solidFill>
              </a:rPr>
              <a:t>LOT </a:t>
            </a:r>
            <a:r>
              <a:rPr lang="en-US" sz="2000" dirty="0">
                <a:solidFill>
                  <a:schemeClr val="bg1">
                    <a:lumMod val="50000"/>
                  </a:schemeClr>
                </a:solidFill>
              </a:rPr>
              <a:t>by disproving our beliefs!  A good experiment if </a:t>
            </a:r>
            <a:r>
              <a:rPr lang="en-US" sz="2000" b="1" dirty="0">
                <a:solidFill>
                  <a:schemeClr val="bg1">
                    <a:lumMod val="50000"/>
                  </a:schemeClr>
                </a:solidFill>
              </a:rPr>
              <a:t>falsifiable</a:t>
            </a:r>
            <a:r>
              <a:rPr lang="en-US" sz="2000" dirty="0">
                <a:solidFill>
                  <a:schemeClr val="bg1">
                    <a:lumMod val="50000"/>
                  </a:schemeClr>
                </a:solidFill>
              </a:rPr>
              <a:t>.</a:t>
            </a:r>
          </a:p>
        </p:txBody>
      </p:sp>
    </p:spTree>
    <p:extLst>
      <p:ext uri="{BB962C8B-B14F-4D97-AF65-F5344CB8AC3E}">
        <p14:creationId xmlns:p14="http://schemas.microsoft.com/office/powerpoint/2010/main" val="38099757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5AA16-064B-B44C-8F48-B82F20F87E3B}"/>
              </a:ext>
            </a:extLst>
          </p:cNvPr>
          <p:cNvSpPr>
            <a:spLocks noGrp="1"/>
          </p:cNvSpPr>
          <p:nvPr>
            <p:ph type="title"/>
          </p:nvPr>
        </p:nvSpPr>
        <p:spPr>
          <a:xfrm>
            <a:off x="0" y="0"/>
            <a:ext cx="9144000" cy="937005"/>
          </a:xfrm>
        </p:spPr>
        <p:txBody>
          <a:bodyPr/>
          <a:lstStyle/>
          <a:p>
            <a:r>
              <a:rPr lang="en-US" sz="4800" dirty="0"/>
              <a:t>Sample Kaizen Newspapers</a:t>
            </a:r>
          </a:p>
        </p:txBody>
      </p:sp>
      <p:pic>
        <p:nvPicPr>
          <p:cNvPr id="4" name="Picture 2">
            <a:extLst>
              <a:ext uri="{FF2B5EF4-FFF2-40B4-BE49-F238E27FC236}">
                <a16:creationId xmlns:a16="http://schemas.microsoft.com/office/drawing/2014/main" id="{CAF053D4-C4BD-E643-99A5-C2F87D7613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1627" y="857493"/>
            <a:ext cx="4440746" cy="59209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034454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A3A298-9BFB-3D41-B139-FC8885E9CF2B}"/>
              </a:ext>
            </a:extLst>
          </p:cNvPr>
          <p:cNvSpPr>
            <a:spLocks noGrp="1"/>
          </p:cNvSpPr>
          <p:nvPr>
            <p:ph type="title"/>
          </p:nvPr>
        </p:nvSpPr>
        <p:spPr>
          <a:xfrm>
            <a:off x="0" y="0"/>
            <a:ext cx="9144000" cy="937005"/>
          </a:xfrm>
        </p:spPr>
        <p:txBody>
          <a:bodyPr/>
          <a:lstStyle/>
          <a:p>
            <a:r>
              <a:rPr lang="en-US" sz="4400" dirty="0"/>
              <a:t>Sample Kaizen Newspapers</a:t>
            </a:r>
          </a:p>
        </p:txBody>
      </p:sp>
      <p:pic>
        <p:nvPicPr>
          <p:cNvPr id="4" name="Picture 2">
            <a:extLst>
              <a:ext uri="{FF2B5EF4-FFF2-40B4-BE49-F238E27FC236}">
                <a16:creationId xmlns:a16="http://schemas.microsoft.com/office/drawing/2014/main" id="{B3CEE03C-7EEF-7E4C-8DFF-7C745F78ED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2285" y="937005"/>
            <a:ext cx="7039429" cy="52795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764957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DCD3D-EE5E-BD40-B3CD-AC0B059FB909}"/>
              </a:ext>
            </a:extLst>
          </p:cNvPr>
          <p:cNvSpPr>
            <a:spLocks noGrp="1"/>
          </p:cNvSpPr>
          <p:nvPr>
            <p:ph type="title"/>
          </p:nvPr>
        </p:nvSpPr>
        <p:spPr>
          <a:xfrm>
            <a:off x="457200" y="0"/>
            <a:ext cx="8229600" cy="937005"/>
          </a:xfrm>
        </p:spPr>
        <p:txBody>
          <a:bodyPr/>
          <a:lstStyle/>
          <a:p>
            <a:r>
              <a:rPr lang="en-US" dirty="0"/>
              <a:t>Check and Adjust</a:t>
            </a:r>
          </a:p>
        </p:txBody>
      </p:sp>
      <p:sp>
        <p:nvSpPr>
          <p:cNvPr id="4" name="Text Placeholder 3">
            <a:extLst>
              <a:ext uri="{FF2B5EF4-FFF2-40B4-BE49-F238E27FC236}">
                <a16:creationId xmlns:a16="http://schemas.microsoft.com/office/drawing/2014/main" id="{E910F8DA-AA07-6440-8C4D-FB45CD6760A8}"/>
              </a:ext>
            </a:extLst>
          </p:cNvPr>
          <p:cNvSpPr txBox="1">
            <a:spLocks/>
          </p:cNvSpPr>
          <p:nvPr/>
        </p:nvSpPr>
        <p:spPr>
          <a:xfrm>
            <a:off x="0" y="1220032"/>
            <a:ext cx="9144000" cy="2651602"/>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228600" indent="-228600"/>
            <a:r>
              <a:rPr lang="en-US" sz="1800" b="1" dirty="0">
                <a:solidFill>
                  <a:schemeClr val="tx1">
                    <a:lumMod val="65000"/>
                    <a:lumOff val="35000"/>
                  </a:schemeClr>
                </a:solidFill>
                <a:effectLst>
                  <a:outerShdw blurRad="63500" dist="38100" dir="5400000" algn="t" rotWithShape="0">
                    <a:prstClr val="black">
                      <a:alpha val="25000"/>
                    </a:prstClr>
                  </a:outerShdw>
                </a:effectLst>
                <a:ea typeface="+mj-ea"/>
              </a:rPr>
              <a:t>Be intentional about when you will meet and review</a:t>
            </a:r>
          </a:p>
          <a:p>
            <a:pPr marL="228600" indent="-228600"/>
            <a:r>
              <a:rPr lang="en-US" sz="1800" b="1" dirty="0">
                <a:solidFill>
                  <a:schemeClr val="tx1">
                    <a:lumMod val="65000"/>
                    <a:lumOff val="35000"/>
                  </a:schemeClr>
                </a:solidFill>
                <a:effectLst>
                  <a:outerShdw blurRad="63500" dist="38100" dir="5400000" algn="t" rotWithShape="0">
                    <a:prstClr val="black">
                      <a:alpha val="25000"/>
                    </a:prstClr>
                  </a:outerShdw>
                </a:effectLst>
                <a:ea typeface="+mj-ea"/>
              </a:rPr>
              <a:t>Follow the Kata…</a:t>
            </a:r>
          </a:p>
          <a:p>
            <a:pPr marL="685800" lvl="1" indent="-228600">
              <a:buFont typeface="+mj-lt"/>
              <a:buAutoNum type="arabicPeriod"/>
            </a:pPr>
            <a:r>
              <a:rPr lang="en-US" sz="1800" b="1" dirty="0">
                <a:solidFill>
                  <a:schemeClr val="tx1">
                    <a:lumMod val="65000"/>
                    <a:lumOff val="35000"/>
                  </a:schemeClr>
                </a:solidFill>
                <a:effectLst>
                  <a:outerShdw blurRad="63500" dist="38100" dir="5400000" algn="t" rotWithShape="0">
                    <a:prstClr val="black">
                      <a:alpha val="25000"/>
                    </a:prstClr>
                  </a:outerShdw>
                </a:effectLst>
                <a:latin typeface="Mission Gothic Thin"/>
                <a:ea typeface="+mj-ea"/>
                <a:cs typeface="Mission Gothic Thin"/>
              </a:rPr>
              <a:t>What did you expect</a:t>
            </a:r>
          </a:p>
          <a:p>
            <a:pPr marL="685800" lvl="1" indent="-228600">
              <a:buFont typeface="+mj-lt"/>
              <a:buAutoNum type="arabicPeriod"/>
            </a:pPr>
            <a:r>
              <a:rPr lang="en-US" sz="1800" b="1" dirty="0">
                <a:solidFill>
                  <a:schemeClr val="tx1">
                    <a:lumMod val="65000"/>
                    <a:lumOff val="35000"/>
                  </a:schemeClr>
                </a:solidFill>
                <a:effectLst>
                  <a:outerShdw blurRad="63500" dist="38100" dir="5400000" algn="t" rotWithShape="0">
                    <a:prstClr val="black">
                      <a:alpha val="25000"/>
                    </a:prstClr>
                  </a:outerShdw>
                </a:effectLst>
                <a:latin typeface="Mission Gothic Thin"/>
                <a:ea typeface="+mj-ea"/>
                <a:cs typeface="Mission Gothic Thin"/>
              </a:rPr>
              <a:t>What actually happened</a:t>
            </a:r>
          </a:p>
          <a:p>
            <a:pPr marL="685800" lvl="1" indent="-228600">
              <a:buFont typeface="+mj-lt"/>
              <a:buAutoNum type="arabicPeriod"/>
            </a:pPr>
            <a:r>
              <a:rPr lang="en-US" sz="1800" b="1" dirty="0">
                <a:solidFill>
                  <a:schemeClr val="tx1">
                    <a:lumMod val="65000"/>
                    <a:lumOff val="35000"/>
                  </a:schemeClr>
                </a:solidFill>
                <a:effectLst>
                  <a:outerShdw blurRad="63500" dist="38100" dir="5400000" algn="t" rotWithShape="0">
                    <a:prstClr val="black">
                      <a:alpha val="25000"/>
                    </a:prstClr>
                  </a:outerShdw>
                </a:effectLst>
                <a:latin typeface="Mission Gothic Thin"/>
                <a:ea typeface="+mj-ea"/>
                <a:cs typeface="Mission Gothic Thin"/>
              </a:rPr>
              <a:t>What was the reason for the difference</a:t>
            </a:r>
          </a:p>
          <a:p>
            <a:pPr marL="685800" lvl="1" indent="-228600">
              <a:buFont typeface="+mj-lt"/>
              <a:buAutoNum type="arabicPeriod"/>
            </a:pPr>
            <a:r>
              <a:rPr lang="en-US" sz="1800" b="1" dirty="0">
                <a:solidFill>
                  <a:schemeClr val="tx1">
                    <a:lumMod val="65000"/>
                    <a:lumOff val="35000"/>
                  </a:schemeClr>
                </a:solidFill>
                <a:effectLst>
                  <a:outerShdw blurRad="63500" dist="38100" dir="5400000" algn="t" rotWithShape="0">
                    <a:prstClr val="black">
                      <a:alpha val="25000"/>
                    </a:prstClr>
                  </a:outerShdw>
                </a:effectLst>
                <a:latin typeface="Mission Gothic Thin"/>
                <a:ea typeface="+mj-ea"/>
                <a:cs typeface="Mission Gothic Thin"/>
              </a:rPr>
              <a:t>What will you try next (experiment)</a:t>
            </a:r>
          </a:p>
          <a:p>
            <a:pPr marL="685800" lvl="1" indent="-228600">
              <a:buFont typeface="+mj-lt"/>
              <a:buAutoNum type="arabicPeriod"/>
            </a:pPr>
            <a:r>
              <a:rPr lang="en-US" sz="1800" b="1" dirty="0">
                <a:solidFill>
                  <a:schemeClr val="tx1">
                    <a:lumMod val="65000"/>
                    <a:lumOff val="35000"/>
                  </a:schemeClr>
                </a:solidFill>
                <a:effectLst>
                  <a:outerShdw blurRad="63500" dist="38100" dir="5400000" algn="t" rotWithShape="0">
                    <a:prstClr val="black">
                      <a:alpha val="25000"/>
                    </a:prstClr>
                  </a:outerShdw>
                </a:effectLst>
                <a:latin typeface="Mission Gothic Thin"/>
                <a:ea typeface="+mj-ea"/>
                <a:cs typeface="Mission Gothic Thin"/>
              </a:rPr>
              <a:t>When can I come see what you’ve learned.</a:t>
            </a:r>
          </a:p>
        </p:txBody>
      </p:sp>
      <p:pic>
        <p:nvPicPr>
          <p:cNvPr id="5" name="Picture 4" descr="engage.jpg">
            <a:extLst>
              <a:ext uri="{FF2B5EF4-FFF2-40B4-BE49-F238E27FC236}">
                <a16:creationId xmlns:a16="http://schemas.microsoft.com/office/drawing/2014/main" id="{05D71BC0-6566-AD46-A99F-4699E4E8DC2D}"/>
              </a:ext>
            </a:extLst>
          </p:cNvPr>
          <p:cNvPicPr>
            <a:picLocks noChangeAspect="1"/>
          </p:cNvPicPr>
          <p:nvPr/>
        </p:nvPicPr>
        <p:blipFill>
          <a:blip r:embed="rId2"/>
          <a:stretch>
            <a:fillRect/>
          </a:stretch>
        </p:blipFill>
        <p:spPr>
          <a:xfrm>
            <a:off x="0" y="3732487"/>
            <a:ext cx="9144000" cy="2552700"/>
          </a:xfrm>
          <a:prstGeom prst="rect">
            <a:avLst/>
          </a:prstGeom>
        </p:spPr>
      </p:pic>
    </p:spTree>
    <p:extLst>
      <p:ext uri="{BB962C8B-B14F-4D97-AF65-F5344CB8AC3E}">
        <p14:creationId xmlns:p14="http://schemas.microsoft.com/office/powerpoint/2010/main" val="344618960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7897F-1401-5F4E-9FE1-B9B6D2390E0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82F1837-EAB2-C148-835B-27BE5E6E3DB6}"/>
              </a:ext>
            </a:extLst>
          </p:cNvPr>
          <p:cNvSpPr>
            <a:spLocks noGrp="1"/>
          </p:cNvSpPr>
          <p:nvPr>
            <p:ph idx="1"/>
          </p:nvPr>
        </p:nvSpPr>
        <p:spPr/>
        <p:txBody>
          <a:bodyPr/>
          <a:lstStyle/>
          <a:p>
            <a:endParaRPr lang="en-US"/>
          </a:p>
        </p:txBody>
      </p:sp>
      <p:pic>
        <p:nvPicPr>
          <p:cNvPr id="4" name="Picture 3" descr="Joinery-8103432.jpg">
            <a:extLst>
              <a:ext uri="{FF2B5EF4-FFF2-40B4-BE49-F238E27FC236}">
                <a16:creationId xmlns:a16="http://schemas.microsoft.com/office/drawing/2014/main" id="{DFA08192-22C0-A64D-A861-818E8650C1A7}"/>
              </a:ext>
            </a:extLst>
          </p:cNvPr>
          <p:cNvPicPr>
            <a:picLocks noChangeAspect="1"/>
          </p:cNvPicPr>
          <p:nvPr/>
        </p:nvPicPr>
        <p:blipFill>
          <a:blip r:embed="rId3">
            <a:extLst>
              <a:ext uri="{28A0092B-C50C-407E-A947-70E740481C1C}">
                <a14:useLocalDpi xmlns:a14="http://schemas.microsoft.com/office/drawing/2010/main" val="0"/>
              </a:ext>
            </a:extLst>
          </a:blip>
          <a:srcRect l="5383" r="5383"/>
          <a:stretch>
            <a:fillRect/>
          </a:stretch>
        </p:blipFill>
        <p:spPr>
          <a:xfrm>
            <a:off x="0" y="0"/>
            <a:ext cx="9144000" cy="6838994"/>
          </a:xfrm>
          <a:prstGeom prst="rect">
            <a:avLst/>
          </a:prstGeom>
        </p:spPr>
      </p:pic>
      <p:pic>
        <p:nvPicPr>
          <p:cNvPr id="5" name="Picture 4" descr="http://ecx.images-amazon.com/images/I/51yYpDo8dIL._SX448_BO1,204,203,200_.jpg">
            <a:extLst>
              <a:ext uri="{FF2B5EF4-FFF2-40B4-BE49-F238E27FC236}">
                <a16:creationId xmlns:a16="http://schemas.microsoft.com/office/drawing/2014/main" id="{FFD1A2A9-97DE-C84F-AA39-3E727089FC46}"/>
              </a:ext>
            </a:extLst>
          </p:cNvPr>
          <p:cNvPicPr>
            <a:picLocks noChangeAspect="1" noChangeArrowheads="1"/>
          </p:cNvPicPr>
          <p:nvPr/>
        </p:nvPicPr>
        <p:blipFill>
          <a:blip r:embed="rId4"/>
          <a:srcRect/>
          <a:stretch>
            <a:fillRect/>
          </a:stretch>
        </p:blipFill>
        <p:spPr bwMode="auto">
          <a:xfrm>
            <a:off x="6180912" y="499752"/>
            <a:ext cx="2366127" cy="2629031"/>
          </a:xfrm>
          <a:prstGeom prst="rect">
            <a:avLst/>
          </a:prstGeom>
          <a:noFill/>
        </p:spPr>
      </p:pic>
      <p:pic>
        <p:nvPicPr>
          <p:cNvPr id="6" name="Picture 5" descr="http://ecx.images-amazon.com/images/I/51qEf5qJMNL.jpg">
            <a:extLst>
              <a:ext uri="{FF2B5EF4-FFF2-40B4-BE49-F238E27FC236}">
                <a16:creationId xmlns:a16="http://schemas.microsoft.com/office/drawing/2014/main" id="{48C80352-AAAC-1E4C-940F-0F806362F386}"/>
              </a:ext>
            </a:extLst>
          </p:cNvPr>
          <p:cNvPicPr>
            <a:picLocks noChangeAspect="1" noChangeArrowheads="1"/>
          </p:cNvPicPr>
          <p:nvPr/>
        </p:nvPicPr>
        <p:blipFill>
          <a:blip r:embed="rId5"/>
          <a:srcRect/>
          <a:stretch>
            <a:fillRect/>
          </a:stretch>
        </p:blipFill>
        <p:spPr bwMode="auto">
          <a:xfrm>
            <a:off x="3510191" y="500350"/>
            <a:ext cx="1873250" cy="2676072"/>
          </a:xfrm>
          <a:prstGeom prst="rect">
            <a:avLst/>
          </a:prstGeom>
          <a:noFill/>
        </p:spPr>
      </p:pic>
      <p:pic>
        <p:nvPicPr>
          <p:cNvPr id="7" name="Picture 6" descr="http://ecx.images-amazon.com/images/I/41Dma69iHnL.jpg">
            <a:extLst>
              <a:ext uri="{FF2B5EF4-FFF2-40B4-BE49-F238E27FC236}">
                <a16:creationId xmlns:a16="http://schemas.microsoft.com/office/drawing/2014/main" id="{97E39C6A-130E-CB4C-BD7D-878D276E82DD}"/>
              </a:ext>
            </a:extLst>
          </p:cNvPr>
          <p:cNvPicPr>
            <a:picLocks noChangeAspect="1" noChangeArrowheads="1"/>
          </p:cNvPicPr>
          <p:nvPr/>
        </p:nvPicPr>
        <p:blipFill>
          <a:blip r:embed="rId6"/>
          <a:srcRect/>
          <a:stretch>
            <a:fillRect/>
          </a:stretch>
        </p:blipFill>
        <p:spPr bwMode="auto">
          <a:xfrm>
            <a:off x="3577544" y="3381907"/>
            <a:ext cx="2055984" cy="3077821"/>
          </a:xfrm>
          <a:prstGeom prst="rect">
            <a:avLst/>
          </a:prstGeom>
          <a:noFill/>
        </p:spPr>
      </p:pic>
      <p:sp>
        <p:nvSpPr>
          <p:cNvPr id="8" name="AutoShape 6" descr="data:image/jpeg;base64,/9j/4AAQSkZJRgABAQAAAQABAAD/2wCEAAkGBxQSEhQUExQWFhUXFxwXFhcYGBkZHRkZHBwcGBwhGxgYHCggHB0lHRsfITEhJSkrLi4vGiAzODUtNygtLisBCgoKDg0OGRAQFCwcHBwrLC8sLCwsLCwsLCw2LCwrLC4sLCwsLCwsLCwsKywsLDcsLDcsLCwsLCwsLCwsLCssLP/AABEIARQAtgMBIgACEQEDEQH/xAAcAAEAAgIDAQAAAAAAAAAAAAAABQYEBwEDCAL/xABHEAABAgMFBAUHCgUEAgMBAAABAgMABBEFBhIhMQdBUWETIjRxsxQyQlJydIEWFyNTkZKTodLTJDNiscEVQ4LwstGiwvFz/8QAFwEBAQEBAAAAAAAAAAAAAAAAAAECA//EAB8RAQEAAwADAAMBAAAAAAAAAAABAhESEyExA0FhIv/aAAwDAQACEQMRAD8A2Rd+xGXGQtYWpSlOVPSu/WKGgXQZbokfk3Leor8V39cc3W7Mj2nPFXEQJ5YdJ6YlXlPRhqqaFBpXKlcgSa8o555zHX9amO0t8m5b1Ffiu/rh8m5b1Ffiu/rj7TMqEw8CSUpaQoDnVdftoIxrCbeUlp1TpUFoqtB0BNCnBTQDMZw8m7qQ5d3ybl/UV+K7+uHybl/UV+K7+uI1q1iejR0tV+VKSpNRXBiUACOFKRl21PqQ+ylJokEFzmlSg2n8yT8InlmtnFd/yblvUV+K7+uHyblvUV+K7+uMe3XiHmkl4tIKFkkEDMYaajmco61zTi5WXJWpKnFtpUpORoTTeN8L+T3Zr4vHxmfJuW9RX4rv64+DYUqDShr/AP2d/XHbYjivpkLUVdG5hCjqU4UqFab86RH3lZQp1pK1ltKkuKJxAVIwAa5RfJ/npOfemSbFkxruFT9M5p9+H+iyfP8AGc/XyiKal0liUVhAK3EpVuxJJqfgaAx9vMgS82sDrodcwH1a4RlE8sXipJNiyZ0r+M53evxjlFhyhNBUngHnD/8AeIUuocclEBAGL+b/APLq/FaSfhGbLMN+WODpcCkKT0aAoDECkKUKHMgnhziT80vwuFn1I/JuW9RX4rv64fJuW9RX4rv647LOeUp+ZSSSEqQEjhVAJp8c4xZRlflbiS64UoSlYSSKdbECDloKRrv56TTv+TUv6ivxXf1w+Tcv6ivxXf1xLwjoyiPk3L+or8V39cPk3L+or8V39cS8ICI+Tcv6ivxXf1w+Tcv6ivxXf1xLxXb93nRZ0m5MKzUOq2ivnrOg7t55CAgLTtCWanvI2EkupZLrpxrVhGJASmilEVIVXjSnGEam2XTy37SfddOJbjK1KPElxswiK9BXW7Mj2nPFXGCmylpWXAkYxMFQ0qW1AJOf505RnXW7Kn2nPFXHw81NIDvRlKskhnESTUVCiskZ1yPwMZywmX0mVjvTKKL7qj5q2kpB5grr/eMexQ+gNtKQEobRhUqtcZGScNDkONY+mmZvQrbphpUAkk0TQ1O6uL7RHd0T9V9ZNColOWdMSTSvdiHxETx+97XpHosxYSjqjEJlTh08wqUa17iI+LUshx5Uwuqk1QEtpBTReEFWdRkMXdGe2xM0KVOI0RRQBrkRjJOlSK0oN4joal536PE43kU9JQHMAoJoTXMgKHxETw460vdc2hZpfW0VpGHoVpVocKlBNKc9c44eYdMuwCirja0FSQRngOdCYyg3M0UcSMWiRQ4aYyc+eCg+EfEw1NUGBbYOLrEj0cshlqesK90PFE6r7sVhaelW4MJccxBNa0GFKRU8cqx12vZvTOoqkFHRuJJ4FWGnx1zj4QicKglRbwkCqkihGuLCCdchQnjplGe+07SiVp+6a05nFmfhFuE55Tq72jHpZ4sMVTVxpaVKTUDFhyNDpUjOPgyDipZ9JTRbq1LCajKpTQE6VyiS6N6oOJOnA61Of2Uyjmj2WaKb8jy57h9sY4jXVYLtj4XG1oGrwcc0y6hTlyqfzMfTTS0TLquiKkrUii6p6oCQknM1+yMxSHqqoU0Pm1rlpTd35chxy+ih2vnCmW77f7/kOMJhP0dMOXS43MPHoyUOKRRQKaABISagmsZEvLqEy6sjqqbQAeYKq/3jJlUrzx01ypvHP/u6MikbmCWuYQhHRkhCEB8uLABJNABUk7hHlnapfE2jNkoP8O0ShkcfWX3k6cqRsfbvfXomvIGVfSOpq+R6LZzCeRVw9XvjQcSrF62O9tc93V4jcIbHe2ue7q8RqERXoy6vZke054i4l4iLq9mR7TniLiXjTJCEIBCEIBCEIBCEIBCEIBCEIBCEIBCEIBEDfW8qLOlHJheZAo2n11nJI+3U7hWJxagAScgMyY8u7Wb5/wCozZS2f4ZklLVPSPpLPGp05d8BUbUtByYecedViccUVKPM8OQGQjEhCI0vWx3trnu6vEahDY721z3dXiNQgPRl1ezI9pzxFxLxEXV7Mj2nPEXEvFZIQhAIQhAIQhAIQhAIQhAIRVrYvzLS08zJOqIW6nFi9FNThQFHiog0+HERaBAcwhCARwTHMQl8bxN2fKuTDnoiiU71rOSUjvP5VgNf7db6dAz5Eyr6V4fSkaoaO7kVad1eMefYzLXtJyZecfeOJxxWJR3dw5AUA7oxIjUjiEIRBetjvbXPd1eI1CGx3trnu6vEahFHoy6vZke054i4l4iLq9mR7TniLiXiskIQgEV+9l8ZSzkpMy6ElXmoAxLVzCRnTnpE5MOYUqVQqoCaDMmgrQDiY0DdW1Zaeth561qNuZIl2Xk4UpzICVYsgobgaVKjAbXuxtCkJ9WBl4Bzc2vqKPshXnfCLVWNc3v2TSk0Ollv4V8UKVN5IJGYxJGh/qTQ98Vyxr+ztlOplbYbKm9ETCQSaccQycT9ihvrAbqhGNZ882+2lxpaVoUKpUk1BEZMAiGvXeNmz5dT756oIAA85RO4D8/hEq86EAqUQABUkmgAGpJOkUaZ2mWO6ssuPoUOKmyW9aecRT4wEDeedsq32AluZbbmk/yC4ejVi9U4vOSTuFeMZ2yu+TilKs2fqibZyQVZF1A79VAbxqKHjGfbOymzJsYw10RUBRbCsIO8HDQoOutM4pNs7GZtlQfk5suraoWg5VKxh0CV1plu0HdBW9IRqi6G1ei/JbVR5NMJOHGoFKFZ5YgfMPPzTStY2o24CAQQQdCNDBHK1UEeYtr19P8AUJrA0ayzBKW6emr0l/4HIc42Vtwvr5Kx5Gyr6Z9PXI1Q0cj3FWndWPPERYRxHMcRFIQhAXrY721z3dXiNQhsd7a57urxGoRR6Mur2ZHtOeIuJeIi6vZke054i4l4rJHFY5iv3/mXWrOm1s16RLKikjUZZkcwKmAwbT2lWaw6WXJpGMGisIUoJPAqSCKjfHRea6MhbTQcCkKVT6OYZKSRyJGShyP5RUtk907MnLMGNpDrxKg8pX8xCtwSrVApQilK68YxbTuNP2MtUzZDq3WvOWwrrGnNIoFim8UVEHSxbNqXfWG5pJmpHRLgqSkV3K9E/wBKsjuMbIlp2QtqVUAUPNKFFoOS2zzHnIPA8oiLlbRZW1Elh5IafIwrYcoQvjhJGe/qnOK7e3ZM40pcxZDqmlqCgtgLKQQrIhCtwoT1TlwpAfewhSm3rQlm1l2VacHRuH1qqGW7MCppkaV3xuCK5cO6zdmyiGEUKvOdX66zqe4aDkI7r6Xkbs+UcmF5lIohPrrPmj7deUUVrbm86myneiqAVJS4R6hOdeRyBj4uZdKyZmSl3GpdlygQorpVfSJoohata11SYsV2JxdoSDa5thKOmQcbR6wKTlUg6BQzodKxra2Liz1juKmrIcUtrVcueuabxh/3BT/lAWjaXtCNnLZZl20vPq6628zhZFSfNzBNDQ7gCTWJm5d/ZS0k/RLwugVUyrJY4kesnmIrtyb82faD4W60iXnwnoyFihUN4Ss0r7Jziv7Y7ssSIbtGUUJeYDqeok0Cyd6UjQ8aZEVrAbKvdc2VtJvBMI6wBCHE0C0dyv8AByjrn5qXsazq6NMN4UJrmtXojmVK/wAxOWa+VstrWKKUhKlDgSATHnHbJfPy6a6FpX8OwaJp6bnpK7hoO4nfAUq27Vcm33H3jVbisR4DgByAyHdGBHMcRlohCEAhCEBetjvbXPd1eI1CGx3trnu6vEahFHoy6vZke054i4l4iLq9mR7TniLiXisumbmkNIUtxaUISKqUogADmTlELZt8JCaUWmpplxWmDEKq40CvOHdURr3b1NlT9nSriy3KuuYnjWgoFoSSTwSlRPxruESdtbGJB1v+Fxy7ozStLi1gncSFk/akiAiry7OpmQeVO2KspOq5fWo1ISDkpOvUOfCJy5O1ZiaIZmwJWaBoUrqlCladUq80/wBKs+FYrMhfG0bEcEvajanpcmjb6esQOIV6Q/pVRX5RcbaupZtutB9CgVEUS+0QFDksHWh9FQqM9KxBC7Zrmy6pddoNEMzDNFYkmgczFK09MblDPvi73CtJyZs+Ved/mLbBUeJ0r8dY19L7G3lFKJm0HHZZJB6IYqkDd1lEDhUDLdG25SWS2hLaAEpQAlIG4DICKO2saW212fOGZYmVMmYkWMKujQTqDVfSAAkYtMQBAA3ViY2x31VL9HJSrgRMPFOJzEEhpBVQVUfNJO/cATwjYtmNKDLaXHOlUEALXQDGaZmgyzgK/dG/0lPNFTTgQW01cbXRKkJAqTwKQN4yjEuBfddpvTWFiks0vC09U9fkQd/pZblDKIO/myBmZK35Ihh8g1QMm3KihFB5hOhplxEQdxb9mycNnWlLeThB6rqUmhB3rAriqfTT9mUBer57NJO0TjUCy99a3QE+0k5K79ecQFi7HkpebcnJt2aS0rE22onDlpWqjlUA0FK04RzfS+jz83KyNkuJU4tSXXHkUWlKNaHcU4esr4DUxe7xW23Iyq5h5WTac+K1aAAcVH7ICkba76eRy/krKqPvpoaattHInkVZpHxO6POcSN4bZdnJhyYeNVuKrTckaADkBlEbEahCEIgQhCAQhCAvWx3trnu6vEahDY721z3dXiNQij0ZdXsyPac8Vcd1rW5LyoBmHm2gck41hNe6pzjpur2ZHtOeIuNRWNZbVsW1PptAqUGCUMs4ijqpUU5YSDkADl60GWybw2PJW1K4OkQ4kGrbragooVxBH5g6xriTtu0rvLDM4kzMjoh1OeAf0q3H+hXKh47Ku9dqTshh4tAobJLri1qxGiRpXXCkVoOZ4xXrtbUJC0lLl3khsqJShDtCh1Ncs9Aoj0T8IC0Wbacla0ucBQ+0oUWhQzTyUk5pP/RGr5ezlWHbkuxLrUqWnCKtE4ikElOfsmhCtaVrExa+yEtu9NZUyuVVvQVKKeOSgagcjWJK5uzt5qa8ttCZ8pmEijetEbq1OuRyyGpiq2MI4Xoaa7oRqm9W1h2QtByXclCWQE4DWi1a1UnVKkk5DTQ61gjiztkvlCpx21F9I+8s9EttRGBI0UAcq7sJqKDnWIUOWpdxVFVm7PrkczgT/ds041SeUbAu7tNs6cIQl8Nu/VugtmulAT1SeQNYty0pWkggKSRmMiCP8wEJdO98raLeOXcBI89s5LT3pO7mMoyrwXdlp5otzLQcTu3FJ4pUMwY15e3ZSUOGbslZl5gdbowrClR1og6Jr6p6vdFh2aXjnZpDqJ6WLTjKsCnKYQtWtMHEClSMsxTWkBzcDZ6zZSnlIUXFOGiVqABS2B5uWRNaknujUW2m+vlsz5O0r+HYJFR/uOaKPMDQfE8KbK20318ilvJ2lUmH0kCmqGzkpVdxOYH27o82xKsI4hCIpCEIBGZKWY6626422pSGQFOqAqEAmgJ5RjsMlakpTmpRCQOZyGe6Nh2LYtq2O70/k6nZdXVfS2UututnzgQgkg8CRryqIo1xCLffq7KGsM3KdaSePU4suek0saggg0r3d9QgL1sd7a57urxGoQ2O9tc93V4jcID0ZdXsyPac8VcUraHs4W+8J6z19DOJzNDhDhGhxeirdU5HfF1ur2ZHtOeIuJYiKy0xI3+bmW12bbramFkBKl9ZCVcCrD5prvzR8ItN4NmEhOyzaUJDam2whp5ulcIGWKmSx386UrFgvXc+VtFGGZbBI8xwdVaO5QzpyOUa4Rs2teUKm5C0QGFZUWpSSkaZDAoVpvThgJTYfbUwtM3JzK+kVKOBCV1rlVSSnFqoAoJBNTQ90bSiq7PbmostgthXSOuKxPOHLGrdluA/yeMSd6bfakZZyYd81AyA1Wr0Uiu8mAloq1/rltWmzhV1HkVLLo1Qr4apNBUf5Ea5bvxb+HywSaVSh6wQEDzPgrpNPSpTlGxLi36l7TbPR1Q6j+Yyrzk8x6ya7x8aRBrCx5SVmnlWdbLAank0S1Mp6hdGiaqT1Vk7iQa8iIwZlu0LOtHyCyZt2YITjU2rAUpOpSrpDhySBpTzgNY21tEuO3aTOXUmGxVl3Qg60JHok/ZrGutj0+3IzkxLTyVNTrqwA44a4hTzanKpNSFelUDdAWO6W0ibcmUSc7IONvrNApAITQaqIWckjiCf7Rfbw2y3Jy7sw6aIbSVHiTuSOZNAO+JAoGtBUaHh8Y84baL7GdmDLMq/hmTQ0/3HcwTXekaD4nhSiqz03MWvP1piemFhKE1qEjcOSUjMnkTFkmZGw2FmVdXNKWnqrm0EFAXoqjdKlIPIxULt2+9IvpfYKQsAg4khQKTqCOB4ih5xcXLMkbYqqUKZOeNSqWWfonjqS0o5JJz6v5amIqEvPch6WQH2lJmZRWaJhrMAf1jVBH2RVYs9mWtP2M+pBSpsk0cYdALbg31BqDXTEn7Yk7x2XKTko5aMiksqbUkTUsTUIKjQLbPqknT8hAUSOYR2olVqSpYSooRTGoA0TXIVO6sRVrsm5jRl2352dbk0v16BKkKWpYGWMhPmo5n7c4j02tM2c+43KTpKUKoFsrJbUNagKyI/9HWLMqTRbUpLhhYTPyjIZLCiEh5tJ6pbJyxZ5jn3GIG64Ykph1y0GlFbCSW5ZSD9K7WgCzoEp87PI86UNRO2ftUcW2qXtBhqZYcydKUhpwjUHqUTUbiADlrGFa9x0vNGaspzypgZuNHJ5n2kHNQ5jdnmM4yZq7MpaKFPWUro3kgqckXD1uZZUclDlX7Io8nPOsKUW3FtqIKVYSUkgggg07zrAXDY721z3dX/AJtQhsd7a57urxG4RFejLq9mR7TniLiXiIur2ZHtOeIuJeNMkcUjmEBwo0jWu2G5szaLbS5ZwK6IEiXNAFk+kFHIqplRWXdUx0bb77eSS/krKqPvpOIjVDRyJ5FWYHxMWXZgWBZ7CWH+nCUjEsqJIUdRRWaQDkE7oCsXN2qoUoSlot+STCaIBIKWzQZAg+Ye/LTOKbN210NuTE5Zsqt5poYHg2CEqURRZ6oOpFdMymNwXyuTK2kijyKLA6jqclpy4+kP6TURquTFoXYcUC2JiQWrEpaAAa0Cak+chVAMldXgdYgt1mba5Bw4X0vS6tDjQVAd+CpH2ROTNi2da6mJsFD/AEK+qtByOHrYF8QCQrCf8kR12c7ZVtslQaZeyopK0BLiD/5JP9ST8YkX1StjyK1ISG2GUlQSKklR0FSalSjlUnvgKttpvr5FL+TNKpMPpIy1bbOSlV3E5gfHhHnqyXWkPNKeQXGkrSXEA4SpAOYruqP/ANGsSFpTkzas6VYSt59VEIG4bkiuiUjf3mJS19ms/Ltl0todQkVX0LiXCj2kjP7KwVZ7wXJspxtt+VmVy7Tw+iW4FLYx721r85pQ/ry5nSKhbNxJ6VGMtdI1qHmCHUHmCnMfECOq6F5vJCtp1PTSb3VmGDoQcsSPVcG4jPLuI2BZssix2X7QYmVvSq0hMk2FqwlxytemRp1OB174Cq2PflLrQlbVbM0xohz/AHmcqVSvVQGtD+YyjsvLPScpJGTs93p/KVB594gghsGrbVNyhSpFK/4656+krNtq8ukG1TAScD8uehJVTLpAMiK9/KKPA0CNl3ts1yTsqXZlU9JLO0em5pshSVuV6qDQkpSig1oNN9YhZG6qUWU9PTCHCVkNyoTWgNes4sjRGoFdac4i7rXtmZBX0Sqtq/mMrGJtwbwUnQ8xnBWDY9nPvKPk6VqU2kukoNChKcyqtRSnKLdJX0YnG0sWu2XKZNzbYo837VPPHw/POLDKLlbQkZhiyUolJt9QU/LrNC4gegy4cgknPD8MgY11IXYmHJxEmW1IeUqhChTCBmpRrlhABNdMoIuliWPJWdMon/8AUmXmWqrabbr0ziiCkJKPR1zPfWka4nX+kcW5SmNal04YiTGRbkkhiYdaad6VCFlIcAw4qZGg4VqPhzjAgq9bHe2ue7q8RqENjvbXPd1eI1CIPRl1ezI9pzxFxLxEXV7Mj2nPEXEvGmSOKwMadtu1bQte0XpOQmDKsSuTrgJSpSsxmU9YiooE1AyJNcoC1yeztny6am5lXlPTpwpQ4kUQk+cKDIigAGWVDvNYqNu7OJuznTN2K4oUzXLk1qBuGLJwclZ8DF22eWVaEu24i0JgPnHRo1xHAN5WQCSSdDWlNYtxMBrq5O1ViaV5PNJ8lmgcJSuoSpXAE6H+lX5xsJ1tK0lKgFJIoQQCCOYMVO++zyUtJOJaejfAol5Aof8AkNFjv0zpERs2sy1ZR5yWnFpdlUJq06TiJJOQSo9alNUq0ypEFiu7ciTkX3n5dvAp0AEVJCAMyED0QTu5RpTbZfTyyY8mZV/DsGhpot0ZE8wnQc6xsrbNfXyGW6BpVJh9JCaaob0Urkdw590eaoLF72Y2nKteUtuumXmX2y0xMkVQ0FCh0zSSfS3co+ZGxbTsqeZDYXV1xKULbONp8E6E6EEag0IzO6KLFwuXtBmbPIRUuy9c2Vk5ZUq2rVB7soGllvPdazHp2ZQi0UMzCnCQ0W1dClRpVJcpSpNcwdTpkYiLLnX7GeckrQZ6SVe/mt+clSTkHGlDfvqKHLcY+5657E+hUxZCysjN2TdP0yDSpKVKP0ifia557o+Noq1MydmyT6iuaZbU46SaltLhq22VHeE7t1BAU22AyH3fJyss4j0ZXkop3VjFQQCKioqKitKiuYqNOGUfMbB2azdnOoXIzss0XHFYmHyShRWQAG1OjNAJGR0zzHErHO06bTM9I3hTL4EtiUIxM9EkUw0I1zJxa/DKMty78laoK7NIl5qlVSTiqBdNehWcs/VP5CPq1LjSjjq2paZMvMp1lJzqGvBDwqlQpoc68oq9s3YnZBQU8y43TNLqc094cRUDXWCIyalXZZ0ocStp1BzBqlSTr3/ERbTtMmlSq2XAlTxQWkTdAHktKIxpxUzqABXX45x9S99mppnoLVZU+UpIZmm6B5OWQUcsYrTM9+cUWCkIQiC9bHe2ue7q8RqENjvbXPd1eI1CKPRl1ezI9pzxFxLxEXV7Mj2nPEXEvFZI0veWy56xrQdn5Jvp5d+qn0akGtTUDMCpqFCupB3RuiOKQGkpnaFaFsUl7Kl1sg5OvKUOp/zAogU71cI+ZrZtasikTElPrdeSKrbqoYt5whZKV9ygK/lG7UtgaADuFI1Xb+11yVmHmF2e9VKilknLHTfShqCdKE5QFh2Y33/1NpYcR0cwyQl1GgzrQgajMEEHQiLJb1rtyjDsw6aIbSVHieAHMnId8UbY1dt9hExOTScD02vHgpQpTUqzG4lSiabgBGv9uF9PKn/JGVfQsnrkaLd0+IToOZPAQFDvRbzk9MuTDpzWck7kpHmpHcP8xExzHEZaI5jiEB3yU44ytLjS1IWk1SpJIIPeI5npxx9xTrqytxZqpStSecY8dksUhacYJRiGMDUpr1gOdKxRZ7u7PpydZ6ZvokNkkILrgR0hGoQKGueVTQRC21Yr8m50Uw0ppYzod44pIyI5iNg30slVpoRN2a4HZdhoIEokYHJcJ4Ng9bPMqGelKikc3XYmbUsqbl36LUytAlHHiEqQ5Wqm+kXnTDXInKtNKQRgWLPs2u0iSnVhE2gYZSbVniGobeO/kT/fXPvVfeZs2ZTJyowMSqQ2UPIxB8nNS1hWdCTlQj/EUy17mT8qauyzoG5SRjTlnUKRX7YzbbvamckkNTLRXNtKCW5nIEtb0ub1EaD/AN1gI29Fttza0uNyrMsQmiw1UBaq600GWVAONaxCxxCIpCEIC9bHe2ue7q8RqENjvbXPd1eI1CKPRl1ezI9pzxFxLxEXV7Mj2nPEXEvFZIQhAI+FNg6gR9xg21ajcqw4+8cLbaSpR5DcBvJ0AgKZtfvp/p8r0bav4l8FLdNUJ0Uv4aDn3GnmQxMXuvC5PzTkw7qo0QmvmIHmpHd/cmIeJWo4hCEQIQhAfbTZUoJSCVKICQNSSaADmTG17ZuW6zZXk8slp98LDs/hIU62cIUhKUnPCkHPfyzypl2rp2i6EzUow4Q2oLQ4KDrJNQUBXnUPwiNbtaal5lTwccbmAslaqkKxVqQobxXVJFOUVGNZtovSzocZcW04k5KSSCKbiN45GNiqvVLWyyiVnleSTAUVtvIFGVuEAVdQNFHj+YjFTachbFEzQTJzxyTMoH0TqqZdKn0SdK/nuio3muxMyDmCYRQHNDies2scUr0PdrygJ60XrXsZYQX3kIPmKCy4yscUhYKT3EVirW3azk28t94guLIKiBQZCgoBoKCPp62n1sJl1OrUylWNLZNQlVKZVzA5ab4j4KQhCIEIQgL1sd7a57urxGoQ2O9tc93V4jUIo9GXV7Mj2nPEXEvERdXsyPac8RcS8VkhCEBwY89bdL6eUPeRMq+haNXSCaLd4cCE/wB+6NlbWr5izpSjZ/iHgUtD1R6S/wDjXLnSPMCiTmTUnMniYixxHEIRFIQhAI5TSorpXOnDfHEIDZu0szKVS03KLcTIBhsSymVFKWSBRQIQaJXirU76gVyoIGyLkTU4hU2843LsqOIvzKinGSa1TlVXfpEddy983I4hLulKVec2oYkHngVlXmM45tO1p21ZhCVqW+4rqtNpFEj2UDIcSftijtvRcqZkQFuBLjKvMfaVjbVXTOgIPIx1yd8JlEo7JqUl1hxNAh0Y+iPFsnzSNw0BzEXDZxKzEu3PonW3USCZdzpkOAhPSejgCvTOeaeXKNXiAQhCIEIQgEIQgL1sd7a57urxGoQ2O9tc93V4jUIo9GXV7Mj2nPEXEvERdXsyPac8RcS8VkjEtS0G5dpx51WFttJUo8AIyo0Bt2vp0zvkLKvo2jV8g+c5uT3J/ueUBQL6XmctGacmF1APVbRXzGxoP8nmYgYQjLRCEIBCEIBCEZUhZ7jxIbTiI3VA/uYKxY7GHlIUFoUpKkmqVJJBSRoQRmDHc/IOICipOSCAo1BoTmNDGLBE1bF65yaQluYmXXUJzCVHKu4kDzjzNYhoyJKQcdJDaakCpzAoNNSeMcvSDiCsKTQoAKgaZA6d/wAILpiwjMNmOglOHMI6QioyTxOeXdrnGJAcQhWOYI4hHJjiAvWx3trnu6vEahDY721z3dXiNwij0ZdXsyPac8RcS8RF1ezI9pzxFxnWjOoYaW66oJbQkqUo7gNYrKpbVb5CzZQ4CPKHQUMjgd6+5NR8aR5aUskkkkkmpJzJJzqTxifvzehdpTa311CfNaQTXA2NB3nU8zFfiLHEIQiKQhCAQhCsAjOsR9KJhpajRKVgk8AIxpVguLShNMSiEpzpmchnH1LS6nMWEVwoKz7IpXv10gqWsO0UNNqSSBV5skFINUCuPUcDHc1Oshh1I6MHE71VA1UFZNlJCTpzpSIpyynUglSaYUJcNT6KjQfGu6Meal1NLKFZKTr/AHjOpWuqz7EcRhfQtaUdI2EpKq0riSrOgO4RkTk60Q6kKCqMtNoVh84oIBIrmPjEGIyHZNScRoCEkBRBBAJ0zi6Td0mZm1klyaIUKLaCEdUZmqTTT2tY+pqdYLLYT0dB0fVocaSnzz5tDXfnnEI1JrU2twCqUEBR4VyGUcTsmtrDjFMSAseya0rw00iai9VOM2m2Zl0qKQnCpLKimiU9YHRKcqiorTfBi02kqWR0YxPpJomoLdKKpiFQCYgAwrAV06gOEq5kafZCZYU2opWMKhqDzFd3KLzE6qVcfb8nUlC0IIUvEkpqpwFQKKKwmlAOIpHZb840tCQ3gIqCkJBCkDDoeqBrzMQNYVho69L1sd7a57urxG4Q2O9tc93V/wCbUI0y9GXV7Mj2nPFXGnNu99OkWJBhXURnMEekr0UdydTxNOEXK8t8U2ZZYUCC+4p1DKf6ukXVRHBOvfQb482uOFRKlEqUSSSTUknMkk6knfBI+IQhEUhCEAhCEBm2O8hDqVLKkgVopNag0ND1c6V1pnE2/biAt5Ta1BSm2khQCgSpJ62Zz03mKvGbKMtKpjWUmh3Vzz5cKRLjKsy0sUpbjCXXCFltJfDmSD9IjDQpIGmedDFdsWaS08hS80VwrH9ChhV35ExkiUl6n6ZVBmctRTOlN+gjpU1L0qHFk0GWHf6WdITGHVSVrW4l5pSadfpKA0/2UkqSO/ETlHc9bPSOJwEqUJhJbBFOoU4VDPQE6iIosS/1qwNww13VOdBvy3cY6XmWQglK1KVlQYaD+qp/7/gJhItztdt4HUl4pb8xsBtHcCSfzJMZk/aqFpmUpUoBxSFJFDRWEAEHh8eEQUcQ0dJmxrUSy24FDFiUKo0C0UIIrQ03Ed0Zn+soW8hxS1IIZw1Tj6q8ZVQlPWKcJplyitxxE5m9nV1pYZ+1UKRMpQtScbiXE5EYwMiDwNc8+EZKLbaLziysjGhsJWQqreHzk9XOh5ZRVYReYdVOzdsVYWhCilS3lqUEgpBQpNKU4E7qxxbNoNuNIGMqWKZAKSlIAoRhUSkH2ecQcIaOqvex3trnu6vEbjiGx3trnu6vEahFYX28dx2ZtwKdemOriCEhTYSkFRWaAtnef7RFfNVKfWzH3m/24Qih81Up9bMfeb/bh81Up9bMfeb/AG4QgHzVSn1sx95v9uHzVSn1sx95v9uEIB81Up9bMfeb/bh81Up9bMfeb/bhCAfNVKfWzH3m/wBuOfmqlPrZj7zf7UcQgHzVSn1sx95v9qHzVSn1sx95v9uEIEPmqlPrZj7zf7UPmqlPrZj7zf7UIQU+aqU+tmPvN/tw+aqU+tmPvN/twhBD5qpT62Y+83+3D5qpT62Y+83+3CEA+aqU+tmPvN/tw+aqU+tmPvN/twhAPmqlPrZj7zf7cPmqlPrZj7zf7cIQE3dK4svJvKcbW8VFsoONSCKFSTuQM8oQhEH/2Q==">
            <a:extLst>
              <a:ext uri="{FF2B5EF4-FFF2-40B4-BE49-F238E27FC236}">
                <a16:creationId xmlns:a16="http://schemas.microsoft.com/office/drawing/2014/main" id="{320D2E11-A1E5-1D4D-A491-E7E1EC9331AA}"/>
              </a:ext>
            </a:extLst>
          </p:cNvPr>
          <p:cNvSpPr>
            <a:spLocks noChangeAspect="1" noChangeArrowheads="1"/>
          </p:cNvSpPr>
          <p:nvPr/>
        </p:nvSpPr>
        <p:spPr bwMode="auto">
          <a:xfrm>
            <a:off x="155575" y="-1595394"/>
            <a:ext cx="2171700" cy="3295651"/>
          </a:xfrm>
          <a:prstGeom prst="rect">
            <a:avLst/>
          </a:prstGeom>
          <a:noFill/>
        </p:spPr>
        <p:style>
          <a:lnRef idx="0">
            <a:scrgbClr r="0" g="0" b="0"/>
          </a:lnRef>
          <a:fillRef idx="0">
            <a:scrgbClr r="0" g="0" b="0"/>
          </a:fillRef>
          <a:effectRef idx="0">
            <a:scrgbClr r="0" g="0" b="0"/>
          </a:effectRef>
          <a:fontRef idx="major"/>
        </p:style>
        <p:txBody>
          <a:bodyPr vert="horz" wrap="square" lIns="91440" tIns="45720" rIns="91440" bIns="45720" numCol="1" anchor="t" anchorCtr="0" compatLnSpc="1">
            <a:prstTxWarp prst="textNoShape">
              <a:avLst/>
            </a:prstTxWarp>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endParaRPr lang="en-US"/>
          </a:p>
        </p:txBody>
      </p:sp>
      <p:sp>
        <p:nvSpPr>
          <p:cNvPr id="9" name="AutoShape 8" descr="data:image/jpeg;base64,/9j/4AAQSkZJRgABAQAAAQABAAD/2wCEAAkGBxQSEhQUExQWFhUXFxwXFhcYGBkZHRkZHBwcGBwhGxgYHCggHB0lHRsfITEhJSkrLi4vGiAzODUtNygtLisBCgoKDg0OGRAQFCwcHBwrLC8sLCwsLCwsLCw2LCwrLC4sLCwsLCwsLCwsKywsLDcsLDcsLCwsLCwsLCwsLCssLP/AABEIARQAtgMBIgACEQEDEQH/xAAcAAEAAgIDAQAAAAAAAAAAAAAABQYEBwEDCAL/xABHEAABAgMFBAUHCgUEAgMBAAABAgMABBEFBhIhMQdBUWETIjRxsxQyQlJydIEWFyNTkZKTodLTJDNiscEVQ4LwstGiwvFz/8QAFwEBAQEBAAAAAAAAAAAAAAAAAAECA//EAB8RAQEAAwADAAMBAAAAAAAAAAABAhESEyExA0FhIv/aAAwDAQACEQMRAD8A2Rd+xGXGQtYWpSlOVPSu/WKGgXQZbokfk3Leor8V39cc3W7Mj2nPFXEQJ5YdJ6YlXlPRhqqaFBpXKlcgSa8o555zHX9amO0t8m5b1Ffiu/rh8m5b1Ffiu/rj7TMqEw8CSUpaQoDnVdftoIxrCbeUlp1TpUFoqtB0BNCnBTQDMZw8m7qQ5d3ybl/UV+K7+uHybl/UV+K7+uI1q1iejR0tV+VKSpNRXBiUACOFKRl21PqQ+ylJokEFzmlSg2n8yT8InlmtnFd/yblvUV+K7+uHyblvUV+K7+uMe3XiHmkl4tIKFkkEDMYaajmco61zTi5WXJWpKnFtpUpORoTTeN8L+T3Zr4vHxmfJuW9RX4rv64+DYUqDShr/AP2d/XHbYjivpkLUVdG5hCjqU4UqFab86RH3lZQp1pK1ltKkuKJxAVIwAa5RfJ/npOfemSbFkxruFT9M5p9+H+iyfP8AGc/XyiKal0liUVhAK3EpVuxJJqfgaAx9vMgS82sDrodcwH1a4RlE8sXipJNiyZ0r+M53evxjlFhyhNBUngHnD/8AeIUuocclEBAGL+b/APLq/FaSfhGbLMN+WODpcCkKT0aAoDECkKUKHMgnhziT80vwuFn1I/JuW9RX4rv64fJuW9RX4rv647LOeUp+ZSSSEqQEjhVAJp8c4xZRlflbiS64UoSlYSSKdbECDloKRrv56TTv+TUv6ivxXf1w+Tcv6ivxXf1xLwjoyiPk3L+or8V39cPk3L+or8V39cS8ICI+Tcv6ivxXf1w+Tcv6ivxXf1xLxXb93nRZ0m5MKzUOq2ivnrOg7t55CAgLTtCWanvI2EkupZLrpxrVhGJASmilEVIVXjSnGEam2XTy37SfddOJbjK1KPElxswiK9BXW7Mj2nPFXGCmylpWXAkYxMFQ0qW1AJOf505RnXW7Kn2nPFXHw81NIDvRlKskhnESTUVCiskZ1yPwMZywmX0mVjvTKKL7qj5q2kpB5grr/eMexQ+gNtKQEobRhUqtcZGScNDkONY+mmZvQrbphpUAkk0TQ1O6uL7RHd0T9V9ZNColOWdMSTSvdiHxETx+97XpHosxYSjqjEJlTh08wqUa17iI+LUshx5Uwuqk1QEtpBTReEFWdRkMXdGe2xM0KVOI0RRQBrkRjJOlSK0oN4joal536PE43kU9JQHMAoJoTXMgKHxETw460vdc2hZpfW0VpGHoVpVocKlBNKc9c44eYdMuwCirja0FSQRngOdCYyg3M0UcSMWiRQ4aYyc+eCg+EfEw1NUGBbYOLrEj0cshlqesK90PFE6r7sVhaelW4MJccxBNa0GFKRU8cqx12vZvTOoqkFHRuJJ4FWGnx1zj4QicKglRbwkCqkihGuLCCdchQnjplGe+07SiVp+6a05nFmfhFuE55Tq72jHpZ4sMVTVxpaVKTUDFhyNDpUjOPgyDipZ9JTRbq1LCajKpTQE6VyiS6N6oOJOnA61Of2Uyjmj2WaKb8jy57h9sY4jXVYLtj4XG1oGrwcc0y6hTlyqfzMfTTS0TLquiKkrUii6p6oCQknM1+yMxSHqqoU0Pm1rlpTd35chxy+ih2vnCmW77f7/kOMJhP0dMOXS43MPHoyUOKRRQKaABISagmsZEvLqEy6sjqqbQAeYKq/3jJlUrzx01ypvHP/u6MikbmCWuYQhHRkhCEB8uLABJNABUk7hHlnapfE2jNkoP8O0ShkcfWX3k6cqRsfbvfXomvIGVfSOpq+R6LZzCeRVw9XvjQcSrF62O9tc93V4jcIbHe2ue7q8RqERXoy6vZke054i4l4iLq9mR7TniLiXjTJCEIBCEIBCEIBCEIBCEIBCEIBCEIBCEIBEDfW8qLOlHJheZAo2n11nJI+3U7hWJxagAScgMyY8u7Wb5/wCozZS2f4ZklLVPSPpLPGp05d8BUbUtByYecedViccUVKPM8OQGQjEhCI0vWx3trnu6vEahDY721z3dXiNQgPRl1ezI9pzxFxLxEXV7Mj2nPEXEvFZIQhAIQhAIQhAIQhAIQhAIRVrYvzLS08zJOqIW6nFi9FNThQFHiog0+HERaBAcwhCARwTHMQl8bxN2fKuTDnoiiU71rOSUjvP5VgNf7db6dAz5Eyr6V4fSkaoaO7kVad1eMefYzLXtJyZecfeOJxxWJR3dw5AUA7oxIjUjiEIRBetjvbXPd1eI1CGx3trnu6vEahFHoy6vZke054i4l4iLq9mR7TniLiXiskIQgEV+9l8ZSzkpMy6ElXmoAxLVzCRnTnpE5MOYUqVQqoCaDMmgrQDiY0DdW1Zaeth561qNuZIl2Xk4UpzICVYsgobgaVKjAbXuxtCkJ9WBl4Bzc2vqKPshXnfCLVWNc3v2TSk0Ollv4V8UKVN5IJGYxJGh/qTQ98Vyxr+ztlOplbYbKm9ETCQSaccQycT9ihvrAbqhGNZ882+2lxpaVoUKpUk1BEZMAiGvXeNmz5dT756oIAA85RO4D8/hEq86EAqUQABUkmgAGpJOkUaZ2mWO6ssuPoUOKmyW9aecRT4wEDeedsq32AluZbbmk/yC4ejVi9U4vOSTuFeMZ2yu+TilKs2fqibZyQVZF1A79VAbxqKHjGfbOymzJsYw10RUBRbCsIO8HDQoOutM4pNs7GZtlQfk5suraoWg5VKxh0CV1plu0HdBW9IRqi6G1ei/JbVR5NMJOHGoFKFZ5YgfMPPzTStY2o24CAQQQdCNDBHK1UEeYtr19P8AUJrA0ayzBKW6emr0l/4HIc42Vtwvr5Kx5Gyr6Z9PXI1Q0cj3FWndWPPERYRxHMcRFIQhAXrY721z3dXiNQhsd7a57urxGoRR6Mur2ZHtOeIuJeIi6vZke054i4l4rJHFY5iv3/mXWrOm1s16RLKikjUZZkcwKmAwbT2lWaw6WXJpGMGisIUoJPAqSCKjfHRea6MhbTQcCkKVT6OYZKSRyJGShyP5RUtk907MnLMGNpDrxKg8pX8xCtwSrVApQilK68YxbTuNP2MtUzZDq3WvOWwrrGnNIoFim8UVEHSxbNqXfWG5pJmpHRLgqSkV3K9E/wBKsjuMbIlp2QtqVUAUPNKFFoOS2zzHnIPA8oiLlbRZW1Elh5IafIwrYcoQvjhJGe/qnOK7e3ZM40pcxZDqmlqCgtgLKQQrIhCtwoT1TlwpAfewhSm3rQlm1l2VacHRuH1qqGW7MCppkaV3xuCK5cO6zdmyiGEUKvOdX66zqe4aDkI7r6Xkbs+UcmF5lIohPrrPmj7deUUVrbm86myneiqAVJS4R6hOdeRyBj4uZdKyZmSl3GpdlygQorpVfSJoohata11SYsV2JxdoSDa5thKOmQcbR6wKTlUg6BQzodKxra2Liz1juKmrIcUtrVcueuabxh/3BT/lAWjaXtCNnLZZl20vPq6628zhZFSfNzBNDQ7gCTWJm5d/ZS0k/RLwugVUyrJY4kesnmIrtyb82faD4W60iXnwnoyFihUN4Ss0r7Jziv7Y7ssSIbtGUUJeYDqeok0Cyd6UjQ8aZEVrAbKvdc2VtJvBMI6wBCHE0C0dyv8AByjrn5qXsazq6NMN4UJrmtXojmVK/wAxOWa+VstrWKKUhKlDgSATHnHbJfPy6a6FpX8OwaJp6bnpK7hoO4nfAUq27Vcm33H3jVbisR4DgByAyHdGBHMcRlohCEAhCEBetjvbXPd1eI1CGx3trnu6vEahFHoy6vZke054i4l4iLq9mR7TniLiXisumbmkNIUtxaUISKqUogADmTlELZt8JCaUWmpplxWmDEKq40CvOHdURr3b1NlT9nSriy3KuuYnjWgoFoSSTwSlRPxruESdtbGJB1v+Fxy7ozStLi1gncSFk/akiAiry7OpmQeVO2KspOq5fWo1ISDkpOvUOfCJy5O1ZiaIZmwJWaBoUrqlCladUq80/wBKs+FYrMhfG0bEcEvajanpcmjb6esQOIV6Q/pVRX5RcbaupZtutB9CgVEUS+0QFDksHWh9FQqM9KxBC7Zrmy6pddoNEMzDNFYkmgczFK09MblDPvi73CtJyZs+Ved/mLbBUeJ0r8dY19L7G3lFKJm0HHZZJB6IYqkDd1lEDhUDLdG25SWS2hLaAEpQAlIG4DICKO2saW212fOGZYmVMmYkWMKujQTqDVfSAAkYtMQBAA3ViY2x31VL9HJSrgRMPFOJzEEhpBVQVUfNJO/cATwjYtmNKDLaXHOlUEALXQDGaZmgyzgK/dG/0lPNFTTgQW01cbXRKkJAqTwKQN4yjEuBfddpvTWFiks0vC09U9fkQd/pZblDKIO/myBmZK35Ihh8g1QMm3KihFB5hOhplxEQdxb9mycNnWlLeThB6rqUmhB3rAriqfTT9mUBer57NJO0TjUCy99a3QE+0k5K79ecQFi7HkpebcnJt2aS0rE22onDlpWqjlUA0FK04RzfS+jz83KyNkuJU4tSXXHkUWlKNaHcU4esr4DUxe7xW23Iyq5h5WTac+K1aAAcVH7ICkba76eRy/krKqPvpoaattHInkVZpHxO6POcSN4bZdnJhyYeNVuKrTckaADkBlEbEahCEIgQhCAQhCAvWx3trnu6vEahDY721z3dXiNQij0ZdXsyPac8Vcd1rW5LyoBmHm2gck41hNe6pzjpur2ZHtOeIuNRWNZbVsW1PptAqUGCUMs4ijqpUU5YSDkADl60GWybw2PJW1K4OkQ4kGrbragooVxBH5g6xriTtu0rvLDM4kzMjoh1OeAf0q3H+hXKh47Ku9dqTshh4tAobJLri1qxGiRpXXCkVoOZ4xXrtbUJC0lLl3khsqJShDtCh1Ncs9Aoj0T8IC0Wbacla0ucBQ+0oUWhQzTyUk5pP/RGr5ezlWHbkuxLrUqWnCKtE4ikElOfsmhCtaVrExa+yEtu9NZUyuVVvQVKKeOSgagcjWJK5uzt5qa8ttCZ8pmEijetEbq1OuRyyGpiq2MI4Xoaa7oRqm9W1h2QtByXclCWQE4DWi1a1UnVKkk5DTQ61gjiztkvlCpx21F9I+8s9EttRGBI0UAcq7sJqKDnWIUOWpdxVFVm7PrkczgT/ds041SeUbAu7tNs6cIQl8Nu/VugtmulAT1SeQNYty0pWkggKSRmMiCP8wEJdO98raLeOXcBI89s5LT3pO7mMoyrwXdlp5otzLQcTu3FJ4pUMwY15e3ZSUOGbslZl5gdbowrClR1og6Jr6p6vdFh2aXjnZpDqJ6WLTjKsCnKYQtWtMHEClSMsxTWkBzcDZ6zZSnlIUXFOGiVqABS2B5uWRNaknujUW2m+vlsz5O0r+HYJFR/uOaKPMDQfE8KbK20318ilvJ2lUmH0kCmqGzkpVdxOYH27o82xKsI4hCIpCEIBGZKWY6626422pSGQFOqAqEAmgJ5RjsMlakpTmpRCQOZyGe6Nh2LYtq2O70/k6nZdXVfS2UututnzgQgkg8CRryqIo1xCLffq7KGsM3KdaSePU4suek0saggg0r3d9QgL1sd7a57urxGoQ2O9tc93V4jcID0ZdXsyPac8VcUraHs4W+8J6z19DOJzNDhDhGhxeirdU5HfF1ur2ZHtOeIuJYiKy0xI3+bmW12bbramFkBKl9ZCVcCrD5prvzR8ItN4NmEhOyzaUJDam2whp5ulcIGWKmSx386UrFgvXc+VtFGGZbBI8xwdVaO5QzpyOUa4Rs2teUKm5C0QGFZUWpSSkaZDAoVpvThgJTYfbUwtM3JzK+kVKOBCV1rlVSSnFqoAoJBNTQ90bSiq7PbmostgthXSOuKxPOHLGrdluA/yeMSd6bfakZZyYd81AyA1Wr0Uiu8mAloq1/rltWmzhV1HkVLLo1Qr4apNBUf5Ea5bvxb+HywSaVSh6wQEDzPgrpNPSpTlGxLi36l7TbPR1Q6j+Yyrzk8x6ya7x8aRBrCx5SVmnlWdbLAank0S1Mp6hdGiaqT1Vk7iQa8iIwZlu0LOtHyCyZt2YITjU2rAUpOpSrpDhySBpTzgNY21tEuO3aTOXUmGxVl3Qg60JHok/ZrGutj0+3IzkxLTyVNTrqwA44a4hTzanKpNSFelUDdAWO6W0ibcmUSc7IONvrNApAITQaqIWckjiCf7Rfbw2y3Jy7sw6aIbSVHiTuSOZNAO+JAoGtBUaHh8Y84baL7GdmDLMq/hmTQ0/3HcwTXekaD4nhSiqz03MWvP1piemFhKE1qEjcOSUjMnkTFkmZGw2FmVdXNKWnqrm0EFAXoqjdKlIPIxULt2+9IvpfYKQsAg4khQKTqCOB4ih5xcXLMkbYqqUKZOeNSqWWfonjqS0o5JJz6v5amIqEvPch6WQH2lJmZRWaJhrMAf1jVBH2RVYs9mWtP2M+pBSpsk0cYdALbg31BqDXTEn7Yk7x2XKTko5aMiksqbUkTUsTUIKjQLbPqknT8hAUSOYR2olVqSpYSooRTGoA0TXIVO6sRVrsm5jRl2352dbk0v16BKkKWpYGWMhPmo5n7c4j02tM2c+43KTpKUKoFsrJbUNagKyI/9HWLMqTRbUpLhhYTPyjIZLCiEh5tJ6pbJyxZ5jn3GIG64Ykph1y0GlFbCSW5ZSD9K7WgCzoEp87PI86UNRO2ftUcW2qXtBhqZYcydKUhpwjUHqUTUbiADlrGFa9x0vNGaspzypgZuNHJ5n2kHNQ5jdnmM4yZq7MpaKFPWUro3kgqckXD1uZZUclDlX7Io8nPOsKUW3FtqIKVYSUkgggg07zrAXDY721z3dX/AJtQhsd7a57urxG4RFejLq9mR7TniLiXiIur2ZHtOeIuJeNMkcUjmEBwo0jWu2G5szaLbS5ZwK6IEiXNAFk+kFHIqplRWXdUx0bb77eSS/krKqPvpOIjVDRyJ5FWYHxMWXZgWBZ7CWH+nCUjEsqJIUdRRWaQDkE7oCsXN2qoUoSlot+STCaIBIKWzQZAg+Ye/LTOKbN210NuTE5Zsqt5poYHg2CEqURRZ6oOpFdMymNwXyuTK2kijyKLA6jqclpy4+kP6TURquTFoXYcUC2JiQWrEpaAAa0Cak+chVAMldXgdYgt1mba5Bw4X0vS6tDjQVAd+CpH2ROTNi2da6mJsFD/AEK+qtByOHrYF8QCQrCf8kR12c7ZVtslQaZeyopK0BLiD/5JP9ST8YkX1StjyK1ISG2GUlQSKklR0FSalSjlUnvgKttpvr5FL+TNKpMPpIy1bbOSlV3E5gfHhHnqyXWkPNKeQXGkrSXEA4SpAOYruqP/ANGsSFpTkzas6VYSt59VEIG4bkiuiUjf3mJS19ms/Ltl0todQkVX0LiXCj2kjP7KwVZ7wXJspxtt+VmVy7Tw+iW4FLYx721r85pQ/ry5nSKhbNxJ6VGMtdI1qHmCHUHmCnMfECOq6F5vJCtp1PTSb3VmGDoQcsSPVcG4jPLuI2BZssix2X7QYmVvSq0hMk2FqwlxytemRp1OB174Cq2PflLrQlbVbM0xohz/AHmcqVSvVQGtD+YyjsvLPScpJGTs93p/KVB594gghsGrbVNyhSpFK/4656+krNtq8ukG1TAScD8uehJVTLpAMiK9/KKPA0CNl3ts1yTsqXZlU9JLO0em5pshSVuV6qDQkpSig1oNN9YhZG6qUWU9PTCHCVkNyoTWgNes4sjRGoFdac4i7rXtmZBX0Sqtq/mMrGJtwbwUnQ8xnBWDY9nPvKPk6VqU2kukoNChKcyqtRSnKLdJX0YnG0sWu2XKZNzbYo837VPPHw/POLDKLlbQkZhiyUolJt9QU/LrNC4gegy4cgknPD8MgY11IXYmHJxEmW1IeUqhChTCBmpRrlhABNdMoIuliWPJWdMon/8AUmXmWqrabbr0ziiCkJKPR1zPfWka4nX+kcW5SmNal04YiTGRbkkhiYdaad6VCFlIcAw4qZGg4VqPhzjAgq9bHe2ue7q8RqENjvbXPd1eI1CIPRl1ezI9pzxFxLxEXV7Mj2nPEXEvGmSOKwMadtu1bQte0XpOQmDKsSuTrgJSpSsxmU9YiooE1AyJNcoC1yeztny6am5lXlPTpwpQ4kUQk+cKDIigAGWVDvNYqNu7OJuznTN2K4oUzXLk1qBuGLJwclZ8DF22eWVaEu24i0JgPnHRo1xHAN5WQCSSdDWlNYtxMBrq5O1ViaV5PNJ8lmgcJSuoSpXAE6H+lX5xsJ1tK0lKgFJIoQQCCOYMVO++zyUtJOJaejfAol5Aof8AkNFjv0zpERs2sy1ZR5yWnFpdlUJq06TiJJOQSo9alNUq0ypEFiu7ciTkX3n5dvAp0AEVJCAMyED0QTu5RpTbZfTyyY8mZV/DsGhpot0ZE8wnQc6xsrbNfXyGW6BpVJh9JCaaob0Urkdw590eaoLF72Y2nKteUtuumXmX2y0xMkVQ0FCh0zSSfS3co+ZGxbTsqeZDYXV1xKULbONp8E6E6EEag0IzO6KLFwuXtBmbPIRUuy9c2Vk5ZUq2rVB7soGllvPdazHp2ZQi0UMzCnCQ0W1dClRpVJcpSpNcwdTpkYiLLnX7GeckrQZ6SVe/mt+clSTkHGlDfvqKHLcY+5657E+hUxZCysjN2TdP0yDSpKVKP0ifia557o+Noq1MydmyT6iuaZbU46SaltLhq22VHeE7t1BAU22AyH3fJyss4j0ZXkop3VjFQQCKioqKitKiuYqNOGUfMbB2azdnOoXIzss0XHFYmHyShRWQAG1OjNAJGR0zzHErHO06bTM9I3hTL4EtiUIxM9EkUw0I1zJxa/DKMty78laoK7NIl5qlVSTiqBdNehWcs/VP5CPq1LjSjjq2paZMvMp1lJzqGvBDwqlQpoc68oq9s3YnZBQU8y43TNLqc094cRUDXWCIyalXZZ0ocStp1BzBqlSTr3/ERbTtMmlSq2XAlTxQWkTdAHktKIxpxUzqABXX45x9S99mppnoLVZU+UpIZmm6B5OWQUcsYrTM9+cUWCkIQiC9bHe2ue7q8RqENjvbXPd1eI1CKPRl1ezI9pzxFxLxEXV7Mj2nPEXEvFZI0veWy56xrQdn5Jvp5d+qn0akGtTUDMCpqFCupB3RuiOKQGkpnaFaFsUl7Kl1sg5OvKUOp/zAogU71cI+ZrZtasikTElPrdeSKrbqoYt5whZKV9ygK/lG7UtgaADuFI1Xb+11yVmHmF2e9VKilknLHTfShqCdKE5QFh2Y33/1NpYcR0cwyQl1GgzrQgajMEEHQiLJb1rtyjDsw6aIbSVHieAHMnId8UbY1dt9hExOTScD02vHgpQpTUqzG4lSiabgBGv9uF9PKn/JGVfQsnrkaLd0+IToOZPAQFDvRbzk9MuTDpzWck7kpHmpHcP8xExzHEZaI5jiEB3yU44ytLjS1IWk1SpJIIPeI5npxx9xTrqytxZqpStSecY8dksUhacYJRiGMDUpr1gOdKxRZ7u7PpydZ6ZvokNkkILrgR0hGoQKGueVTQRC21Yr8m50Uw0ppYzod44pIyI5iNg30slVpoRN2a4HZdhoIEokYHJcJ4Ng9bPMqGelKikc3XYmbUsqbl36LUytAlHHiEqQ5Wqm+kXnTDXInKtNKQRgWLPs2u0iSnVhE2gYZSbVniGobeO/kT/fXPvVfeZs2ZTJyowMSqQ2UPIxB8nNS1hWdCTlQj/EUy17mT8qauyzoG5SRjTlnUKRX7YzbbvamckkNTLRXNtKCW5nIEtb0ub1EaD/AN1gI29Fttza0uNyrMsQmiw1UBaq600GWVAONaxCxxCIpCEIC9bHe2ue7q8RqENjvbXPd1eI1CKPRl1ezI9pzxFxLxEXV7Mj2nPEXEvFZIQhAI+FNg6gR9xg21ajcqw4+8cLbaSpR5DcBvJ0AgKZtfvp/p8r0bav4l8FLdNUJ0Uv4aDn3GnmQxMXuvC5PzTkw7qo0QmvmIHmpHd/cmIeJWo4hCEQIQhAfbTZUoJSCVKICQNSSaADmTG17ZuW6zZXk8slp98LDs/hIU62cIUhKUnPCkHPfyzypl2rp2i6EzUow4Q2oLQ4KDrJNQUBXnUPwiNbtaal5lTwccbmAslaqkKxVqQobxXVJFOUVGNZtovSzocZcW04k5KSSCKbiN45GNiqvVLWyyiVnleSTAUVtvIFGVuEAVdQNFHj+YjFTachbFEzQTJzxyTMoH0TqqZdKn0SdK/nuio3muxMyDmCYRQHNDies2scUr0PdrygJ60XrXsZYQX3kIPmKCy4yscUhYKT3EVirW3azk28t94guLIKiBQZCgoBoKCPp62n1sJl1OrUylWNLZNQlVKZVzA5ab4j4KQhCIEIQgL1sd7a57urxGoQ2O9tc93V4jUIo9GXV7Mj2nPEXEvERdXsyPac8RcS8VkhCEBwY89bdL6eUPeRMq+haNXSCaLd4cCE/wB+6NlbWr5izpSjZ/iHgUtD1R6S/wDjXLnSPMCiTmTUnMniYixxHEIRFIQhAI5TSorpXOnDfHEIDZu0szKVS03KLcTIBhsSymVFKWSBRQIQaJXirU76gVyoIGyLkTU4hU2843LsqOIvzKinGSa1TlVXfpEddy983I4hLulKVec2oYkHngVlXmM45tO1p21ZhCVqW+4rqtNpFEj2UDIcSftijtvRcqZkQFuBLjKvMfaVjbVXTOgIPIx1yd8JlEo7JqUl1hxNAh0Y+iPFsnzSNw0BzEXDZxKzEu3PonW3USCZdzpkOAhPSejgCvTOeaeXKNXiAQhCIEIQgEIQgL1sd7a57urxGoQ2O9tc93V4jUIo9GXV7Mj2nPEXEvERdXsyPac8RcS8VkjEtS0G5dpx51WFttJUo8AIyo0Bt2vp0zvkLKvo2jV8g+c5uT3J/ueUBQL6XmctGacmF1APVbRXzGxoP8nmYgYQjLRCEIBCEIBCEZUhZ7jxIbTiI3VA/uYKxY7GHlIUFoUpKkmqVJJBSRoQRmDHc/IOICipOSCAo1BoTmNDGLBE1bF65yaQluYmXXUJzCVHKu4kDzjzNYhoyJKQcdJDaakCpzAoNNSeMcvSDiCsKTQoAKgaZA6d/wAILpiwjMNmOglOHMI6QioyTxOeXdrnGJAcQhWOYI4hHJjiAvWx3trnu6vEahDY721z3dXiNwij0ZdXsyPac8RcS8RF1ezI9pzxFxnWjOoYaW66oJbQkqUo7gNYrKpbVb5CzZQ4CPKHQUMjgd6+5NR8aR5aUskkkkkmpJzJJzqTxifvzehdpTa311CfNaQTXA2NB3nU8zFfiLHEIQiKQhCAQhCsAjOsR9KJhpajRKVgk8AIxpVguLShNMSiEpzpmchnH1LS6nMWEVwoKz7IpXv10gqWsO0UNNqSSBV5skFINUCuPUcDHc1Oshh1I6MHE71VA1UFZNlJCTpzpSIpyynUglSaYUJcNT6KjQfGu6Meal1NLKFZKTr/AHjOpWuqz7EcRhfQtaUdI2EpKq0riSrOgO4RkTk60Q6kKCqMtNoVh84oIBIrmPjEGIyHZNScRoCEkBRBBAJ0zi6Td0mZm1klyaIUKLaCEdUZmqTTT2tY+pqdYLLYT0dB0fVocaSnzz5tDXfnnEI1JrU2twCqUEBR4VyGUcTsmtrDjFMSAseya0rw00iai9VOM2m2Zl0qKQnCpLKimiU9YHRKcqiorTfBi02kqWR0YxPpJomoLdKKpiFQCYgAwrAV06gOEq5kafZCZYU2opWMKhqDzFd3KLzE6qVcfb8nUlC0IIUvEkpqpwFQKKKwmlAOIpHZb840tCQ3gIqCkJBCkDDoeqBrzMQNYVho69L1sd7a57urxG4Q2O9tc93V/wCbUI0y9GXV7Mj2nPFXGnNu99OkWJBhXURnMEekr0UdydTxNOEXK8t8U2ZZYUCC+4p1DKf6ukXVRHBOvfQb482uOFRKlEqUSSSTUknMkk6knfBI+IQhEUhCEAhCEBm2O8hDqVLKkgVopNag0ND1c6V1pnE2/biAt5Ta1BSm2khQCgSpJ62Zz03mKvGbKMtKpjWUmh3Vzz5cKRLjKsy0sUpbjCXXCFltJfDmSD9IjDQpIGmedDFdsWaS08hS80VwrH9ChhV35ExkiUl6n6ZVBmctRTOlN+gjpU1L0qHFk0GWHf6WdITGHVSVrW4l5pSadfpKA0/2UkqSO/ETlHc9bPSOJwEqUJhJbBFOoU4VDPQE6iIosS/1qwNww13VOdBvy3cY6XmWQglK1KVlQYaD+qp/7/gJhItztdt4HUl4pb8xsBtHcCSfzJMZk/aqFpmUpUoBxSFJFDRWEAEHh8eEQUcQ0dJmxrUSy24FDFiUKo0C0UIIrQ03Ed0Zn+soW8hxS1IIZw1Tj6q8ZVQlPWKcJplyitxxE5m9nV1pYZ+1UKRMpQtScbiXE5EYwMiDwNc8+EZKLbaLziysjGhsJWQqreHzk9XOh5ZRVYReYdVOzdsVYWhCilS3lqUEgpBQpNKU4E7qxxbNoNuNIGMqWKZAKSlIAoRhUSkH2ecQcIaOqvex3trnu6vEbjiGx3trnu6vEahFYX28dx2ZtwKdemOriCEhTYSkFRWaAtnef7RFfNVKfWzH3m/24Qih81Up9bMfeb/bh81Up9bMfeb/AG4QgHzVSn1sx95v9uHzVSn1sx95v9uEIB81Up9bMfeb/bh81Up9bMfeb/bhCAfNVKfWzH3m/wBuOfmqlPrZj7zf7UcQgHzVSn1sx95v9qHzVSn1sx95v9uEIEPmqlPrZj7zf7UPmqlPrZj7zf7UIQU+aqU+tmPvN/tw+aqU+tmPvN/twhBD5qpT62Y+83+3D5qpT62Y+83+3CEA+aqU+tmPvN/tw+aqU+tmPvN/twhAPmqlPrZj7zf7cPmqlPrZj7zf7cIQE3dK4svJvKcbW8VFsoONSCKFSTuQM8oQhEH/2Q==">
            <a:extLst>
              <a:ext uri="{FF2B5EF4-FFF2-40B4-BE49-F238E27FC236}">
                <a16:creationId xmlns:a16="http://schemas.microsoft.com/office/drawing/2014/main" id="{22834BC0-93AF-3E46-859A-2C1BDFD1DC99}"/>
              </a:ext>
            </a:extLst>
          </p:cNvPr>
          <p:cNvSpPr>
            <a:spLocks noChangeAspect="1" noChangeArrowheads="1"/>
          </p:cNvSpPr>
          <p:nvPr/>
        </p:nvSpPr>
        <p:spPr bwMode="auto">
          <a:xfrm>
            <a:off x="155575" y="-1595394"/>
            <a:ext cx="2171700" cy="3295651"/>
          </a:xfrm>
          <a:prstGeom prst="rect">
            <a:avLst/>
          </a:prstGeom>
          <a:noFill/>
        </p:spPr>
        <p:style>
          <a:lnRef idx="0">
            <a:scrgbClr r="0" g="0" b="0"/>
          </a:lnRef>
          <a:fillRef idx="0">
            <a:scrgbClr r="0" g="0" b="0"/>
          </a:fillRef>
          <a:effectRef idx="0">
            <a:scrgbClr r="0" g="0" b="0"/>
          </a:effectRef>
          <a:fontRef idx="major"/>
        </p:style>
        <p:txBody>
          <a:bodyPr vert="horz" wrap="square" lIns="91440" tIns="45720" rIns="91440" bIns="45720" numCol="1" anchor="t" anchorCtr="0" compatLnSpc="1">
            <a:prstTxWarp prst="textNoShape">
              <a:avLst/>
            </a:prstTxWarp>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endParaRPr lang="en-US"/>
          </a:p>
        </p:txBody>
      </p:sp>
      <p:pic>
        <p:nvPicPr>
          <p:cNvPr id="10" name="Picture 9" descr="http://www3.alibris-static.com/good-strategy-bad-strategy-the-difference-and-why-it-matters/isbn/9781611748178_l.jpg">
            <a:extLst>
              <a:ext uri="{FF2B5EF4-FFF2-40B4-BE49-F238E27FC236}">
                <a16:creationId xmlns:a16="http://schemas.microsoft.com/office/drawing/2014/main" id="{135CB5FD-4E77-CF44-A05D-856D86D9DAB1}"/>
              </a:ext>
            </a:extLst>
          </p:cNvPr>
          <p:cNvPicPr>
            <a:picLocks noChangeAspect="1" noChangeArrowheads="1"/>
          </p:cNvPicPr>
          <p:nvPr/>
        </p:nvPicPr>
        <p:blipFill>
          <a:blip r:embed="rId7"/>
          <a:srcRect/>
          <a:stretch>
            <a:fillRect/>
          </a:stretch>
        </p:blipFill>
        <p:spPr bwMode="auto">
          <a:xfrm>
            <a:off x="603402" y="499752"/>
            <a:ext cx="2109318" cy="2628433"/>
          </a:xfrm>
          <a:prstGeom prst="rect">
            <a:avLst/>
          </a:prstGeom>
          <a:noFill/>
        </p:spPr>
      </p:pic>
      <p:pic>
        <p:nvPicPr>
          <p:cNvPr id="11" name="Picture 10" descr="https://upload.wikimedia.org/wikipedia/en/c/c1/Cover_Toyota_Kata.jpg">
            <a:extLst>
              <a:ext uri="{FF2B5EF4-FFF2-40B4-BE49-F238E27FC236}">
                <a16:creationId xmlns:a16="http://schemas.microsoft.com/office/drawing/2014/main" id="{9C7284B4-3A24-BB4E-9407-B126E0A8F12A}"/>
              </a:ext>
            </a:extLst>
          </p:cNvPr>
          <p:cNvPicPr>
            <a:picLocks noChangeAspect="1" noChangeArrowheads="1"/>
          </p:cNvPicPr>
          <p:nvPr/>
        </p:nvPicPr>
        <p:blipFill>
          <a:blip r:embed="rId8"/>
          <a:srcRect/>
          <a:stretch>
            <a:fillRect/>
          </a:stretch>
        </p:blipFill>
        <p:spPr bwMode="auto">
          <a:xfrm>
            <a:off x="6498352" y="3381906"/>
            <a:ext cx="2048687" cy="3069799"/>
          </a:xfrm>
          <a:prstGeom prst="rect">
            <a:avLst/>
          </a:prstGeom>
          <a:noFill/>
        </p:spPr>
      </p:pic>
      <p:sp>
        <p:nvSpPr>
          <p:cNvPr id="12" name="AutoShape 2" descr="data:image/jpeg;base64,/9j/4AAQSkZJRgABAQAAAQABAAD/2wCEAAkGBxQSEhUUEhQWFBUXFxcaGRgXFxgVGBccGBccFxcYGBcYHCggHBomHBYcIjEhJSorLi4uFx8zODMsNygtLisBCgoKDg0OGxAQGywlICQsLCwsLCwsLCwsNCwtLCwsNCwsLCwtLCwsLCwsLCwsLCwsLCwsLCwsLCwsLCwsLCwsLP/AABEIAQ8AugMBEQACEQEDEQH/xAAbAAABBQEBAAAAAAAAAAAAAAAGAQIDBAUAB//EAE8QAAIBAgMFAwYJCAcIAQUAAAECEQADBBIhBQYTMUEiUWEjMnGBkaEUFlJTcpKisdEzQmOCk7LB4wdic9LT4vAVFyQ0Q6PC4bM1RFSD8f/EABoBAAIDAQEAAAAAAAAAAAAAAAABAgMEBQb/xAA8EQABAwIDAwoGAgICAQUBAAABAAIRAwQSITFBUaEFExQVImFxgZHhMlJiscHRM/AjQjTxcjVjkqLiJP/aAAwDAQACEQMRAD8A9Nz3e5R6Sf4UdpShiaeL+i+1R2kdjvTDxv0X26O0jsd6b5b9F9ujtdyfY700m9+h+3R2kux3pPLfovt0dpHY7008b9F9ujtI7Hem+W/Rfbo7SOx3pfLfovtUdpHY7008b9F9ujtJ9jvSeW/Rfbo7SOx3pfLfovt0dpLsd6Ty36L7dHaT7HeuHH/Rfbo7SOx3pZvfovt0dpLsd648b9F9ujtdyfY7008f9D9ujtdyOx3rhx/0P/co7Xcjsd6Xy/6H7dHa7kdjvThxv0X26O0jsd6d5b9F9ujtJdjvXeW7rf2qO0jsd66b3cnvo7ScM70hd+5arl6UNWjceFJ7gT7BVswJUQJMIZO+lr5u59n8ax9OZuK6fVVT5hxTTvnb+af2rR01u4o6qf8AMOKa2+lsf9J/rCn01u4oPJT4+IcVd2pvElkWzkZhcQONQIB5SO/Wra1cUjBCz21m6uCQYhO2Ht5MSzqqspQKTMEEMSBBH0TUqNUVBIULm2NBwBMytHFXsiM5E5VZo74Ex7qsc7CCVSxuNwbvQy2+1sCWtOANTBBMddOtZWXjXOAjVdCpyY9jC7EMs0SYq5kV255VYx3wJ/hWpxgErnMbicG70NfHRPmm+sPwrH05u4rq9Uv+YLvjonzTfWH4UdObuKXVL/mCVN87ZIBtOASBMgxJjl66ky7a5wbGqhV5MfTYXYhkiiK1rmJKELqELqELqELqEJaEJYoQuoQlmhCShCYaimrDrIIPIgj2imRIhAMGUHvuWACeO2k/mL+NZDZsjauiOU6xOxCF65CkjoCfdXNbmQu64wCi23uUrKCb9zUDkqdR6K6nQ6a4HWVbu9FW30tZDYQahbWUerT+FZ774h4LZyV8DvFLuD+VxH0LP712rbL4SqeVQcbfBFW128he/s7n7prTVPYPgVz7cf5W+I+68qxfmN9E/dXIo/yDxXprj+F3gfsvV9rfkrv0Ln7prsVfgPgvMUP5G+I+68nxL5UYjmFJHqFcamMTgCvVVnFtNzhsBRsdxU//ACL/ALLX+HXS6HT71wOs6/d6Ll3GQEE37xggxFrWDMeZ4VJtqxpBCi/lCs9paYgoqrQsKq42y7DsXCh05Ze8SZKnWJFCFRHwzl5HzRr2ozTy7407uRAmZNCFNZXEdoM1sjsZTrJ7XbLaAAZdABQhR3fheRMps58rZyc0FvzMo7u+fHnQhTXvhGYFTay9Qc0+b0b6U9OUUISYX4TmQ3Day65woOvZ0Kk6jtd/efChCYfhZRfyIfymeMxA58LLPPpMjv8AQRCVDi8wnghcyyO0SFzPmjUdrLkHdodKEKWxx+IS5QWxxICgye0vDJJ7lzTy1PooQrk0IUbUk1bJppKG+ey3oP3UnaFSb8QXkeJ/Jt9E/dXCZqF61/wles4fzF+iPurvLyCD9+z5S39A/vVzb74h4Lu8k/A7xQwASYCs5GpCozxPKcoMcj7KytpOfmAuhUr06ZhxhcbLdbV0eJs3AB4klYHppmg8CSEm3VEmA4KHF+Y30T91FH+RviEXP8LvA/ZesbVPkrv0H/dNdir8B8F5ih/K3xH3XlVxwASeQEn1VxGgkwF6xzg0EnRWcl/5rE/sb/8Adq/mK24+qx9Mtd49PZXtgi/8Js9jEKM/aLW7yrEGZLKBHpq+3p1Wvl2iyXtxQfRIYROWxeizXQXFVbHPdAHBCk5hOaYCwZIgjWY9tCFTuXcVBhEmG6yQcxy9QCIj0QefIiFMb9/ikC2vCzDtZu1lynMYno0D1mhChe7iQhIRGfNoJABXhTqZ58XTppQhS3b96Xy2wQFBU5hLN+cIkaDxiY59aEJtm/iDxJtKIz5BmEvAXJMGFk5vYOVCEw4nFaxaTSYlhrroNGMSNZ6GRrAZhCb8MxR5WF5fnMB1UajNPIsfUOUwBCtYK9cYkuoRQWAEatBgNM6cpiORXXnQhWiaEKMvUU1bY1JJQYg9lvon7qTtCpM+ILyXFnyb/Qb7q4TNQvW1PhPmvWbJ7K+gfdXeXkEH79Hytv6H/ka5l98Y8F3eSv43eKTcBvK4j6Fn967V1j8B8Vn5V+Nvgina7eQvf2dz901prfxu8CsFv/M3xH3XluK8xvQfurj0f5G+IXpbn+F/gfsvUtrN5G9/Z3P3TXZq/AfBeZofyt8R915XiFlWA5kEe6uLTdhcCd69VWaXU3NG0FeinerDfOH6j/3a6nS6W/gV57q64+XiP2kO9OG+WfqP/do6XS38Cjq64+XiP2tWzeVlDKQVYAgjkQRII9VaVhTw1CFxNCFHcciMonv1ihCyV2hiewTYkEMWUaNITsiS8KC4Ikzoy6ecQJqd8RiBbRhbU3MrF0PeEJCqc0AlgBJnQ+GokoBtDEgjyOYQeQyFtbgWMzkJ5tvQyfKk6ZTQhW9n37zflUVOynKZzFRnHMiAZ6mZHdJEK6GoQuLUITS1CFGaimrzmpJKG6JBHeCPbSIkJgwZQFf3PxJVlDWNQQDnudRExw6wtsYPxcF13cqyCMPH2R5bEADuAFb1x1gbz7FuYhka2yCFIIcsOsggqp7/AHVlr2/OkGVvtL3mGkRMpu6+xLmGe61xkOdbYAQsYyFyZzKPlj2VZQo80IlV3dzz7gYiFt4y1ntukxmVlnnGYRMeurHtxNI3rPTfgeHbjKCn3QxBEFrGv9a5/h1jZZ4XAzounV5TxsLcOojX2RrjLWdHWYzKyzzjMImPXWx7cTSFzKbsLg7cUE/FHE/KsfXuf4dYeg/VwXX63+jj7LvijiPlWPrXP8OjoP1cEdb/AEcfZd8UsT8qx9a5/h0+g/VwS62+jj7Ix2Zhzbs2rZIJS2ikjkSqgGJ6aVvXHViaEl00ISzQhdNCEhNCEk0IXTQhJNCEhNCEmahCYWpIV+4aaFETQhJNCF00ISFqEJJoQuJoQkzUIXTQhdNCE0mhC6aELpoQumhC6aELpoQuBoQkLUIXTQhJNCEmahCQmhCaTQhMJpIV7G3cqM3PKpMcpgTScYBKkxuJwG9CPxyPzI+v/lrB0/6eK7HVI+fh7pDvifmR9c/3aOnn5ePsn1QPn4e6Y++hAJ4I018//LTF8Sfh4+yTuSQBOPh7olu41Vt8RzlWAdfEaDxNbnvawS5cmnTdUdhaM0M4ve9pPCRQO95JPqBEe01gffH/AFHquxS5JbH+R3oobG+F0HtojDwzKfbJ+6otvXjUBTfyTTPwuI4/pEmy9rW74lDBHNTzH4jxFbqVZtQS1cm4tX0DDtN6xsVvVctuyPYAZTB7Z9o7PIjWsr7xzSWlvH2W+lyYyowPa/I93utrZO01xFvOogzDLzyn8Ota6VQVG4gudcUHUXlhUW29rjDoCRmYmFWYnvM9w/iKhXrikJ2qdpauuHRoBqViWt8GZ0RbGZnYKAH1PedV5AST4CqqN06o6A3j7LVc8nsoMxF/gI91tbX20mHHa7THko5+k9wq2tcNpa67lmtrOpXPZyG9Dl3fC8T2UtgdxDMfbmH3ViN6/YAuq3kmlGZJ4K1gt8dYu2xHyknT9U/jVjL75x6KqtyTAmm7yP7RPYvq6hlIKkSCK3hwIkLjuY5rsLhBQr8cz8yPr/5a53Tz8vH2XY6oHz8Pdcd8j8yPr/5afTz8vH2R1QPn4e6745H5kftP8tHTz8vH2R1QPn4e638NtFXsLfPZUpng8wImt5eA3Ed0rkc2ecwDWYQ/8cj8z/3P8lYen/Tx9l1uqPr4e6INm49b1tbi6AzoeYIJBB9Yrcx4e0OG1cmrTNN5Ydislqkq0w0k1pYpAwKnUEEH0EQaCJEFDSQZCEr+6FpVY8W+YUnU2ugnWLdZnWtINOS3sv65cAXbdwQZjLhW27DmFYj1AmuUwS4Ar0NQkNJG5GvxNskQbl/UfKt/4ddcW1IbF5s39wRGLgFlb14ybgtKexaAEd5jU+yB7e+sV5UxPw7l1eTKIZTx7T9lV3e2IcUzM7FLKHL2dGuNAJ7R5IJiRqTOojW22tmluJyz3189r+bp5RqVvYndKzlPCLq3SXZwT3HOSR6jV1W0Y4dkQVmoco1WO7ZkIUw+Ie04dNGU8jp6VPgeRrm0nmm+V3a1JtamWnbp+0VbfwQxNlb9oS2UMO9kImPSJn2iujdUcbcTdR9lxLC5NF/Nv0PAof2DtPgXQT5jaP106N6R9xNYratzbs9Cupf2vPM7PxDT9KDbW0+K7XGMKBpPJVH+pPpqFR5qvn0VlvRbb0oPiSt7dXZvBRsVeEOUJUHnbtjtQe52iT6h016dKmKLJPmuDc13XNUAaaBDG0MaXL3bh72PgB0HgBp6q5RLqj89SvRMa2hTgaAIj2RukpQPiS5dhPDViip3KSsFm7zMdwrqMtabRBErz9XlGs50tMDcoN4NgLZTiWixWQGVjMToCDzidNZ51lurcMGJq32F86q7m6muwqPdTaJt3RbJ7FzSOgaND64j1juosqkHAdqfKlAFgqjUfb/tax3PsE6XLw15BkgeAm2THprX0WluXN6wuPm4BB7VxyM16ZpkIj2VuvbuWLVxrt4M9tGMG3EsoJibfLWuuLWluXm3coXAJGLgFPvEww+Ft2EJMgLrE5U5kwBrMe01XePwsDRt+yt5NpGpWNQ7M/MoREmYGigZj3Zpy+3K3srnYDgxd8LuGqOcFPbEom3Lxmr2j17a+5W/8ffXQsqktLdy43K1KHioNuXmPb7Ipmty5CdmpJrSvUJKljT5N/oN+6ai/wCEqyl8Y8QvKdo/krn0G/dNcSn8QXrKvwHwK9Ymu8vHrznbP/MXZ+W336Vw6/8AI7xXrLT+BkbkV7ngDCW4+Vdn08Z5rsUY5tsbl5q6nnnTvK2ZqxULzfaZ8tdjlxH/AHjXCqkYzG9evt/4mzuCMN07hOEtE/1wPQLjBfcBXapfAPALy1x/K6N5+6Hd6MEtq9K6BxmjuM6x4HnXLu6YY/Lau/ybXdUpQ7ZkoN3Nmi/f7fmWgrlflsSQk/1RkJjqcvSausqYMvWblWu4AUxodUYbd/5e79Bvu1rXcfxO8FzLP+dniF57aEsk8uJbn0cRZ901yrc/5W+K9HefwP8ABeoE1215NZ28BHwa7PyffIj31Rc/xOWuxnpDI3oBsPFy2Rz4tqP2ixXMt551sL0F7HR3zuXpwbWu0vKLzBufrrz51Xs2fCEe7ut/wmH/ALG3+4K740Xjn/EUJ7zYziX2A5J2R6vO98j1CuPdPx1D3ZL0vJ1Hm6AJ1Oat7A2fnwd5ut1mK6dLXZQegsrH0PW1tH/+fDt1XMq3MXmPYDHltWNs7GcK6lzop1+idG9xJ9VYbapgqA7F1r2jztEjbqPJejg12SvKp00k1pX6aSo44+Tf6Dfumov+Eqyl8bfELyvaR8jc/s3/AHTXDpfEPFesq/A7wK9Xrvrx6Dt7cCVucUDsvE+DAR7wPca5d5Sh2MaH7rv8mXAczmzqNPBM3e22tkFLk5SZBGuUnmI7uvpJp290GDC9F7YGq7nKeu0K/tHelApFmWY8iRAXx11Jq2reNw9jVZ7fkp5dNXIIQfMSEQZrjnKgPVj1PgBJJ7gaw0aZqPhdW5rChTLvRekYDDLZtJaXkiqoJ5nKIk+J513F5Qmc0M75nylv6B++uZffEPBd3kj4HeKTcn8rf+hZ/eu1dY/AfFZ+Vv5G+CK7ihgVPIgg+g6GthEiCuW1xaZC84x+FNp2ttzHXlI6EemuE9rqb42hetpVG16eIaHX9IowO89soOKSrganKSCe8RXSZesI7WRXEq8lVQ7/AB5j0WbvDtzjDhoCE0JJiW6jlyA+/uis1zcc52W6LdYWJpHG/X7Kju5hDexK/IskO56Zv+mnpntehPEVZZUjOM+Sq5VuAGikNdqPwa6K4S8ybmfTXnjqvZs+EIzwGL4WAtP8mxbjxOQBfeRXcqPwUy7uXlKVI1a4ZvKCXfqT19JJJgekkn31wwC4wMyvVuc2m2TkAp7eKvKAFN9QOQUXQB4AAQK0YLj6uKxl9mczh9Aq7eII8CCD7DrVLmuaYK2Me14lpkI43bxnEsLPnJ2D+r5vtUg+uuzRfjpgryt3R5qs5uzZ4Fa2erFnWriKaSp31zKR3gj2iKCJEKTXYSCgzE7m3XRl41sZlI8xuoj5VYm2QaQZXUdyq5zSMPFGZNblyVFeth1KsJU6EGk5ocIKk1xacTTBQrj91Hkmy6kfJuSpH66gz7KwvsR/qV1qXK7gIe2e8ZKkm6+KJgmyg787ufq5BPtFJtjvKsfywI7LfUrf2JsC3hyXk3LpEG4wiBzyoo0VfaTAkmBWynTbTENXJrV31nYnla9WKlYu39itfKlHCwCDmUmeukEVmr24qkGVutL024IAmUm7+x2w7XGd1fOEHZUrGUsepM+f7qlQo80IlV3V0bhwJEQtuavWVZ+1NmJfWGkEcmHMfiPCqqtFtQQ5aLe5qUDLD5IYv7sX1PYNpx3lmtn6uVh76xmxOwrqt5Yb/s30KXDbqX2PlLiWx+jm4xHgWVQp9TVNlk0ZuMqmtys5whgjvRVs7A27CC3bXKo15ySTzZidST3mtoAAgLlOcXGSrGahRQnc3VuSYupEmJVpjpOvOsJsRPxLsDldwEYeK0cZsd2w1qwrqCgQEkGGyrl5AyO+tFajzjcMwsNtc8zUL4lUMBuy6XbbvcRlRs0BSCSAcupPRoPqqujaim7FMq+55QdXZgwwictWtc5Ye3titfZXRlUgQcwJBHMcuutZa1sKjsUwt9pfm3aWxKXd/ZVywXzurKwGizoR118D7hU6NHmgRMqu7uukODsMELbirpWVbGJppKqaEJhNCEmahCSaEJs0IXTQhJNCF00ITs1CF2ahCaxFCEwmhC40ITZoQkJoQkLxVVSsxmTjnE+ikGkpnFrnHleiCI0Iz7juVnMuUbXyOk6gadxI19U+6o0+WKbsIcI1nu/aZoHYu+ErrrEMF16lgCI+sB6a3UbulVAIOswNuSrcwhSzWpQSTQhcGpFCfmpJrYxR1ppIRx+8j27j2+GvZaJk6jmD7CKwVLxzHFsaLsUOTadSmH4jmtbZeO41pbkRMgjnBVip94rax2JodvXLq0+beWbllbZ2+bN0oqq0ASTPM6xp4R7ay17s034QF0bTk4VqeNxIVrYW1vhAeVCspGgMyCND7iPVV1CrzrZWW8tuYqYQZCTbu1DYC5QCWJ59wGvL0io3Fc0gIGqnZWguCQTEKlsbb7Xr3DNsDsM0gnTKVHXvLe40reuasyFK9s2W4EGSVp7UxvBts/MiAB3knT/XhVtapzbC5Z7aga1QMQ/8a3+bT2msQvjtauseR2Rk4oh+EF7Qe0AxZQyg9ZEwe4/xroOJwy3NcVrQH4X5b0PfGlwdba+Ikg+I15GueL8zm1dk8kMIlr0SYe+HUOpkET/6Pj0roggiQuI5pa4tOoWRtnb3BcIgDGJaTynkNOvX2Vkr3XNuwgSujZ8nc+zG4wNii2Pt+5fu8PhiAuZ2BPY6Lz5kmYHgT0qdvWdVkkQFXe2tO3gB0n8LemtKwKNrlc69v20B2YJmCJzVrKZcmV5epWe+MRmNJWsNA0UGLvlACFzS6rziM7BQeR6kUqTA8kExlPogmFT2bthbxXKIzKW1YTpAIA6wTrV1e1NIEk7YUQ6VoXEDc9dQfWpkH2gGqGVHU3YmGCpEA5FQo7IwGrBi5LGQEAEgfcI06npXoOT+UA4YHkCBqTmSs9SltCtBpAIMg9eldpZ0ooQpKSa2MXzppIE3vsZbwb5aj2rofdlrlXrYqTvXoeS34qRbuP3Vzc29KXEP5rhh4B1H/kre2tdm6aXgufymzDXnePZDe0cTnuO/RmMeiYX3RXMqOxvJC71vT5uk1u4K9utiMuIy9LilfWvbX3BvbWqxf2i1c/lenLGv3H7qbe67N1V+SvvYyfcBUb101ANwUuSWRSLt5+yk3Js63rnitsfqjOxHruAfq1rs2xTnesHKlTFWjcF2+GKkpbHTtH0nRfdPtrPfPkhnmtfJNGAah8AhxASC0dnMVB7yFVj++PYe6srqZa0O3rpsrB1RzBqIRZuhis1trZ5oZH0Xk/vZvdXTtH4qcbslwOU6OCtI0dmqu9GzIPGQaHzx3Ho3r6+PprPeUIONvmtnJd3I5l3l+lS2Ptg2FdSJBBKjub8D19HjVdC55thafJXXlhz1Rr2+fhv/AAsi9cZ2Edu5caFHymOvqHMk9AD3VTTY6q+PVa61VltSnYMgEc7E2WMPaCA5mJzO0RnY8z6NIA6ACu01oaIC8rUqOqOL3alXmNRq1G02lzjA3qAEmAq924FVmYwACSe4AST7K8dXqvr1czJ0ECJW5rQ0Kqdq2vld3NWHNwkGRoczAEcxOtLotXdxHijGFE+1LD5QX0JtsphgD5RQmsR55UR4idKkLeuySBvGzdnwQXBR7PawrKLTGfMA7UGFmNR0A51OsK7mk1BlrsSGGclMdrWgCSxAXMTKusZMxbmOnDb6pqrolUxA3bRtj9hPEFIzJeW4mpGqNoyecuoBgdDzHeKiA+i5rvMaFPI5J+EukyHyq0kqgIkIDlUnXrE6aCY6SfXWlcVaQOKTt2ZrFUbhKsitKgpRSTWxi+dNJDO+FibSv8lvcwj7wKx3zZYHbiupyVUiqW7x9kObJxnDN3+tZb6wYBf32rLb1MLH+C33lHnKtPx9/wAKts3Ci7ftWyJUtmb6KDN+9lHrotKeJ5ncpcpVjTpCNSRwzUbObLyedp5PjkbUesAj11XSJp1R4wr64Fa3MbRI+6s7YvBr9xp0zET4L2R7hRWOKqSN6LRuCg0d3uibdmzw8JazaFlNxp6cQm5r6A0equw0BjQNy8xVealQu3lCG0sZnd7jaAkn0AcvYB7q4rnc48nevV0aYo0g3cFutssrs9ARDr5VvS5LOPUHj9UV0bml/hgbFwrK5PSsR/2kfpZmwcVw76EnRuwf1oy/aC+omstm/DUjeulynRx0cQ1bn5I3uKGBBEgiCO8HnXVIBEFecaS0yEAbSw4t3XQGQp0nu5j764VVoa8t3L1ttUNWk152rY3O2eO1iG1YlkQfIUGG/WYjn3ADvnqWjA2mCNq4PKVZz6xadAietS5yivf6HfWDlGrzdEw4A94me5WUxLlWxtgXLboTAdGWe7MCJ99eUpOwPDhsK2HSFl4rYxuZs10Swgwsa50Ykdrl2AAOY7zW1l3gjC3Q/g93eoFs7Uj7ETLo4B0hsoJABJA1PLNlP6vQwQdMdiJw78vH2RgEKXZ+yVtvmDhtXIEARnW2GAM/Ktlv1/DWFe6NVuHDGnCf3wTa2FHiNjBjPEA8/wDNBMO9xmAkx/1Y5Edn1VJl4Wj4d3AAfhItlXcBheGpGbMTlkxHm20t9/XJPrrNWqYyDEf9k/lSaIXWlIusQqhWALMTLOwEKqidAAOvfoNSa73I9SWFmIZbNviqK4zlXVNdhZ1JSTWxi+dNJZm1rHEsuvUqY9I1HvFV1m4qZCvtqnN1Wu7152y6g934R/GuGCvWEArd3MsZrl678kLaHgTFx/cbfsrq2TIZO9cDlSpiqhu4KtvRh8t8no4Df+J+731ku24as7810eTamOhhOzJYz2c4FsT5Rlt6cxnIUn1Ak+qoUG4qoV14/m6DiN0I13kxPDsEDQv2R4Dr7hHrroXb8NON+S4nJtHnK4J0GaCyJIADMTMKqs5OknRQTyFcunTc89kL0NWtTpCXmAp2F/5vEfsr392reYr9/qsou7QbR6eyguKeRBU+IKkeo6g1R2mu7wtgw1GbwUe7MxfFtI/UjXwYaMPaDXeY4OaHDavIVaZpvLDsQht0f8Rc+l/AVxrj+Vy9PYf8dnh+Vvbpf8uPp3P3zXUt/wCJq8/ff8h/itqr1kUOI5cp19fq8fZWLlBpdQcAQN8/3VWU/iVbadgvZuovNrbqPSVIH315Ki8NqNcdAQth0WKuyLgY6LlN5m56hGJue3ihTH9bwrouvKZEfSB56faVWGFNs7HuZlJUZeEisGyzKPaI0Xs8lfl3Cg3dPCQDnJO3Qg+e0IwFWMJs51uWyV0VnJJKaTxdBl114i+OmtVVbljqbmg5mN/d+v0mGmVWxOzLrKQFgm0iCWSJS6zySJbqIjTnPSrWXNIGScpJ0O0R4f3JItK0NkYJrRu5oAa4zLrOjEsZ/WZj66zXdZlTDh2CFJoIlS27QN8sbXmiOIzSYInyaawDyJ7Mx1iu1yO0ikTIju181RX1V4V11QpY8KimtnF86kkq1NCFcRuqxYlbyqs6A2iSB3SLgn2CsXQWbyuo3lWoBEBa2xdn/B7Qt5sxzMxaMslmJ5SYgQOfStbGhrQ0bFz6tQ1Hl52qDbuyfhAXKwRlJ1K5gQeYgEdQOvfVVag2rE7Ffa3j7ecImVn7P3aa3dS491XCEkKLZWSVKgklzyzHp3VGjbNpuxBTub99duEgBWtu7IbEFCtwJlBEFC8zGohljl49KdagKpBJUbW8dbghoBlRbG2CbN3iPcDnIVUBCkZiCxMuZPZA9vfTo0G0phK6vH3EYhELbar1kWFtXYBu3C6XFSYkFC+oESCHEaAVlqWjXuLpXRoco1KTAyAYVrYuz2sKys4cFpEKUjQAjVj3TV1KnzbcMrLcV+efjIhUdp7vPdus63VUNBg2yxmI5hx91UVLNr3F06rXR5SfSYGBoyWlsXAmxaFssHOZjIXKO0xPKT399aKbMDQ0bFirVTVeXnarhNTVSY4BEETUXNDhBE+KYUVmY1GWNPOze8ivF3dE0qpaSCe7TPYtzHSJWFtLjh3ZS+XiqAAW80WMxIA0jP6idDWujzOENcBOE7tZhRMqC5evyYN2fLRo8Tw7Z7ojMXidJmOVWhlD6dm7efxE8UpKn4lxi0m7qGKxmURxmgyI1y5Y6x4VWRTboG8N37RmVBir18FsvEkAkCGggXrcDlGoziecT3VZTbQMYo4bj7IMrdVyLQYgsQgJHUkCTz61zQwPqYZiSp7EzA4bLLFQGJOuYuSDrqx8enLQV7C3pc1TDTE7YELG90lWwKvUVNPjUUIY2pvziLeJu2vg63FW46qF4iuQrEAzDA8ugqLidhH3/IQIUlv+kWzyuWLqkc4uWoB8c+T0enTnWebrYWejvwSn2VobL3lW/bRlt3VYwG7Fu4sx2iqpfz5Z5EjWKi+pdNdk1pHiQU4aot5t5lw9kvbOZiECK9t1JbMeLnE9gBYIB1MmJAp0aty5wD2gDOYPptQQNiE/949+PyVrN39uPqz75rZnKiprm/8AiFVXbDqEbk5S4qtPLKxMH1GiShNw2/2IchRaslidPOUHTxf/AF4VFz8Ikoha+wN6ruJ4nk1AQ24OVhIbMGkZjEQvXv8AVnr3BpRpJlSDZWVgt/MQ9xEa3aAZgNA8693b8a0udAlRR/swNcPbgDlCyT62MD1RVAru3IV7aeFFqy9wEyoJAMRoesVLnShea4LfbEPctKbVoC4yCQr8iQCQc8aTTqVg1jnDZKYatbF7bxQ+EG1ZtsLIuPJDa27RAd5LAEgnks+3SqaFy6phy1ElSLQEN/7xMR83Z9j/AN+tkqC7/eFfiTbs+AAedI59vQQT36iiUKTF743FS1d4NkXbiN2ipkAOVHWSpAB51jurdtw3C4wAZy2qbHYSjHZ22LN8M1t5VWC5iMqknllLc9dPTXlq1rUpEBw1zjX1WtrwVfrMppKElVx2PSyjO50XLmjUjMQBI9dXUaD6rg1o108ki4ASUL4vbpuO5yWriW2OQshOZWUHUE85jXTza9LYWfMDGZkjMd8rHVrSYCzzv5eQwbVoKIGgfQDu7XdXSlVon3h2u2Ht2rilCrzoUdyCJ07LACY0kio4kAysld83gdkfsT/j0sacLL2zenGYpXLa3LyjKxAg3G7LAdCY5n+EV1gZBEa7Uwn4M3MPae7bvWC4ugZFfiXjIK5gDKMNRyBOpOkVF9GnUEOH3CWIjRUr287NHFBaGk5hbGkag5EWfQdB0FNtu1vwkjKNZ+8okqXam2ghtlLWGZWGeOFbZYzlcpEDTsRyHh31GnR7JEuGzXPxCZKpvtS3cuBrlu2ozk9lABBI7JGYiAAYEdTzqxlLBo47P757UElH20N8nCLcUobb6ZWKupHIqwmF/W7xVuMEwjCYlCu1r9hAwtW2sm4mZrasFWQxXKGBMLHaCiQT3cqrewFwJSS7gZit7Uxmtaetif4VgvyMTfP8KxmhRXgtycMUS6OIDazQFI7TASC5IJgMOQjrUzcOiN6WCAjDY1iFGnU/fUwoKXeEf8Jd5EQfc0EVI5BC8W3TuoMSq3FzjOotjO0Kc4gg9dQNI1gVReYuZluWRnLu2q1sStTebEBVvLbe4DcDIQmgZnftI0sZtt1iNY7POqrLHib4cP2h+hWJudYt5rz31zBEgCAdSSToTzhTr0munUdEBUlRbohLuMCNbQrczwGE5IUuCOhMCNe+pOBwo2Lf3l2k2EvoFCRkntIubziNHA4g5cgwFDMhoiJQ3tXafGuobWaFIbtFic4JJbtOxgTpr1PfSfGEyBopAQpH3oxKcVRcOZ7ubOdYy6ZVHIKYWR3DxrILCg7CS3ICI8fyrDUdmrLb2XrzOjEIt105MRwwCNFPMDTU+J5VFnJ1GnhMZifPxSdVcQU3bli/Yus2Khy4hXXlc4cISAcpyhk/OUAlSR31ppMphgbT02KJJmSquztoM820tgux7PbgDwyFSW+sKvVTgAZWdj1dXZLgKuNGVlAj3UKQU1zabtbRDcc5Z/O0gRl07xrqe+oloOqYyUZxT97e00sLU5RRtxlONxHDFyTcu5oJKkq4J0CzGhOp6UnjLNJYlvY10MFygsVJy5hm5aCMwOaY/wDcRUsQQtHAbNvW7ouMr2shGUDJeOo+TcJXLEntTzGh0qL2l7SG5/3uRiA1WveR2cuxRtSQptoAJGXVQInL+PjU6VqGtAd+VU6rOirW9tJYcHh27oWQbbIpVlPNYjkaueAk2UVb6YG1hrS3LdpRhbyoyQo7BC5lQHpzkeg9xrn1aTmv7O1bGPBEFAmEVrxJBhUBVQYfRgeuhjTkNAQNNTVr3QM1SiHcvA5LV3UMOJb5TExMcudc67fic0xv/Ctaq+7uCe1tK15Vi7s+YGJa26OxBHOBAHdMxWwkOEQlHZlew4Z1yArqp5Eagz3Ujkq1HvKP+Euzp2asPwoXgGyly4jCga+Vtf8AyD76oqnFSqE7j9lbtVvb2PCm7AVi15okSVKnzh49kAE9CahZ0zDSfl/STyhm3fKggHnoa6JaDqq1tbjZPha8QSMrwZIKsBIYR1gEfreFJ5gIK2t7dlX8Tft5ArDLkDllRZzE9rMRB7Q9vqqDKjdJQAu2vsjhYfDBhF0MyOOzEKo1BBk+mIrLEY3TrsVk7EM4jDtxHQKSVLkxrzbQ+iIrWzJo8lWdVBdwrrqysoBGpBHWpSDkhF9vDtjg74h+IxEJd5FSBOXKNIkz6zWIf4Ya3Ible0Yhmsa9u49mxxmBZ5IyqYyc4eQZblMD1+OgVw50BR5swViYrEvcbM7FmiJOpMcpNaFSBCQ2SFDd/KDMCYkjoJ0pTnCkm5j3mmkvWNo7Dv4e7eu2bXFvXrlx0Ym2qWlZyRBdhmuHN10GuhIqlxkwkhLEWruGvj4QRxWXNIuBokkAEq0T2evQ1dTDVF2mSjv7euLzRWHygSR7e/01bjIUAwFZmM25dfQHIP6v41EvJUwwBUA8anWoqS9P3punE4HCYVGIyJbaMpjMLRAVmjkQHIiY69AanVAYhIZFAOKuXVZ7bSpVmDA9SSdSB4AAdInvMoxAUlu/Drt1WwdgNnvXoYW11yJIExGgB6nkutQazMO3BIHJG+2cOtnCCzeuLhLYt5FWQ13zSBAQdsiCTBgESY50m84T2ohPJDW6+37zW7mHwqjhqIW7eYNdQaxCnNbJ0mIAHKeVKq5lPN21MAlWr2K2hwjYuhcSrLyA4V6B1ETbPoXNUGtpPzagkhDGDwttcRYLXTZ4Vy2WXEIbbAIwYwy5l5D87LTqMJpvAzJB4hMOzCi3twb+eFJtFiRcBzqSxOmdZWP9a0WjS1sO1gIcZKG7aZiAOZrWTCirWyMVwryPyAbX0HRvcTUXtxNIQiTau23sYqFdioWGAPmltc6g9nOOywMfmwdCapoNluaCqG194GxLK12RAblrOc5ssTyBJUNzy5QQcsm0s3IWTYunMW0k+A01ns6aHQajkJHWpEZQhJi8SW06ChohKFvbrY1ku8JicpXMvcJhpA8QZ0rPcslshW03QUb7OU32CIpcweQn/QrI1riYCvLhql/3P2wr3L182VAJiVOX0sYAHtrpU2v/ANllcRsXlWITI7W5DqrMAyx2gGgMGicpAn11KElpLjEj8lb9dpCfWRAPpgegVCUQvYcfjbOOW5hrtq6otXAGzCFuQWyspDaqInXlIpO1SK8l3m2tZvvb+D2ylu3bFsDTUKzFWUySeyRqxn0VYwRqiFnbLscS/aQKXDuoKrAZhOo1MTHfpUxqg6Ip3/wluzasWreG4HaYy3DLEKMsF0Zi3nA6nupuVbJlBtizmMdOp7h/r76gTCtXou617jSXvWUBGRFLAOxWBAUjUswEd2URzrMGRmkVDvcrYi7wLdlTkOZ3hA5Yk6Bo0XKwaT3juinICFEcVb2f5XD+WxblpcmLVqQdFT/qOASJbs68jFSDhogIUxD4jEs9y4zOx85ieY7pPQd3IU3VGt1ThehbhbtlbPGueRsRna5cIWRHMT08TA8ayvpuqul2inMKLeTe0m3cXAqbloHK15hkU94AJzOPE5V1HZaRVrG06Zw7T6qJBKZ/Rrsu5js74lzdsJ2VtOqlZgQVlewo7kj+FXQolXsR/R9dsK3wdlJaczjsuRrlUA6Aa85nu501HNAu1Ng3LV+8XUhbKlmYqUBVAqKV0AksVg9TJ7zROxSCH766zz79OROseypBNWFcPq56BYET2ECjmOsATOnopHLRCjuWSHKIc8EqCksG1jsxzB6d8imhOuYV00uW7iGQIZSp16QQNTSmUlG2HA5sB7dO6dOR7xPOnKaKtw92BtF2t3XCWrOUllg3PKFotqNRlJBbMeRnnmNMNlRJhetttDC7LtixhrYzfIUyx/rXXMn26+FWNp7lAvjVA28u072JM3nDAckGir6F7/HU1c1gAVZdKB8fhxMEDXkag5s5KTTCpnDNWfm3K7nAi/aaYo4nFLZvvati7ebLxbqoZcyAoEEnWenOoEhErJ3j2Utq1hgstca0968cjLGcghSSNco0/WBjtVKU9qw9nlxcU2jDgyuoGoE9dPbTLsOaCt3bu0cTjmtJdtZHtBgSFYTmy9og8vNpOqtiZUQ0BZ+NUWlyAQfHn6fT91VMJeZTRHubsy3iLCLnupcF/K2RioIcDhy35uuboZI9EzfkU16Xa3Bs5ClwsZ87JcYZoEDM3ntp3k+zSqyHIQvvNuAlt7VvB2XhgxcyzDSAssxgcz11qt+Ocs0JPgo2dctq9lMReuQLNrMIljCsTqInmTIHTWospkGXJrC/pCfFswbF37bgZSLKh1tqSzLKqJzAZD2mMnWNNK0tM5JLB23eu8G2WM2SiMQls20VjJCMSOYAnQwZ8KGsaHTtRK9V3E/4RFssnDbKGZWbMQXUOBIEE9oz3RGsTUwozBRk2JU89O+nCJTb622WGUMpMZSAQesmZmiEIc3u3EtY2wcnkrqBmt5YW3mjlcERB7xqPdTw7QgLwG7hirFGGVlJDBtMpWZX0yIoUlc2fgXZgLVwcQgQqMxY6g6lAVWDB7TCI6HSkUFGGJ3NxzKl7MbjgKxFxgHzgjSXJDoANJy85A5ysMKOJZeI3jxau1u9YQszKzB0KMxEKIbMAEOgIHZNIBPJEHxjFi5f4Vm3Zz2rYtPZUC2SCeJdECOZOXU6ZJA1qdFwJMKD1hbN2mWNxzqSw1MySZJk8zWtrpCqcIVnFYwOsgwRB5+oinKih2+5zZZ5ar4a6iqXGFc0SFH66aIRXvLjQt/EBbkMbzIABCDOwlix6go2vLQ1kIJcrAFrbwY3Df7YvJiE4loLbtCScsC0jHQAyZiPo98UEZShWsfutg2tXFwmHBxDK8ZuJCetyVUgd2uo5TNRDiShD24zm/YvW82Z0KshckiGEZZ5gSvvrPctAcCE0MXM03Q9tHZhlBkkoQwbMhBiezGs6Ma0tcAAhaW493LeeAxJtkjL5wKsrAjQnvHI8+WtSqCQEL3yw964qspt5GUEOzMxMiZNtVQD61QhCDv6T9pX8Hbs3BefI7lGW2qoQcpYFW88SFOmbpzpOa46FCGNhm2dpYe2ZNxzbuSQeTWRfBJ78vf1qltKoHSU1Z/pX2IzYi24aVdIjSQVdVOXlP5QNBI5Me+tDclFSf0b7nPccYh7jDDwuVQSpvEDTMA35IDTXn6OchnqhEW/OHa2Uv2hPDniAHtZQxIeOo1IPpEcqWhSIVLZG9C5BnM6zIg6fjNTDlBETbftZFIMidfRpTkJysrGb03bpi0hCD2keqiUpWH8Q/hGM41wHIVkgqMjtGXnM8iCIHNeY6xzUpMIt2fsTD4NCbdsLEkkLqSBOgGv8fGpaIhA+9O91y7Ye2BwiW5agshBlT3MDExznwNQJkIlAe0do4g2xbuu5SSQrifYzDNHrigKQTLmOOWyh1CIRp3FiQPZHsqVIQSd6i4SrWBGW36da0tEBUuzKg2kw5qSCde6D31FymwKicQZB5MJFQJlWAQm8Q9/30SmiXb2De9dusuUI95rgnzgCWKgx9M99YOl052rp9VVt44/pZbbEuHqvdzPIculPptPvR1VW3jj+lv4K2RaVHnMvKGJDZiS+afQgA8DUOl052qJ5Kr7x/fJUtjWLuHuMVIyMpXnrzBVo5SCOU8iajVuabxtUuqq8aj19lo7Ls2kPat5ZksQSwJPcpOgiqalcOR1VX7vX2VzH28PxkvWCylpF9MoAcEHtAyY1gleR586nTugG4XI6qr93qizdnfK3ZwyWr2dnSQCqiCskrzboDHqqzpbAEdVV+71WN/SNtu3tDDLatBlZbyvLgAQEdTyJ17dJl4MWYyR1VW7lj7LhMdbxjXQMiIuTIzebhhhzB000zeumbtpaRMHwR1XX7vVF+0N48NdtkO7uw7SeSyAMOUkXM2UyQYIkEjkarFdupcT5Qg8l19w9VWbfIhIy2zpGVUNtYOmup0UcgOfeKuF5TCj1Vcd3qqe6W3wgvfD3e6WKG0cocW8obzVOijUaCZjXxYvKZ1n0R1VX7vVVMf8BusWXi4diZPDQMjac8hOhnu//q6VS7/RI8k3Hd6qxs/GYW2Ia7db0Wgs+ntGmLun/Qjqi47vVEWz968BbAAF3TvST+9pUumUu/0QOSbju9V2K35s5pUOV6gpHsOb+FHTafejqm47vVSnfbCHmbvj2J/8qXTaXf6I6puO71WHvDtjBXkc20JuhQbZa2B2gwOpnQQCDHfSN3S7/RLqi47vVA2LV8TcDYjKEUEKlsZRqZj26k8zEeIXS2bJU+qa40j19lmXdluWkREDr4R3cqky8pgZyjqmvGz19leWwwWNJ5c6u6wpRt9FV1NcTs9fZVMTgHblHt/9VE39I71NvJFwN3r7KqdkXO9fafwqHTKfep9VV+719lINlP3ipdMp96Oqq/d6+yKbnOuSvQhcEMTBiYmNJ5xPfr76UJSJhOeywAYqwU8iQYPoPI0QYmEBzSYBzTVsMVLBWKjmwBIHpPIUAHWEF7QYJzTmwzjLKMM3mypGaeWXTX1UFp3IFRpmCMtc13wZ5K5GlQSRlMqBzJESB6aMJnRGNsTIzTRhnkAI0sJUZTLDoQI1HiKMJ0hHONiZGSW3hnZsqozNr2VUltOeg1phpJgBBe1okkQus4R2JCo7EcwqliPTA0owk6AodUY0ZkDzSNh2AJytlUwTlMA9xMQD4UoKA9sxISnCXJC8N8xEhcrSR3gRJHjRgdMQfRLnGRMiPFNfCuJBRwVEsCrDKO86aDxNGE7lIVGGIIz705MDdPK1cPLkjHnqOQ608Dtx9EjVpj/YeoUFy0QcpBDDoQQfYdaUGYUw4ESDkpLmDuLGa26yYGZWEnuEjU0y124qIqMOhHquuYS4pAZHBPIFWBPoBGtGF0wQUCowiQR6pvwdtey2hynsnRvkn+t4UoO5PG3eN/lvXJhXZiqo5Yc1CsWEc5AEimGuOUJGowCSRHio+EYJgwDBMGAe4noaUHVSxCYlSXcHcWM1t1kwMyMsnuEjU0yxw1BURUY7Rw9Uz4M+bJkbP8nKc3f5sTSwmYhPG2MUiN+xKMBdLZBauF4nIEYtHfliYphjpiDKRqsAxYhG+RCgdCCQQQQYIIggjoR0NCkCCJCZFNC0rg1pFQCIscxubPwoCqDxriAKMuY5VAJ72J5nrWl/aosA3rn04Zc1CSdAc1o74lRhbVpYK2b7WgR1KWlzn65arLqMAA2GOCpsJ55znakT6lJufaz4HGWhzuSq/S4LsvvWi2bioubv/SL5+C4pv3fta+2LIbG7OUckNwfsG/l1bVE1meay0HEW9U744qLZ7L/tK7dPmXsGtw/RcWg33GkwDn3d4lSqE9Ea3aHEfdQpZ4GNw5f/AO2wBZj/AGa3EJ99IDDVE7GqRdjt3R/s/wC+abbw72720xaOW5ns5TmyRxL2aM3QEMJoYCHVMOsj9pve11Oji0h0+QhdgeKbm0iWXC3TwSTxIW2S0nygHUHn/WpMxf5Nhy8k6mACjALhnszPkm7vYU38BibTNna5iH7UzmZRbcsD1nKTPjTotx0i07/0ldVObuGvAiGj8rTxlzNtXDsDH/D3IPdBugVYf5x/4lUMEWbv/ILI3WQtdxaX7y3y9m3bNxXNxTxGCCGPdn91U24JLw4zkBK1Xbg1tNzG4YJMRGkK1hMRcTaATOyg4RSyhiBmWxoSOUg9amHO58icsKpLWm1DozxcEAWbrXLqO7M7F0JZiWY6gak86wMcS8E6yF3KjQ2k4NECCvQt5sR5Rbb3kuOdo2XRA+ZraBAsFfze1On9bxrfVcMQBOeILiW7DgLg0gc2QTGROfrkpNtluLhQ7i4TtIlSCXCKGAFsn81gfzak/wCJs/MVGjGCpAjscd6r7FtB7eMQ8zj2ZfTbbjfu22qNASHD6vtCdy4tcw/+2B6gj8qri8S1lcfctllb4cgJQkMVDE5ZHQ93jUC4sDnD5v0rmsFR1NrtObOvnms/aWI4uEx9wIbefFWmyMIKyDII75++oOOKm4xHaH4VrG4K1NszDDn6rd3wxMcZHvIxbEYY27QfM9sBFzyn5kmT6/Gr6zhME/7DL0WS1YSA4NMYXSYyOvrsVDDf/Xm+nc/+A1Uz/ku/uxX1P/T2+X3VPYeIf4Tes3MSty7etBLd9bjOM4IdU4nMA8j46UqLjjLSZJAz8FO5YOaa9rIAJkERrthDW8GJa7ib1x04TM5zJM5SOyRMCdRWeo7E8kiF0bdgZSa0GRGqzagrlpXOdJQC0/8Aa0YezbTMLlq81zNAjWMseII6irjVhjQNQZWbo81XOdo4AKztHeN7+FW1cYs/FLM2VACsDKNBzmTyoqVy+mGnWVXSs206xe3SMtU/drbyYZYZWJ41t+yBGUKysNSNYapUK7aYg71G7tHVnSCNI85VxN6bfEtXSrlra4rmFIz3nLJ15ANr/Gp9JbiDtwPFVGxfhLZGZb6AKDE7xo8sVKu2CuYc5FVVDFpQqAdFA9ndSNwDntwx5qbbJwynLGHeX7VrGb3W2uveVCXbCrZAdVKZi+Z8wnVfv7qk65bJcBshVssHhjWOOQdOWvl3qO7vFYuPf4guKt+1YDlFWQ9ogmFJjKYj+FHPsLiTMGPUJizqtY0NiWl3oUxt4MPcu403ReFvE8KMgTOuTUzJjmPGo86wl+KYdCl0Ws1tPDEtnWYzSbu7yWsKFWLjKuJuXOSybbWTbUHXz5gnpzopXDaYjvPoi5s6lZ2LL4QPOZ9E3CbyWxiMNdcPFvDm28ASWOeSsnUdsc4obcNxhx3Qh1k/mnMEZukeCp4TadjD8cWOKQ6WxbNwLmDo4c5spiNOlQZUZTxYZ2R5K2pQq1sJqRlMxOhCv4jee02PbEhXCG0UiFzSUy8piJ8ama7eeL9kQqhZVOjinImZQnhnyspP5rKT6iDWVnZIO6F06jS5pA2grV2htVLmOOIAbJxkeCBmhSpOkxOnfVpqA1ceyZWZlBzbbmtsEesrUu7zWiyHK/ZxzYjkPMJmOfn+HLxq412yO5xKyiyqAHTNgb5pmz95bdpi0PrjTf5D8myOjDn50Py5eNRp12t/+RPkU6tk94jL4A3zBBS2dv4dmxAui6LdzELfQoFLdlpysCYEiNRTbWZJxTrKH2lUBpbEhuEz91U2lt9b1rFrlYNfvpcXkQFUEQTPOI6VF1YOae8yrKdo5j2Gcg0jzzVbb21Ev4176BgjPbIBAzQqop0Bj809ahUqB1XGNJCso0HMt+bOsEesrYfb2EXHLi045lnLqypADWygyQ3OT1NXc7SFTGJWXotc0OZOHu13zmqOzNpYWy162pv8G4tqHIQ3Fa1cz8gQIPKZmo0302EgTGXBW1qFeoGuOHEJ3xBELH2/jxiMRdvAZQ7kgdQOQmOumtUvdjcXb1rt6XNUmsOxZ8VFXLRuChQC2cLu8H4c3cpe0bp8mxyqCRzntHTkKvbb4oz1E6LE+8LZ7OhjVKd22Ckm4si4UiDyF4WC0/TPLupdHMTO2OMI6a3FEbJ4Yo9FDtzYD4ZQzMDNy4gABHmGM3oNKrQNMSSp2922s4gDYD6qxZ3ZzsipeDZ0tv5jCFuXVtLz8WJ/V8akLaTk7cdN6rdfYQS5uhI1GoErLxuBFu1afPLXFLBMp0XMyzm5HVDpVTmYQDOq00q2N7mxkMpn8LVv7pXFy9tTmdUXQiS1zhg+jr6KvNq4bVlbyix3+p0nhPsmW92ixaLqEBEZTlYZ86O4Ec1MW25+FIW5zzTN8BEt2kHPSCB56qHBbvG5d4XEVfJ2nzFSR5U2wqwNed4CfA0m0CXYZ3cVN94Gsx4dpHpP6Sf7D8k9w3U7AGmslipYpPQwDHfSNDsl06IF32wzCc/tMSq9nZOazxS6qSxVUM5mhkViPQbg07gT0qLaMtDp1/cKbrnDULIOQzPkT+Fcxm7fC4ma8uW2mbMEcyeK1nLHMdtDryjWm63wzJ07lXTvceEBuZO8bgfsU34uERxLqpOHGI81m7JmRp1ED20dHI1MZTojpk/C2e1h12+6Sxu3mucPjICLSXGlWhOJw8oJ6/lVJI0ABqQt5dhlM3sMx4TmYGe6f0qGO2etu1auC4H4ilgoVlKgMVMk6HtKR6pqp7A0AzMq6lWL3OaWxHetLF7pXLYkup8pZtiAdTdAIPoEwatdaubt2geqzs5QY/QbCfRRXt2LirebOsWXuI2h14do3ZHgQsDxIqPRzDjOn/akL5pc1sfFHEwlO7TBgGuKBFwk5WMC1ZS8xganS5EDqDTNsQczv4JC+DhIbu27yR+FEm77EWWzrkui+Q0N2VsTmYiJ1CyBSFAmDORngpm7AxCMxHqf0pl3Z1y8dMxvJZACuQTc1UzERl19Uc6fR9mIax/fJQ6dlOAxGLUaaff9puF3Za4D5RVPDtuAQxniK7hZHIxbOtAtyduyUOvmtPw7SPQgflNw+7ee4tvjKCbSXW7DHIH4eRfEnijUcoNAt5dhnZOn93ode4WF+HKY1Gyf0sS/ZKMyHmrFTHeDB+6qYgwtrXYmgjaoopprSYVFQW5g94Tba2QbkW7BtgBoAcknOonTprz0rUyvBBzyELDUs8YIykuny3Kc7ft5SAjg8UsPNgIcSMR3+dpljl40c+2Ijb+ZUOhvxTI0jzw4fRQ7y7eXFIihWBUzrGvZA6HnIJpV64qAAKdnaOoOJJGf7Umyt4VsujQ/Zs2bZywCeHeFx+vIqCPGdabK7Wme4D0Ua1m54IkfE4+oyWbtHGrcsWLYNybalSpjh6u7Zl186GA5dKqqVA5oGeXotNGk5lRzjGfrsyWziN61ZMOAjTau2HPLtC2kOAZ6tqKvddAxloVjZye4F+YzBA8yo7G8VtMygXCht27fJQWVLd1DmXNGrXAYk+bSFw3MZ7BwKZsnugyJkn1IO7uTMFtywl1bhF38lZRgFTRrLWWGUl9VPBPOIkaGgV2B2LPZwUn2lVzMAjUnbtnu71nYPaNtbOIRlYvdmIgrzBXNJ0KsCQQCTmI0qoVGhjgRmf7wV76DzUY4HIf0+qnwW2ETCm0wbNmJEBSuty0+bMTIIFthAGufnUmV2tYGn+5yq6tq51YvByj8EK3jt5Eu8YzeQ3LZQMsZtL9y4obtDs5GVD6DzFSfXa6dRI/arp2b2YdDBngBu3iUzaW8Nq5OVGWLN6yOXJggtk66ea0gd4ilVrtdMDYR6wnRs3siSPia70mfultbfs8Zbj8ZgLKJlIUhcqoroozwUuKrgk8i8wakK7MWIzp/fVI2lXm8AgZz94OmoWDjMUHtWEAINtGUzyJa67iPCHFZnuxNaNwhbqdMte5x2meEIqv74Wm4YKXIS4j8l1yMWH530R6jWw3bDsK5bOTqjZzGYjb3d3iqb7zWyl9QjjjW2EaEKzYe3amSZIzW215w1QNw0tcI1/QCubYvD2GR2SPTET+QkxG8iSGti4rZL2uilXuWEtLlIbkDbnNodeWlJ1yCZbOh9Shlk4CHRqPQEn86JF3jtG3aRludhWVn0YniWXt3GgtzzsCOUiZg0+kNwgGf6P2joTw5zgRmZjwMjgq1nbNpHBt22VFxVq8FEDsW1Kkc9GJ17tedQFZoOQyxT5RCsNtUcO06ThLZ75lWcNvHbtllAuFDbtW+SgsqWriNmXMQJa4DEnzamLhonXQDgVW6ye6DImSfUg/hNw28q27lu4DeOWxbtZdAFKGzmydrzWFpp0GrDTnQLkB2LPSPsm6yc5hblqTPrrlslDWKYM7FRALMQO4EyB7KzHMldBgIaAdygIpKcrSYUlBNimmnUkk0ihNSYTCvdbJbUsx6D7yeQHiak1jnGGhQqVGU24nmAtM7r4n5C/XT8av6HV3LJ1lb7+CT4r4n5K/XX8aXQ6u5HWVvv4Fd8WMT8hfrp+NPodXdxR1jb7+BTTuvifkL9dPxo6JV3J9ZW+/gUnxYxPyF+un40uh1d3FHWVvv4FId2cT8hfrp+NHQ6u7ijrG3+bgV3xZxPyF+un40dEq7uKOsbffwKQ7s4n5C/XT8aXQ6u7ijrG3+bgUnxYxPyF+un40+h1dyOsrf5uBXDdjE/IX9on40+iVd3FHWNv8ANwK74sYn5C/tE/Gl0OruR1lb/NwK74r4n5C/tE/vUdDq7uKOsrf5uBXfFfE/IX66f3qOiVd3FHWVvv4FUsfsq7ZjiIVB0BBDCe6QTr4VVUpPp/EFfRuaVb4DKqiq1cmUJriKEJAKaE000Ir4eFPVB6r5+9xWrDR/s/tcybkb/wD6/pILGG+Un1bn8btPDR3/AH/aRfc7jw/S74Ph/lL7G/jdowUd/wDfVHOXO48P0mNh8P8AKX3/AOLRgo7+PunzlzuP98lv7q2bYFw24JlQY7tTHnN/oVqtmsE4Vzr99Uloqf3gFf2ziuFYu3BMqjFYUsc0dnsgGe1Falz0N7R2viUfCDMUV7Ge6SgHblJEm20HtN2YHLmIoTWimIxDY64gJFi2LR5IAc6sTqRmOoHI6UIWdhNoYs4fF3nmUXE8IZUAm2zC2coXMdFHOQZoQqtvbWLGExbt+VtcLhhra5+0qFiVUZWU5jlI7jOooQrmM2pfTBfCLbLde2xLpAIuLMZAVQQ2oIIHSPGhCIMBbcIgusHuQM7AZQT1gDkO6hJC+6e3cRdM4sG2ODnTsaXAHYXHJGqsIAydxnWdBNbu3cWyYS9ds6utpnTSZIWV7PX0UIVQ7WZ3wfCOZLr3FunKfzbLN1HZ7YFCFR3f2zibmJKX1yWs2IW2Qo8qbd3KAx/MhIj5UEzpBEKvsfbmJfB4i67A3ksu6rlGjKHiUCg9F0JM0kLW3Tx9+6L3wjQo6BQyhXg21Yk5eyVJJykdOeopoWpte0rWbgfzcsnpyMjUkdfGqqwaWHFor7Zz21QWaoO+C2O/7S/4lc/BQ38fddnnbndw9knwbD949o/hdowUN/H3T5y53cP/AMpGw2H+UP8AX/7aMFHfx90c5c7j6eyQYfD/ACl9j/wu0YaO/wC/7RzlzuPD9Jpw+H+Un1bv+LRho7/v+0Y7nceH6URWsi3puWhEpIpITctCavbI2i+HYssEEQynke7lyI6Hxq6jWdSMhZ7m2ZXbDvIra+OP6D/u/wAutPTz8vH2XP6oHz8PdJ8cv0H/AHf5dPp5+Xj7J9UfXw90344D5g/tf5dHTz8vH2R1R9fD3SfHEfMH9t/Ko6wPy8fZHU/18PdJ8cR8wf2v8ujrD6ePsjqf6+Hul+OA+YP7X+XS6w+nj7JdUfXw913xvHzB/a/y6fWH08fZHVH18Pdcd7x8wf2o/wAOjp/08fZHVH18PdId8B8wf2v8ujrD6ePsjqj6+Huu+OI+YP7X+XR1h9PH2R1R9fD3XNviPmD+1/l0usPp4+yOqPr4e6745D5g/tv5dHWB+Xj7J9T/AF8PdO+OI+YP7b+VR1gfl4+yXVH18PdZu2N4nvrkCC2nUZsxaOQJgaTrEdKprXTqgjQLVbWDKDsUyVjRWVb0kU0JCtCE2mhOy00sl//Z">
            <a:extLst>
              <a:ext uri="{FF2B5EF4-FFF2-40B4-BE49-F238E27FC236}">
                <a16:creationId xmlns:a16="http://schemas.microsoft.com/office/drawing/2014/main" id="{047E449D-E3BB-AE4B-B250-D8BDB7DD545F}"/>
              </a:ext>
            </a:extLst>
          </p:cNvPr>
          <p:cNvSpPr>
            <a:spLocks noChangeAspect="1" noChangeArrowheads="1"/>
          </p:cNvSpPr>
          <p:nvPr/>
        </p:nvSpPr>
        <p:spPr bwMode="auto">
          <a:xfrm>
            <a:off x="155575" y="-2381206"/>
            <a:ext cx="3381375" cy="4933950"/>
          </a:xfrm>
          <a:prstGeom prst="rect">
            <a:avLst/>
          </a:prstGeom>
          <a:noFill/>
        </p:spPr>
        <p:style>
          <a:lnRef idx="0">
            <a:scrgbClr r="0" g="0" b="0"/>
          </a:lnRef>
          <a:fillRef idx="0">
            <a:scrgbClr r="0" g="0" b="0"/>
          </a:fillRef>
          <a:effectRef idx="0">
            <a:scrgbClr r="0" g="0" b="0"/>
          </a:effectRef>
          <a:fontRef idx="major"/>
        </p:style>
        <p:txBody>
          <a:bodyPr vert="horz" wrap="square" lIns="91440" tIns="45720" rIns="91440" bIns="45720" numCol="1" anchor="t" anchorCtr="0" compatLnSpc="1">
            <a:prstTxWarp prst="textNoShape">
              <a:avLst/>
            </a:prstTxWarp>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endParaRPr lang="en-US"/>
          </a:p>
        </p:txBody>
      </p:sp>
      <p:pic>
        <p:nvPicPr>
          <p:cNvPr id="13" name="Picture 12" descr="http://ecx.images-amazon.com/images/I/81As3fTZ7SL.jpg">
            <a:extLst>
              <a:ext uri="{FF2B5EF4-FFF2-40B4-BE49-F238E27FC236}">
                <a16:creationId xmlns:a16="http://schemas.microsoft.com/office/drawing/2014/main" id="{F6496136-A30C-E54A-85EC-709C197DF23F}"/>
              </a:ext>
            </a:extLst>
          </p:cNvPr>
          <p:cNvPicPr>
            <a:picLocks noChangeAspect="1" noChangeArrowheads="1"/>
          </p:cNvPicPr>
          <p:nvPr/>
        </p:nvPicPr>
        <p:blipFill>
          <a:blip r:embed="rId9"/>
          <a:srcRect/>
          <a:stretch>
            <a:fillRect/>
          </a:stretch>
        </p:blipFill>
        <p:spPr bwMode="auto">
          <a:xfrm>
            <a:off x="603402" y="3381908"/>
            <a:ext cx="2109318" cy="3077821"/>
          </a:xfrm>
          <a:prstGeom prst="rect">
            <a:avLst/>
          </a:prstGeom>
          <a:noFill/>
        </p:spPr>
      </p:pic>
    </p:spTree>
    <p:extLst>
      <p:ext uri="{BB962C8B-B14F-4D97-AF65-F5344CB8AC3E}">
        <p14:creationId xmlns:p14="http://schemas.microsoft.com/office/powerpoint/2010/main" val="15844160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E39E3-E649-8E47-808F-3F220E0FE304}"/>
              </a:ext>
            </a:extLst>
          </p:cNvPr>
          <p:cNvSpPr>
            <a:spLocks noGrp="1"/>
          </p:cNvSpPr>
          <p:nvPr>
            <p:ph type="title"/>
          </p:nvPr>
        </p:nvSpPr>
        <p:spPr/>
        <p:txBody>
          <a:bodyPr/>
          <a:lstStyle/>
          <a:p>
            <a:r>
              <a:rPr lang="en-US" dirty="0"/>
              <a:t>Example of Team Problem Solving</a:t>
            </a:r>
          </a:p>
        </p:txBody>
      </p:sp>
      <p:pic>
        <p:nvPicPr>
          <p:cNvPr id="4" name="Picture 5" descr="MCj02956950000[1]">
            <a:extLst>
              <a:ext uri="{FF2B5EF4-FFF2-40B4-BE49-F238E27FC236}">
                <a16:creationId xmlns:a16="http://schemas.microsoft.com/office/drawing/2014/main" id="{FA663786-A4B9-2E41-9D09-12A932E8FE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0100" y="2823467"/>
            <a:ext cx="1928813" cy="18526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254192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Box 32"/>
          <p:cNvSpPr txBox="1"/>
          <p:nvPr/>
        </p:nvSpPr>
        <p:spPr>
          <a:xfrm>
            <a:off x="501924" y="2675343"/>
            <a:ext cx="8030818" cy="1015663"/>
          </a:xfrm>
          <a:prstGeom prst="rect">
            <a:avLst/>
          </a:prstGeom>
          <a:noFill/>
        </p:spPr>
        <p:txBody>
          <a:bodyPr wrap="square" rtlCol="0">
            <a:spAutoFit/>
          </a:bodyPr>
          <a:lstStyle/>
          <a:p>
            <a:pPr algn="ctr"/>
            <a:r>
              <a:rPr lang="en-US" sz="6000" b="1" dirty="0">
                <a:solidFill>
                  <a:srgbClr val="B7D452"/>
                </a:solidFill>
                <a:latin typeface="Century Gothic" charset="0"/>
                <a:ea typeface="Century Gothic" charset="0"/>
                <a:cs typeface="Century Gothic" charset="0"/>
              </a:rPr>
              <a:t>Questions?</a:t>
            </a:r>
          </a:p>
        </p:txBody>
      </p:sp>
      <p:sp>
        <p:nvSpPr>
          <p:cNvPr id="34" name="Rectangle 33"/>
          <p:cNvSpPr/>
          <p:nvPr/>
        </p:nvSpPr>
        <p:spPr>
          <a:xfrm>
            <a:off x="327546" y="1657350"/>
            <a:ext cx="8379574" cy="3037480"/>
          </a:xfrm>
          <a:prstGeom prst="rect">
            <a:avLst/>
          </a:prstGeom>
          <a:ln w="28575">
            <a:solidFill>
              <a:srgbClr val="292A1E"/>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35" name="Rectangle 34"/>
          <p:cNvSpPr/>
          <p:nvPr/>
        </p:nvSpPr>
        <p:spPr>
          <a:xfrm>
            <a:off x="3514725" y="857251"/>
            <a:ext cx="2114550" cy="12841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39" name="Picture 38"/>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090110" y="1123422"/>
            <a:ext cx="963781" cy="963781"/>
          </a:xfrm>
          <a:prstGeom prst="rect">
            <a:avLst/>
          </a:prstGeom>
          <a:noFill/>
          <a:ln>
            <a:noFill/>
          </a:ln>
        </p:spPr>
      </p:pic>
      <p:pic>
        <p:nvPicPr>
          <p:cNvPr id="8" name="Picture 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886029" y="6243673"/>
            <a:ext cx="1821091" cy="561340"/>
          </a:xfrm>
          <a:prstGeom prst="rect">
            <a:avLst/>
          </a:prstGeom>
        </p:spPr>
      </p:pic>
    </p:spTree>
    <p:extLst>
      <p:ext uri="{BB962C8B-B14F-4D97-AF65-F5344CB8AC3E}">
        <p14:creationId xmlns:p14="http://schemas.microsoft.com/office/powerpoint/2010/main" val="95616891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5F8531"/>
                </a:solidFill>
              </a:rPr>
              <a:t>Thank You!</a:t>
            </a:r>
          </a:p>
        </p:txBody>
      </p:sp>
      <p:sp>
        <p:nvSpPr>
          <p:cNvPr id="3" name="Content Placeholder 2"/>
          <p:cNvSpPr>
            <a:spLocks noGrp="1"/>
          </p:cNvSpPr>
          <p:nvPr>
            <p:ph idx="1"/>
          </p:nvPr>
        </p:nvSpPr>
        <p:spPr>
          <a:xfrm>
            <a:off x="457200" y="2198383"/>
            <a:ext cx="8229600" cy="3927780"/>
          </a:xfrm>
        </p:spPr>
        <p:txBody>
          <a:bodyPr/>
          <a:lstStyle/>
          <a:p>
            <a:pPr marL="0" indent="0" algn="ctr">
              <a:buNone/>
            </a:pPr>
            <a:endParaRPr lang="en-US" sz="2800" dirty="0"/>
          </a:p>
          <a:p>
            <a:pPr marL="0" indent="0" algn="ctr">
              <a:buNone/>
            </a:pPr>
            <a:r>
              <a:rPr lang="en-US" sz="2800" dirty="0"/>
              <a:t>Robin Klein</a:t>
            </a:r>
          </a:p>
          <a:p>
            <a:pPr marL="0" indent="0" algn="ctr">
              <a:buNone/>
            </a:pPr>
            <a:r>
              <a:rPr lang="en-US" sz="2800" dirty="0"/>
              <a:t>Oregon Manufacturing Extension Partnership</a:t>
            </a:r>
          </a:p>
          <a:p>
            <a:pPr marL="0" indent="0" algn="ctr">
              <a:buNone/>
            </a:pPr>
            <a:r>
              <a:rPr lang="en-US" sz="2800" dirty="0"/>
              <a:t>503-984-3974</a:t>
            </a:r>
          </a:p>
          <a:p>
            <a:pPr marL="0" indent="0" algn="ctr">
              <a:buNone/>
            </a:pPr>
            <a:r>
              <a:rPr lang="en-US" sz="2800" dirty="0">
                <a:hlinkClick r:id="rId3"/>
              </a:rPr>
              <a:t>H.Robin.Klein@gmail.com</a:t>
            </a:r>
            <a:endParaRPr lang="en-US" sz="2800" dirty="0"/>
          </a:p>
          <a:p>
            <a:pPr marL="0" indent="0" algn="ctr">
              <a:buNone/>
            </a:pPr>
            <a:endParaRPr lang="en-US" sz="2800" dirty="0"/>
          </a:p>
          <a:p>
            <a:pPr marL="0" indent="0" algn="ctr">
              <a:buNone/>
            </a:pPr>
            <a:endParaRPr lang="en-US" dirty="0">
              <a:latin typeface="Mission Gothic Thin"/>
              <a:cs typeface="Mission Gothic Thin"/>
            </a:endParaRPr>
          </a:p>
          <a:p>
            <a:pPr marL="0" indent="0">
              <a:buNone/>
            </a:pPr>
            <a:endParaRPr lang="en-US" dirty="0">
              <a:latin typeface="Mission Gothic Thin"/>
              <a:cs typeface="Mission Gothic Thin"/>
            </a:endParaRPr>
          </a:p>
        </p:txBody>
      </p:sp>
      <p:sp useBgFill="1">
        <p:nvSpPr>
          <p:cNvPr id="4" name="Rectangle 3"/>
          <p:cNvSpPr/>
          <p:nvPr/>
        </p:nvSpPr>
        <p:spPr>
          <a:xfrm>
            <a:off x="457200" y="6482080"/>
            <a:ext cx="211916" cy="18288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513809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2259FB-D729-3C42-BEA2-CD9EAE755227}"/>
              </a:ext>
            </a:extLst>
          </p:cNvPr>
          <p:cNvSpPr>
            <a:spLocks noGrp="1"/>
          </p:cNvSpPr>
          <p:nvPr>
            <p:ph type="title"/>
          </p:nvPr>
        </p:nvSpPr>
        <p:spPr>
          <a:xfrm>
            <a:off x="457200" y="345559"/>
            <a:ext cx="8229600" cy="937005"/>
          </a:xfrm>
        </p:spPr>
        <p:txBody>
          <a:bodyPr/>
          <a:lstStyle/>
          <a:p>
            <a:r>
              <a:rPr lang="en-US" sz="5400" dirty="0"/>
              <a:t>Plan-Do-Check-Adjust</a:t>
            </a:r>
          </a:p>
        </p:txBody>
      </p:sp>
      <p:pic>
        <p:nvPicPr>
          <p:cNvPr id="4" name="Picture 6" descr="Related image">
            <a:extLst>
              <a:ext uri="{FF2B5EF4-FFF2-40B4-BE49-F238E27FC236}">
                <a16:creationId xmlns:a16="http://schemas.microsoft.com/office/drawing/2014/main" id="{03A05325-C6B8-DE41-A7A1-726F73A7C2CD}"/>
              </a:ext>
            </a:extLst>
          </p:cNvPr>
          <p:cNvPicPr>
            <a:picLocks noChangeAspect="1" noChangeArrowheads="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67878" y="1711771"/>
            <a:ext cx="8808244" cy="38719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69065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6F340A-D6D0-E143-81C4-A1DCA494680C}"/>
              </a:ext>
            </a:extLst>
          </p:cNvPr>
          <p:cNvSpPr>
            <a:spLocks noGrp="1"/>
          </p:cNvSpPr>
          <p:nvPr>
            <p:ph type="title"/>
          </p:nvPr>
        </p:nvSpPr>
        <p:spPr>
          <a:xfrm>
            <a:off x="457200" y="216971"/>
            <a:ext cx="8229600" cy="937005"/>
          </a:xfrm>
        </p:spPr>
        <p:txBody>
          <a:bodyPr/>
          <a:lstStyle/>
          <a:p>
            <a:r>
              <a:rPr lang="en-US" sz="5400" dirty="0"/>
              <a:t>Making Good Decisions</a:t>
            </a:r>
          </a:p>
        </p:txBody>
      </p:sp>
      <p:sp>
        <p:nvSpPr>
          <p:cNvPr id="6" name="Content Placeholder 2">
            <a:extLst>
              <a:ext uri="{FF2B5EF4-FFF2-40B4-BE49-F238E27FC236}">
                <a16:creationId xmlns:a16="http://schemas.microsoft.com/office/drawing/2014/main" id="{89230796-39A4-0046-BE7E-5D5B34ABFB45}"/>
              </a:ext>
            </a:extLst>
          </p:cNvPr>
          <p:cNvSpPr txBox="1">
            <a:spLocks/>
          </p:cNvSpPr>
          <p:nvPr/>
        </p:nvSpPr>
        <p:spPr>
          <a:xfrm>
            <a:off x="519953" y="1330426"/>
            <a:ext cx="8166847" cy="4525963"/>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0" indent="0" algn="ctr">
              <a:buFont typeface="Arial" pitchFamily="34" charset="0"/>
              <a:buNone/>
            </a:pPr>
            <a:r>
              <a:rPr lang="en-US" sz="4400" b="1"/>
              <a:t>WRAP</a:t>
            </a:r>
          </a:p>
          <a:p>
            <a:r>
              <a:rPr lang="en-US" sz="3600" b="1" u="sng"/>
              <a:t>W</a:t>
            </a:r>
            <a:r>
              <a:rPr lang="en-US" sz="3600" b="1"/>
              <a:t>iden Your Options</a:t>
            </a:r>
          </a:p>
          <a:p>
            <a:r>
              <a:rPr lang="en-US" sz="3600" b="1" u="sng"/>
              <a:t>R</a:t>
            </a:r>
            <a:r>
              <a:rPr lang="en-US" sz="3600" b="1"/>
              <a:t>eality Test your Assumptions </a:t>
            </a:r>
          </a:p>
          <a:p>
            <a:pPr lvl="1"/>
            <a:r>
              <a:rPr lang="en-US" sz="3200" b="1"/>
              <a:t>seek non-confirming information</a:t>
            </a:r>
          </a:p>
          <a:p>
            <a:r>
              <a:rPr lang="en-US" sz="3600" b="1" u="sng"/>
              <a:t>A</a:t>
            </a:r>
            <a:r>
              <a:rPr lang="en-US" sz="3600" b="1"/>
              <a:t>ttain Distance Before Deciding</a:t>
            </a:r>
          </a:p>
          <a:p>
            <a:r>
              <a:rPr lang="en-US" sz="3600" b="1" u="sng"/>
              <a:t>P</a:t>
            </a:r>
            <a:r>
              <a:rPr lang="en-US" sz="3600" b="1"/>
              <a:t>repare to be Wrong</a:t>
            </a:r>
            <a:endParaRPr lang="en-US" sz="3600" b="1" dirty="0"/>
          </a:p>
        </p:txBody>
      </p:sp>
    </p:spTree>
    <p:extLst>
      <p:ext uri="{BB962C8B-B14F-4D97-AF65-F5344CB8AC3E}">
        <p14:creationId xmlns:p14="http://schemas.microsoft.com/office/powerpoint/2010/main" val="24941558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3F8D3E-EF80-B84F-A775-5BDC3BA08AA7}"/>
              </a:ext>
            </a:extLst>
          </p:cNvPr>
          <p:cNvSpPr>
            <a:spLocks noGrp="1"/>
          </p:cNvSpPr>
          <p:nvPr>
            <p:ph type="title"/>
          </p:nvPr>
        </p:nvSpPr>
        <p:spPr>
          <a:xfrm>
            <a:off x="457200" y="288409"/>
            <a:ext cx="8229600" cy="937005"/>
          </a:xfrm>
        </p:spPr>
        <p:txBody>
          <a:bodyPr/>
          <a:lstStyle/>
          <a:p>
            <a:r>
              <a:rPr lang="en-US" dirty="0"/>
              <a:t>Biases</a:t>
            </a:r>
          </a:p>
        </p:txBody>
      </p:sp>
      <p:sp>
        <p:nvSpPr>
          <p:cNvPr id="4" name="Content Placeholder 2">
            <a:extLst>
              <a:ext uri="{FF2B5EF4-FFF2-40B4-BE49-F238E27FC236}">
                <a16:creationId xmlns:a16="http://schemas.microsoft.com/office/drawing/2014/main" id="{4C0677A1-40EF-FB40-8E59-5C6D60584993}"/>
              </a:ext>
            </a:extLst>
          </p:cNvPr>
          <p:cNvSpPr>
            <a:spLocks noGrp="1"/>
          </p:cNvSpPr>
          <p:nvPr>
            <p:ph sz="half" idx="1"/>
          </p:nvPr>
        </p:nvSpPr>
        <p:spPr>
          <a:xfrm>
            <a:off x="685800" y="2584244"/>
            <a:ext cx="3886200" cy="2246313"/>
          </a:xfrm>
        </p:spPr>
        <p:txBody>
          <a:bodyPr>
            <a:normAutofit/>
          </a:bodyPr>
          <a:lstStyle/>
          <a:p>
            <a:r>
              <a:rPr lang="en-US" sz="2800" dirty="0"/>
              <a:t>Narrow Framing</a:t>
            </a:r>
          </a:p>
          <a:p>
            <a:r>
              <a:rPr lang="en-US" sz="2800" dirty="0"/>
              <a:t>Confirmation Bias</a:t>
            </a:r>
          </a:p>
          <a:p>
            <a:r>
              <a:rPr lang="en-US" sz="2800" dirty="0"/>
              <a:t>Short-Term Emotions</a:t>
            </a:r>
          </a:p>
          <a:p>
            <a:r>
              <a:rPr lang="en-US" sz="2800" dirty="0"/>
              <a:t>Overconfidence</a:t>
            </a:r>
          </a:p>
        </p:txBody>
      </p:sp>
      <p:pic>
        <p:nvPicPr>
          <p:cNvPr id="5" name="Picture 3" descr="C:\Users\jhunt\AppData\Local\Microsoft\Windows\Temporary Internet Files\Content.IE5\I3TDH2C9\561px-Villainc.svg[1].png">
            <a:extLst>
              <a:ext uri="{FF2B5EF4-FFF2-40B4-BE49-F238E27FC236}">
                <a16:creationId xmlns:a16="http://schemas.microsoft.com/office/drawing/2014/main" id="{6A58B152-D325-0841-B528-9F079F486C2D}"/>
              </a:ext>
            </a:extLst>
          </p:cNvPr>
          <p:cNvPicPr>
            <a:picLocks noChangeAspect="1" noChangeArrowheads="1"/>
          </p:cNvPicPr>
          <p:nvPr/>
        </p:nvPicPr>
        <p:blipFill>
          <a:blip r:embed="rId2"/>
          <a:srcRect/>
          <a:stretch>
            <a:fillRect/>
          </a:stretch>
        </p:blipFill>
        <p:spPr bwMode="auto">
          <a:xfrm>
            <a:off x="4957853" y="1444420"/>
            <a:ext cx="3310385" cy="4525963"/>
          </a:xfrm>
          <a:prstGeom prst="rect">
            <a:avLst/>
          </a:prstGeom>
          <a:noFill/>
        </p:spPr>
      </p:pic>
    </p:spTree>
    <p:extLst>
      <p:ext uri="{BB962C8B-B14F-4D97-AF65-F5344CB8AC3E}">
        <p14:creationId xmlns:p14="http://schemas.microsoft.com/office/powerpoint/2010/main" val="28398865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06CCF-A588-2B41-BACB-91D78D6D3C71}"/>
              </a:ext>
            </a:extLst>
          </p:cNvPr>
          <p:cNvSpPr>
            <a:spLocks noGrp="1"/>
          </p:cNvSpPr>
          <p:nvPr>
            <p:ph type="title"/>
          </p:nvPr>
        </p:nvSpPr>
        <p:spPr>
          <a:xfrm>
            <a:off x="457200" y="245547"/>
            <a:ext cx="8229600" cy="937005"/>
          </a:xfrm>
        </p:spPr>
        <p:txBody>
          <a:bodyPr/>
          <a:lstStyle/>
          <a:p>
            <a:r>
              <a:rPr lang="en-US" sz="5400" dirty="0"/>
              <a:t>PDCA Problem Solving</a:t>
            </a:r>
          </a:p>
        </p:txBody>
      </p:sp>
      <p:grpSp>
        <p:nvGrpSpPr>
          <p:cNvPr id="4" name="Group 3">
            <a:extLst>
              <a:ext uri="{FF2B5EF4-FFF2-40B4-BE49-F238E27FC236}">
                <a16:creationId xmlns:a16="http://schemas.microsoft.com/office/drawing/2014/main" id="{1765226C-6BAB-8B4E-803F-E19C95384914}"/>
              </a:ext>
            </a:extLst>
          </p:cNvPr>
          <p:cNvGrpSpPr/>
          <p:nvPr/>
        </p:nvGrpSpPr>
        <p:grpSpPr>
          <a:xfrm>
            <a:off x="2165467" y="2005283"/>
            <a:ext cx="4813065" cy="1311560"/>
            <a:chOff x="1958324" y="1811143"/>
            <a:chExt cx="4813065" cy="1311560"/>
          </a:xfrm>
        </p:grpSpPr>
        <p:pic>
          <p:nvPicPr>
            <p:cNvPr id="5" name="Picture 2" descr="Image result for plan do check adjust">
              <a:extLst>
                <a:ext uri="{FF2B5EF4-FFF2-40B4-BE49-F238E27FC236}">
                  <a16:creationId xmlns:a16="http://schemas.microsoft.com/office/drawing/2014/main" id="{A91DD295-27FD-C845-B46C-73D02926A6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8324" y="1811143"/>
              <a:ext cx="4813065" cy="131156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32B5DA1-CCCE-2D4F-A462-7AD479DC7B08}"/>
                </a:ext>
              </a:extLst>
            </p:cNvPr>
            <p:cNvSpPr txBox="1"/>
            <p:nvPr/>
          </p:nvSpPr>
          <p:spPr>
            <a:xfrm rot="19625613">
              <a:off x="2720197" y="1939297"/>
              <a:ext cx="632604" cy="276999"/>
            </a:xfrm>
            <a:prstGeom prst="rect">
              <a:avLst/>
            </a:prstGeom>
            <a:solidFill>
              <a:srgbClr val="17375E"/>
            </a:solidFill>
          </p:spPr>
          <p:txBody>
            <a:bodyPr wrap="square" rtlCol="0">
              <a:spAutoFit/>
            </a:bodyPr>
            <a:lstStyle/>
            <a:p>
              <a:r>
                <a:rPr lang="en-US" sz="1200" b="1" dirty="0">
                  <a:solidFill>
                    <a:schemeClr val="bg1">
                      <a:lumMod val="95000"/>
                    </a:schemeClr>
                  </a:solidFill>
                </a:rPr>
                <a:t>Adjust</a:t>
              </a:r>
              <a:endParaRPr lang="en-US" b="1" dirty="0">
                <a:solidFill>
                  <a:schemeClr val="bg1">
                    <a:lumMod val="95000"/>
                  </a:schemeClr>
                </a:solidFill>
              </a:endParaRPr>
            </a:p>
          </p:txBody>
        </p:sp>
        <p:sp>
          <p:nvSpPr>
            <p:cNvPr id="7" name="TextBox 6">
              <a:extLst>
                <a:ext uri="{FF2B5EF4-FFF2-40B4-BE49-F238E27FC236}">
                  <a16:creationId xmlns:a16="http://schemas.microsoft.com/office/drawing/2014/main" id="{218C5DB6-3A46-C54C-9E61-C4A17274D16B}"/>
                </a:ext>
              </a:extLst>
            </p:cNvPr>
            <p:cNvSpPr txBox="1"/>
            <p:nvPr/>
          </p:nvSpPr>
          <p:spPr>
            <a:xfrm rot="19625613">
              <a:off x="4139169" y="1939298"/>
              <a:ext cx="632604" cy="276999"/>
            </a:xfrm>
            <a:prstGeom prst="rect">
              <a:avLst/>
            </a:prstGeom>
            <a:solidFill>
              <a:srgbClr val="0000CC"/>
            </a:solidFill>
          </p:spPr>
          <p:txBody>
            <a:bodyPr wrap="square" rtlCol="0">
              <a:spAutoFit/>
            </a:bodyPr>
            <a:lstStyle/>
            <a:p>
              <a:r>
                <a:rPr lang="en-US" sz="1200" b="1" dirty="0">
                  <a:solidFill>
                    <a:schemeClr val="bg1">
                      <a:lumMod val="95000"/>
                    </a:schemeClr>
                  </a:solidFill>
                </a:rPr>
                <a:t>Adjust</a:t>
              </a:r>
              <a:endParaRPr lang="en-US" b="1" dirty="0">
                <a:solidFill>
                  <a:schemeClr val="bg1">
                    <a:lumMod val="95000"/>
                  </a:schemeClr>
                </a:solidFill>
              </a:endParaRPr>
            </a:p>
          </p:txBody>
        </p:sp>
      </p:grpSp>
      <p:sp>
        <p:nvSpPr>
          <p:cNvPr id="8" name="Title 1">
            <a:extLst>
              <a:ext uri="{FF2B5EF4-FFF2-40B4-BE49-F238E27FC236}">
                <a16:creationId xmlns:a16="http://schemas.microsoft.com/office/drawing/2014/main" id="{9D34D4F4-EF6E-194F-8873-899A59CA8893}"/>
              </a:ext>
            </a:extLst>
          </p:cNvPr>
          <p:cNvSpPr txBox="1">
            <a:spLocks/>
          </p:cNvSpPr>
          <p:nvPr/>
        </p:nvSpPr>
        <p:spPr>
          <a:xfrm>
            <a:off x="1139223" y="3816846"/>
            <a:ext cx="6858000" cy="727637"/>
          </a:xfrm>
          <a:prstGeom prst="rect">
            <a:avLst/>
          </a:prstGeom>
        </p:spPr>
        <p:txBody>
          <a:bodyPr vert="horz" lIns="91440" tIns="45720" rIns="91440" bIns="45720" rtlCol="0" anchor="b">
            <a:noAutofit/>
          </a:bodyPr>
          <a:lstStyle>
            <a:lvl1pPr algn="ctr" defTabSz="914400" rtl="0" eaLnBrk="1" latinLnBrk="0" hangingPunct="1">
              <a:lnSpc>
                <a:spcPts val="5800"/>
              </a:lnSpc>
              <a:spcBef>
                <a:spcPct val="0"/>
              </a:spcBef>
              <a:buNone/>
              <a:defRPr sz="6000" kern="1200">
                <a:solidFill>
                  <a:srgbClr val="AA4F24"/>
                </a:solidFill>
                <a:effectLst>
                  <a:outerShdw blurRad="63500" dist="38100" dir="5400000" algn="t" rotWithShape="0">
                    <a:prstClr val="black">
                      <a:alpha val="25000"/>
                    </a:prstClr>
                  </a:outerShdw>
                </a:effectLst>
                <a:latin typeface="Century Gothic" charset="0"/>
                <a:ea typeface="Century Gothic" charset="0"/>
                <a:cs typeface="Century Gothic" charset="0"/>
              </a:defRPr>
            </a:lvl1pPr>
          </a:lstStyle>
          <a:p>
            <a:r>
              <a:rPr lang="en-US" sz="4800" dirty="0">
                <a:solidFill>
                  <a:schemeClr val="tx1">
                    <a:lumMod val="65000"/>
                    <a:lumOff val="35000"/>
                  </a:schemeClr>
                </a:solidFill>
              </a:rPr>
              <a:t>PDCA Activity</a:t>
            </a:r>
          </a:p>
        </p:txBody>
      </p:sp>
      <p:sp>
        <p:nvSpPr>
          <p:cNvPr id="9" name="Subtitle 2">
            <a:extLst>
              <a:ext uri="{FF2B5EF4-FFF2-40B4-BE49-F238E27FC236}">
                <a16:creationId xmlns:a16="http://schemas.microsoft.com/office/drawing/2014/main" id="{DB880D30-8B4B-6047-A8D5-B9FCE9639D5A}"/>
              </a:ext>
            </a:extLst>
          </p:cNvPr>
          <p:cNvSpPr txBox="1">
            <a:spLocks/>
          </p:cNvSpPr>
          <p:nvPr/>
        </p:nvSpPr>
        <p:spPr>
          <a:xfrm>
            <a:off x="1139223" y="4559770"/>
            <a:ext cx="6858000" cy="724102"/>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4000" kern="1200">
                <a:solidFill>
                  <a:schemeClr val="tx1">
                    <a:lumMod val="50000"/>
                    <a:lumOff val="50000"/>
                  </a:schemeClr>
                </a:solidFill>
                <a:latin typeface="Calibri" charset="0"/>
                <a:ea typeface="Calibri" charset="0"/>
                <a:cs typeface="Calibri" charset="0"/>
              </a:defRPr>
            </a:lvl1pPr>
            <a:lvl2pPr marL="742950" indent="-285750" algn="l" defTabSz="914400" rtl="0" eaLnBrk="1" latinLnBrk="0" hangingPunct="1">
              <a:spcBef>
                <a:spcPct val="20000"/>
              </a:spcBef>
              <a:buFont typeface="Courier New" pitchFamily="49" charset="0"/>
              <a:buChar char="o"/>
              <a:defRPr sz="4000" kern="1200">
                <a:solidFill>
                  <a:schemeClr val="tx1">
                    <a:lumMod val="50000"/>
                    <a:lumOff val="50000"/>
                  </a:schemeClr>
                </a:solidFill>
                <a:latin typeface="Calibri" charset="0"/>
                <a:ea typeface="Calibri" charset="0"/>
                <a:cs typeface="Calibri" charset="0"/>
              </a:defRPr>
            </a:lvl2pPr>
            <a:lvl3pPr marL="1143000" indent="-228600" algn="l" defTabSz="914400" rtl="0" eaLnBrk="1" latinLnBrk="0" hangingPunct="1">
              <a:spcBef>
                <a:spcPct val="20000"/>
              </a:spcBef>
              <a:buFont typeface="Arial" pitchFamily="34" charset="0"/>
              <a:buChar char="•"/>
              <a:defRPr sz="4000" kern="1200">
                <a:solidFill>
                  <a:schemeClr val="tx1">
                    <a:lumMod val="50000"/>
                    <a:lumOff val="50000"/>
                  </a:schemeClr>
                </a:solidFill>
                <a:latin typeface="Calibri" charset="0"/>
                <a:ea typeface="Calibri" charset="0"/>
                <a:cs typeface="Calibri" charset="0"/>
              </a:defRPr>
            </a:lvl3pPr>
            <a:lvl4pPr marL="1600200" indent="-228600" algn="l" defTabSz="914400" rtl="0" eaLnBrk="1" latinLnBrk="0" hangingPunct="1">
              <a:spcBef>
                <a:spcPct val="20000"/>
              </a:spcBef>
              <a:buFont typeface="Courier New" pitchFamily="49" charset="0"/>
              <a:buChar char="o"/>
              <a:defRPr sz="4000" kern="1200">
                <a:solidFill>
                  <a:schemeClr val="tx1">
                    <a:lumMod val="50000"/>
                    <a:lumOff val="50000"/>
                  </a:schemeClr>
                </a:solidFill>
                <a:latin typeface="Calibri" charset="0"/>
                <a:ea typeface="Calibri" charset="0"/>
                <a:cs typeface="Calibri" charset="0"/>
              </a:defRPr>
            </a:lvl4pPr>
            <a:lvl5pPr marL="2057400" indent="-228600" algn="l" defTabSz="914400" rtl="0" eaLnBrk="1" latinLnBrk="0" hangingPunct="1">
              <a:spcBef>
                <a:spcPct val="20000"/>
              </a:spcBef>
              <a:buFont typeface="Arial" pitchFamily="34" charset="0"/>
              <a:buChar char="•"/>
              <a:defRPr sz="4000" kern="1200">
                <a:solidFill>
                  <a:schemeClr val="tx1">
                    <a:lumMod val="50000"/>
                    <a:lumOff val="50000"/>
                  </a:schemeClr>
                </a:solidFill>
                <a:latin typeface="Calibri" charset="0"/>
                <a:ea typeface="Calibri" charset="0"/>
                <a:cs typeface="Calibri" charset="0"/>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0" indent="0" algn="ctr">
              <a:buNone/>
            </a:pPr>
            <a:r>
              <a:rPr lang="en-US" sz="3300" dirty="0"/>
              <a:t>Plan-Do-Check-Adjust</a:t>
            </a:r>
          </a:p>
        </p:txBody>
      </p:sp>
    </p:spTree>
    <p:extLst>
      <p:ext uri="{BB962C8B-B14F-4D97-AF65-F5344CB8AC3E}">
        <p14:creationId xmlns:p14="http://schemas.microsoft.com/office/powerpoint/2010/main" val="20944213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FE01599-F011-5C4F-9B23-DB97F7EF86C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524435"/>
            <a:ext cx="9908908" cy="65993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a:extLst>
              <a:ext uri="{FF2B5EF4-FFF2-40B4-BE49-F238E27FC236}">
                <a16:creationId xmlns:a16="http://schemas.microsoft.com/office/drawing/2014/main" id="{98F6387C-82F4-3F46-9D15-B0F828B6FE3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81090" y="3105198"/>
            <a:ext cx="5279466" cy="2969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a:extLst>
              <a:ext uri="{FF2B5EF4-FFF2-40B4-BE49-F238E27FC236}">
                <a16:creationId xmlns:a16="http://schemas.microsoft.com/office/drawing/2014/main" id="{34E324F6-E2F3-354C-99E3-7E4AFC7AC5D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934" y="-436043"/>
            <a:ext cx="4289566" cy="34738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a:extLst>
              <a:ext uri="{FF2B5EF4-FFF2-40B4-BE49-F238E27FC236}">
                <a16:creationId xmlns:a16="http://schemas.microsoft.com/office/drawing/2014/main" id="{164A8B92-98D8-7C44-8361-8C75024B726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61025" y="1455366"/>
            <a:ext cx="3399063" cy="46195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a:extLst>
              <a:ext uri="{FF2B5EF4-FFF2-40B4-BE49-F238E27FC236}">
                <a16:creationId xmlns:a16="http://schemas.microsoft.com/office/drawing/2014/main" id="{93FC3B1A-5E5F-0D4D-8D33-D4B7AA10522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26287" y="2946723"/>
            <a:ext cx="2333097" cy="3128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2122466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xecutive">
  <a:themeElements>
    <a:clrScheme name="Custom 6">
      <a:dk1>
        <a:srgbClr val="000000"/>
      </a:dk1>
      <a:lt1>
        <a:srgbClr val="FFFFFF"/>
      </a:lt1>
      <a:dk2>
        <a:srgbClr val="2F5897"/>
      </a:dk2>
      <a:lt2>
        <a:srgbClr val="E4E9EF"/>
      </a:lt2>
      <a:accent1>
        <a:srgbClr val="71943F"/>
      </a:accent1>
      <a:accent2>
        <a:srgbClr val="B9632F"/>
      </a:accent2>
      <a:accent3>
        <a:srgbClr val="AAC54B"/>
      </a:accent3>
      <a:accent4>
        <a:srgbClr val="F6E3C9"/>
      </a:accent4>
      <a:accent5>
        <a:srgbClr val="EBEBEB"/>
      </a:accent5>
      <a:accent6>
        <a:srgbClr val="363729"/>
      </a:accent6>
      <a:hlink>
        <a:srgbClr val="B9632F"/>
      </a:hlink>
      <a:folHlink>
        <a:srgbClr val="B2B2B2"/>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Executive.thmx</Template>
  <TotalTime>10625</TotalTime>
  <Words>2001</Words>
  <Application>Microsoft Macintosh PowerPoint</Application>
  <PresentationFormat>On-screen Show (4:3)</PresentationFormat>
  <Paragraphs>314</Paragraphs>
  <Slides>46</Slides>
  <Notes>12</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46</vt:i4>
      </vt:variant>
    </vt:vector>
  </HeadingPairs>
  <TitlesOfParts>
    <vt:vector size="56" baseType="lpstr">
      <vt:lpstr>Arial</vt:lpstr>
      <vt:lpstr>Calibri</vt:lpstr>
      <vt:lpstr>Century Gothic</vt:lpstr>
      <vt:lpstr>Courier New</vt:lpstr>
      <vt:lpstr>Geared Slab Bold</vt:lpstr>
      <vt:lpstr>Mission Gothic Thin</vt:lpstr>
      <vt:lpstr>Times New Roman</vt:lpstr>
      <vt:lpstr>Wingdings</vt:lpstr>
      <vt:lpstr>Executive</vt:lpstr>
      <vt:lpstr>Microsoft Excel 97 - 2004 Worksheet</vt:lpstr>
      <vt:lpstr>Principles of Lean Enterprise</vt:lpstr>
      <vt:lpstr>Stir The Paint</vt:lpstr>
      <vt:lpstr>Learning Objectives</vt:lpstr>
      <vt:lpstr>Scientific Method </vt:lpstr>
      <vt:lpstr>Plan-Do-Check-Adjust</vt:lpstr>
      <vt:lpstr>Making Good Decisions</vt:lpstr>
      <vt:lpstr>Biases</vt:lpstr>
      <vt:lpstr>PDCA Problem Solving</vt:lpstr>
      <vt:lpstr>PowerPoint Presentation</vt:lpstr>
      <vt:lpstr>Straw Towers</vt:lpstr>
      <vt:lpstr>Straw Tower Calculator</vt:lpstr>
      <vt:lpstr>Let’s Plan</vt:lpstr>
      <vt:lpstr>Let’s Do </vt:lpstr>
      <vt:lpstr>Let’s Check</vt:lpstr>
      <vt:lpstr>Now Let’s Adjust</vt:lpstr>
      <vt:lpstr>Ted Talk by Tom Wujec</vt:lpstr>
      <vt:lpstr>Let’s Disscuss</vt:lpstr>
      <vt:lpstr>So What’s The Point?</vt:lpstr>
      <vt:lpstr>Problem Solving Methods and Analysis Tools  </vt:lpstr>
      <vt:lpstr>Partial List of various Problem Solving Methods &amp; Analysis Tools</vt:lpstr>
      <vt:lpstr>Company Share</vt:lpstr>
      <vt:lpstr>Toyota Principle #13</vt:lpstr>
      <vt:lpstr>Systematic Problem Solving</vt:lpstr>
      <vt:lpstr>A3 Problem Solving Structure</vt:lpstr>
      <vt:lpstr>A3 – Left Side </vt:lpstr>
      <vt:lpstr>PowerPoint Presentation</vt:lpstr>
      <vt:lpstr>Cascading Expectations</vt:lpstr>
      <vt:lpstr>Problem/Opportunity Statement</vt:lpstr>
      <vt:lpstr>Background (text)</vt:lpstr>
      <vt:lpstr>Activity – Part 1 </vt:lpstr>
      <vt:lpstr>PowerPoint Presentation</vt:lpstr>
      <vt:lpstr>Current Condition</vt:lpstr>
      <vt:lpstr>Target Condition</vt:lpstr>
      <vt:lpstr>Activity – Part 2 </vt:lpstr>
      <vt:lpstr>Analysis </vt:lpstr>
      <vt:lpstr>Sample Pareto Anlysis</vt:lpstr>
      <vt:lpstr>Analysis – Part 3</vt:lpstr>
      <vt:lpstr>A3 - Right Side</vt:lpstr>
      <vt:lpstr>Project Management</vt:lpstr>
      <vt:lpstr>Sample Kaizen Newspapers</vt:lpstr>
      <vt:lpstr>Sample Kaizen Newspapers</vt:lpstr>
      <vt:lpstr>Check and Adjust</vt:lpstr>
      <vt:lpstr>PowerPoint Presentation</vt:lpstr>
      <vt:lpstr>Example of Team Problem Solving</vt:lpstr>
      <vt:lpstr>PowerPoint Presentation</vt:lpstr>
      <vt:lpstr>Thank You!</vt:lpstr>
    </vt:vector>
  </TitlesOfParts>
  <Company>OMEP</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Jasmine Agnor</dc:creator>
  <cp:lastModifiedBy>Microsoft Office User</cp:lastModifiedBy>
  <cp:revision>42</cp:revision>
  <dcterms:created xsi:type="dcterms:W3CDTF">2015-12-11T17:29:30Z</dcterms:created>
  <dcterms:modified xsi:type="dcterms:W3CDTF">2018-10-25T21:25:36Z</dcterms:modified>
</cp:coreProperties>
</file>